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12" r:id="rId24"/>
    <p:sldId id="279" r:id="rId25"/>
    <p:sldId id="280" r:id="rId26"/>
    <p:sldId id="281" r:id="rId27"/>
    <p:sldId id="321" r:id="rId28"/>
    <p:sldId id="277" r:id="rId29"/>
    <p:sldId id="278" r:id="rId30"/>
    <p:sldId id="319" r:id="rId31"/>
    <p:sldId id="320" r:id="rId32"/>
    <p:sldId id="282" r:id="rId33"/>
    <p:sldId id="283" r:id="rId34"/>
    <p:sldId id="300" r:id="rId35"/>
    <p:sldId id="301" r:id="rId36"/>
    <p:sldId id="302" r:id="rId37"/>
    <p:sldId id="303" r:id="rId38"/>
    <p:sldId id="285" r:id="rId39"/>
    <p:sldId id="314" r:id="rId40"/>
    <p:sldId id="289" r:id="rId41"/>
    <p:sldId id="305" r:id="rId42"/>
    <p:sldId id="313" r:id="rId43"/>
    <p:sldId id="291" r:id="rId44"/>
    <p:sldId id="288" r:id="rId45"/>
    <p:sldId id="290" r:id="rId46"/>
    <p:sldId id="316" r:id="rId47"/>
    <p:sldId id="317" r:id="rId48"/>
    <p:sldId id="318" r:id="rId49"/>
    <p:sldId id="286" r:id="rId50"/>
    <p:sldId id="304" r:id="rId51"/>
    <p:sldId id="315" r:id="rId52"/>
    <p:sldId id="287" r:id="rId53"/>
    <p:sldId id="297" r:id="rId54"/>
    <p:sldId id="292" r:id="rId55"/>
    <p:sldId id="296" r:id="rId56"/>
    <p:sldId id="293" r:id="rId57"/>
    <p:sldId id="294" r:id="rId58"/>
    <p:sldId id="295" r:id="rId59"/>
    <p:sldId id="306" r:id="rId60"/>
    <p:sldId id="308" r:id="rId61"/>
    <p:sldId id="309" r:id="rId62"/>
    <p:sldId id="310" r:id="rId63"/>
    <p:sldId id="323" r:id="rId64"/>
    <p:sldId id="324" r:id="rId65"/>
    <p:sldId id="325" r:id="rId66"/>
    <p:sldId id="326" r:id="rId67"/>
    <p:sldId id="327" r:id="rId68"/>
    <p:sldId id="328" r:id="rId69"/>
    <p:sldId id="329" r:id="rId70"/>
    <p:sldId id="330" r:id="rId71"/>
    <p:sldId id="331" r:id="rId72"/>
    <p:sldId id="298" r:id="rId73"/>
    <p:sldId id="311"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8" autoAdjust="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FE207-2599-4D65-913B-6DD3A3D713D0}" type="datetimeFigureOut">
              <a:rPr lang="en-US" smtClean="0"/>
              <a:pPr/>
              <a:t>21-May-23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054DE-0EA0-4123-A8A0-1FB18FDC0904}" type="slidenum">
              <a:rPr lang="en-US" smtClean="0"/>
              <a:pPr/>
              <a:t>‹#›</a:t>
            </a:fld>
            <a:endParaRPr lang="en-US" dirty="0"/>
          </a:p>
        </p:txBody>
      </p:sp>
    </p:spTree>
    <p:extLst>
      <p:ext uri="{BB962C8B-B14F-4D97-AF65-F5344CB8AC3E}">
        <p14:creationId xmlns:p14="http://schemas.microsoft.com/office/powerpoint/2010/main" val="265662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054DE-0EA0-4123-A8A0-1FB18FDC0904}"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9F5AA-CC0A-4D51-8CFE-B49280181B05}" type="slidenum">
              <a:rPr lang="en-US"/>
              <a:pPr/>
              <a:t>69</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050B2-28B0-49F3-A76C-E122E19CBB32}" type="slidenum">
              <a:rPr lang="en-US"/>
              <a:pPr/>
              <a:t>70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6EE71-FE3E-49AD-982B-67B25E25043D}" type="slidenum">
              <a:rPr lang="en-US"/>
              <a:pPr/>
              <a:t>71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03054DE-0EA0-4123-A8A0-1FB18FDC0904}"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054DE-0EA0-4123-A8A0-1FB18FDC0904}" type="slidenum">
              <a:rPr lang="en-US" smtClean="0"/>
              <a:pPr/>
              <a:t>50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E700C-8EE7-4375-B212-8FF4431A9983}" type="slidenum">
              <a:rPr lang="en-US"/>
              <a:pPr/>
              <a:t>63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80B9C-B9D4-4A7D-B57C-D08CB29E52DD}" type="slidenum">
              <a:rPr lang="en-US"/>
              <a:pPr/>
              <a:t>64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5CD78-A9F3-439B-9F20-0045A5B645F4}" type="slidenum">
              <a:rPr lang="en-US"/>
              <a:pPr/>
              <a:t>65</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5C32B-4182-45C9-BB0E-3F0F99EED775}" type="slidenum">
              <a:rPr lang="en-US"/>
              <a:pPr/>
              <a:t>66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6AF3C-6142-4FE1-BE94-9E53633D3B84}" type="slidenum">
              <a:rPr lang="en-US"/>
              <a:pPr/>
              <a:t>67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4FC0B-5230-448B-BC00-631765BAFE93}" type="slidenum">
              <a:rPr lang="en-US"/>
              <a:pPr/>
              <a:t>68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21-May-23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21-May-23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21-May-23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21-May-23</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21-May-23</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21-May-23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21-May-23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21-May-23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21-May-23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en/a/a5/SMAW.welding.navy.ncs.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9220200" cy="6172200"/>
          </a:xfrm>
        </p:spPr>
        <p:txBody>
          <a:bodyPr>
            <a:normAutofit/>
          </a:bodyPr>
          <a:lstStyle/>
          <a:p>
            <a:r>
              <a:rPr lang="en-US" dirty="0" smtClean="0">
                <a:latin typeface="Times New Roman" pitchFamily="18" charset="0"/>
                <a:cs typeface="Times New Roman" pitchFamily="18" charset="0"/>
              </a:rPr>
              <a:t>    LAB PROCEDURES</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Soldering &amp; welding; BASE FORMING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 name="Picture 15" descr="800px-SMAW">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057400"/>
            <a:ext cx="4876800" cy="3479800"/>
          </a:xfrm>
          <a:prstGeom prst="rect">
            <a:avLst/>
          </a:prstGeom>
          <a:noFill/>
          <a:ln w="28575">
            <a:solidFill>
              <a:schemeClr val="tx1"/>
            </a:solidFill>
            <a:miter lim="800000"/>
            <a:headEnd/>
            <a:tailEnd/>
          </a:ln>
        </p:spPr>
      </p:pic>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Flux:</a:t>
            </a:r>
          </a:p>
          <a:p>
            <a:r>
              <a:rPr lang="en-US" sz="2400" dirty="0" smtClean="0">
                <a:latin typeface="Times New Roman" pitchFamily="18" charset="0"/>
                <a:cs typeface="Times New Roman" pitchFamily="18" charset="0"/>
              </a:rPr>
              <a:t>                         -  Flow ( Latin)</a:t>
            </a:r>
          </a:p>
          <a:p>
            <a:r>
              <a:rPr lang="en-US" sz="2400" dirty="0" smtClean="0">
                <a:latin typeface="Times New Roman" pitchFamily="18" charset="0"/>
                <a:cs typeface="Times New Roman" pitchFamily="18" charset="0"/>
              </a:rPr>
              <a:t>                         -  Removes oxide layer</a:t>
            </a:r>
          </a:p>
          <a:p>
            <a:r>
              <a:rPr lang="en-US" sz="2400" dirty="0" smtClean="0">
                <a:latin typeface="Times New Roman" pitchFamily="18" charset="0"/>
                <a:cs typeface="Times New Roman" pitchFamily="18" charset="0"/>
              </a:rPr>
              <a:t>                         -  Protects the surface layer from oxidation</a:t>
            </a:r>
          </a:p>
          <a:p>
            <a:r>
              <a:rPr lang="en-US" sz="2400" dirty="0" smtClean="0">
                <a:latin typeface="Times New Roman" pitchFamily="18" charset="0"/>
                <a:cs typeface="Times New Roman" pitchFamily="18" charset="0"/>
              </a:rPr>
              <a:t>                         - ‘Slag’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u="sng" dirty="0" smtClean="0">
                <a:latin typeface="Times New Roman" pitchFamily="18" charset="0"/>
                <a:cs typeface="Times New Roman" pitchFamily="18" charset="0"/>
              </a:rPr>
              <a:t>Classification of flux:-</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According to primary purpose</a:t>
            </a:r>
          </a:p>
          <a:p>
            <a:r>
              <a:rPr lang="en-US" sz="2400"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1) surface protection type</a:t>
            </a:r>
          </a:p>
          <a:p>
            <a:r>
              <a:rPr lang="en-US" sz="2400" dirty="0" smtClean="0">
                <a:latin typeface="Times New Roman" pitchFamily="18" charset="0"/>
                <a:cs typeface="Times New Roman" pitchFamily="18" charset="0"/>
              </a:rPr>
              <a:t>  2) reducing type</a:t>
            </a:r>
          </a:p>
          <a:p>
            <a:r>
              <a:rPr lang="en-US" sz="2400" dirty="0" smtClean="0">
                <a:latin typeface="Times New Roman" pitchFamily="18" charset="0"/>
                <a:cs typeface="Times New Roman" pitchFamily="18" charset="0"/>
              </a:rPr>
              <a:t>  3) solvent type</a:t>
            </a:r>
          </a:p>
          <a:p>
            <a:r>
              <a:rPr lang="en-US" sz="2400" dirty="0" smtClean="0">
                <a:latin typeface="Times New Roman" pitchFamily="18" charset="0"/>
                <a:cs typeface="Times New Roman" pitchFamily="18" charset="0"/>
              </a:rPr>
              <a:t>                According to composition</a:t>
            </a:r>
          </a:p>
          <a:p>
            <a:r>
              <a:rPr lang="en-US" sz="2400" dirty="0" smtClean="0">
                <a:latin typeface="Times New Roman" pitchFamily="18" charset="0"/>
                <a:cs typeface="Times New Roman" pitchFamily="18" charset="0"/>
              </a:rPr>
              <a:t>  1) borax fluxes</a:t>
            </a:r>
          </a:p>
          <a:p>
            <a:r>
              <a:rPr lang="en-US" sz="2400" dirty="0" smtClean="0">
                <a:latin typeface="Times New Roman" pitchFamily="18" charset="0"/>
                <a:cs typeface="Times New Roman" pitchFamily="18" charset="0"/>
              </a:rPr>
              <a:t>  2) fluoride fluxes</a:t>
            </a:r>
          </a:p>
          <a:p>
            <a:r>
              <a:rPr lang="en-US" sz="2400" dirty="0" smtClean="0">
                <a:latin typeface="Times New Roman" pitchFamily="18" charset="0"/>
                <a:cs typeface="Times New Roman" pitchFamily="18" charset="0"/>
              </a:rPr>
              <a:t>                According  to ph of the flux</a:t>
            </a:r>
          </a:p>
          <a:p>
            <a:r>
              <a:rPr lang="en-US" sz="2400" dirty="0" smtClean="0">
                <a:latin typeface="Times New Roman" pitchFamily="18" charset="0"/>
                <a:cs typeface="Times New Roman" pitchFamily="18" charset="0"/>
              </a:rPr>
              <a:t>  1) acidic flux -  Sio2</a:t>
            </a:r>
          </a:p>
          <a:p>
            <a:r>
              <a:rPr lang="en-US" sz="2400" dirty="0" smtClean="0">
                <a:latin typeface="Times New Roman" pitchFamily="18" charset="0"/>
                <a:cs typeface="Times New Roman" pitchFamily="18" charset="0"/>
              </a:rPr>
              <a:t>  2) basic flux – Cao , CaCo3</a:t>
            </a:r>
          </a:p>
          <a:p>
            <a:r>
              <a:rPr lang="en-US" sz="2400" dirty="0" smtClean="0">
                <a:latin typeface="Times New Roman" pitchFamily="18" charset="0"/>
                <a:cs typeface="Times New Roman" pitchFamily="18" charset="0"/>
              </a:rPr>
              <a:t>  3) neutral flux – </a:t>
            </a:r>
            <a:r>
              <a:rPr lang="en-US" sz="2400" dirty="0" err="1" smtClean="0">
                <a:latin typeface="Times New Roman" pitchFamily="18" charset="0"/>
                <a:cs typeface="Times New Roman" pitchFamily="18" charset="0"/>
              </a:rPr>
              <a:t>flourspar</a:t>
            </a:r>
            <a:r>
              <a:rPr lang="en-US" sz="2400" dirty="0" smtClean="0">
                <a:latin typeface="Times New Roman" pitchFamily="18" charset="0"/>
                <a:cs typeface="Times New Roman" pitchFamily="18" charset="0"/>
              </a:rPr>
              <a:t>  (Ca.F2 )  borax ( Na2B4O2)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a:ln>
            <a:solidFill>
              <a:schemeClr val="accent1"/>
            </a:solidFill>
          </a:ln>
        </p:spPr>
        <p:txBody>
          <a:bodyPr>
            <a:normAutofit/>
          </a:bodyPr>
          <a:lstStyle/>
          <a:p>
            <a:r>
              <a:rPr lang="en-US" sz="2400" dirty="0" smtClean="0">
                <a:latin typeface="Times New Roman" pitchFamily="18" charset="0"/>
                <a:cs typeface="Times New Roman" pitchFamily="18" charset="0"/>
              </a:rPr>
              <a:t>Borax flux:</a:t>
            </a:r>
          </a:p>
          <a:p>
            <a:r>
              <a:rPr lang="en-US" sz="2400" dirty="0" smtClean="0">
                <a:latin typeface="Times New Roman" pitchFamily="18" charset="0"/>
                <a:cs typeface="Times New Roman" pitchFamily="18" charset="0"/>
              </a:rPr>
              <a:t>              Persian - </a:t>
            </a:r>
            <a:r>
              <a:rPr lang="en-US" sz="2400" dirty="0" err="1" smtClean="0">
                <a:latin typeface="Times New Roman" pitchFamily="18" charset="0"/>
                <a:cs typeface="Times New Roman" pitchFamily="18" charset="0"/>
              </a:rPr>
              <a:t>Burah</a:t>
            </a:r>
            <a:endParaRPr lang="en-US" sz="2400" dirty="0" smtClean="0">
              <a:latin typeface="Times New Roman" pitchFamily="18" charset="0"/>
              <a:cs typeface="Times New Roman" pitchFamily="18" charset="0"/>
            </a:endParaRPr>
          </a:p>
          <a:p>
            <a:pPr marL="1030288" indent="-1030288"/>
            <a:r>
              <a:rPr lang="en-US" sz="2400" dirty="0" smtClean="0">
                <a:latin typeface="Times New Roman" pitchFamily="18" charset="0"/>
                <a:cs typeface="Times New Roman" pitchFamily="18" charset="0"/>
              </a:rPr>
              <a:t>              Borax, also known as sodium borate, sodium </a:t>
            </a:r>
            <a:r>
              <a:rPr lang="en-US" sz="2400" dirty="0" err="1" smtClean="0">
                <a:latin typeface="Times New Roman" pitchFamily="18" charset="0"/>
                <a:cs typeface="Times New Roman" pitchFamily="18" charset="0"/>
              </a:rPr>
              <a:t>tetraborate</a:t>
            </a:r>
            <a:r>
              <a:rPr lang="en-US" sz="2400" dirty="0" smtClean="0">
                <a:latin typeface="Times New Roman" pitchFamily="18" charset="0"/>
                <a:cs typeface="Times New Roman" pitchFamily="18" charset="0"/>
              </a:rPr>
              <a:t>, or disodium </a:t>
            </a:r>
            <a:r>
              <a:rPr lang="en-US" sz="2400" dirty="0" err="1" smtClean="0">
                <a:latin typeface="Times New Roman" pitchFamily="18" charset="0"/>
                <a:cs typeface="Times New Roman" pitchFamily="18" charset="0"/>
              </a:rPr>
              <a:t>tetraborate</a:t>
            </a:r>
            <a:endParaRPr lang="en-US" sz="2400" dirty="0" smtClean="0">
              <a:solidFill>
                <a:schemeClr val="tx1"/>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rPr>
              <a:t>              A mixture of borax and ammonium chloride</a:t>
            </a:r>
          </a:p>
          <a:p>
            <a:r>
              <a:rPr lang="en-US" sz="2400" dirty="0" smtClean="0">
                <a:latin typeface="Times New Roman" pitchFamily="18" charset="0"/>
                <a:cs typeface="Times New Roman" pitchFamily="18" charset="0"/>
              </a:rPr>
              <a:t>              Surface protecting fluxes</a:t>
            </a:r>
          </a:p>
          <a:p>
            <a:r>
              <a:rPr lang="en-US" sz="2400" dirty="0" smtClean="0">
                <a:latin typeface="Times New Roman" pitchFamily="18" charset="0"/>
                <a:cs typeface="Times New Roman" pitchFamily="18" charset="0"/>
              </a:rPr>
              <a:t>              Flux of choice for noble metal alloys</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6619875" y="0"/>
            <a:ext cx="2524125" cy="21717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u="sng" dirty="0" smtClean="0">
                <a:solidFill>
                  <a:schemeClr val="tx1"/>
                </a:solidFill>
                <a:latin typeface="Times New Roman" pitchFamily="18" charset="0"/>
                <a:cs typeface="Times New Roman" pitchFamily="18" charset="0"/>
              </a:rPr>
              <a:t>Fluoride flux:</a:t>
            </a:r>
          </a:p>
          <a:p>
            <a:r>
              <a:rPr lang="en-US" sz="2400" dirty="0" smtClean="0">
                <a:latin typeface="Times New Roman" pitchFamily="18" charset="0"/>
                <a:cs typeface="Times New Roman" pitchFamily="18" charset="0"/>
              </a:rPr>
              <a:t>             Potassium  fluoride –  50-60%</a:t>
            </a:r>
          </a:p>
          <a:p>
            <a:r>
              <a:rPr lang="en-US" sz="2400" dirty="0" smtClean="0">
                <a:latin typeface="Times New Roman" pitchFamily="18" charset="0"/>
                <a:cs typeface="Times New Roman" pitchFamily="18" charset="0"/>
              </a:rPr>
              <a:t>             Boric acid –  25-35%</a:t>
            </a:r>
          </a:p>
          <a:p>
            <a:r>
              <a:rPr lang="en-US" sz="2400" dirty="0" smtClean="0">
                <a:latin typeface="Times New Roman" pitchFamily="18" charset="0"/>
                <a:cs typeface="Times New Roman" pitchFamily="18" charset="0"/>
              </a:rPr>
              <a:t>             Borax glass – 6-8%</a:t>
            </a:r>
          </a:p>
          <a:p>
            <a:r>
              <a:rPr lang="en-US" sz="2400" dirty="0" smtClean="0">
                <a:latin typeface="Times New Roman" pitchFamily="18" charset="0"/>
                <a:cs typeface="Times New Roman" pitchFamily="18" charset="0"/>
              </a:rPr>
              <a:t>             Potassium carbonate – 8-10%</a:t>
            </a:r>
          </a:p>
          <a:p>
            <a:pPr>
              <a:buFontTx/>
              <a:buChar char="-"/>
            </a:pPr>
            <a:r>
              <a:rPr lang="en-US" sz="2400" dirty="0" smtClean="0">
                <a:latin typeface="Times New Roman" pitchFamily="18" charset="0"/>
                <a:cs typeface="Times New Roman" pitchFamily="18" charset="0"/>
              </a:rPr>
              <a:t>Used for base metal alloys even for gold/silver</a:t>
            </a:r>
          </a:p>
          <a:p>
            <a:pPr>
              <a:buFontTx/>
              <a:buChar char="-"/>
            </a:pPr>
            <a:endParaRPr lang="en-US" sz="2400" dirty="0" smtClean="0">
              <a:latin typeface="Times New Roman" pitchFamily="18" charset="0"/>
              <a:cs typeface="Times New Roman" pitchFamily="18" charset="0"/>
            </a:endParaRPr>
          </a:p>
          <a:p>
            <a:pPr>
              <a:buFontTx/>
              <a:buChar char="-"/>
            </a:pPr>
            <a:r>
              <a:rPr lang="en-US" sz="2400" u="sng" dirty="0" smtClean="0">
                <a:latin typeface="Times New Roman" pitchFamily="18" charset="0"/>
                <a:cs typeface="Times New Roman" pitchFamily="18" charset="0"/>
              </a:rPr>
              <a:t>Super flux</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A combination of high melting salts is used as fluxes to combine the good characteristics of each ingredient</a:t>
            </a:r>
          </a:p>
          <a:p>
            <a:pPr>
              <a:buFontTx/>
              <a:buChar char="-"/>
            </a:pPr>
            <a:r>
              <a:rPr lang="en-US" sz="2400" dirty="0" smtClean="0">
                <a:latin typeface="Times New Roman" pitchFamily="18" charset="0"/>
                <a:cs typeface="Times New Roman" pitchFamily="18" charset="0"/>
              </a:rPr>
              <a:t>                                  borax glass – 55 parts</a:t>
            </a:r>
          </a:p>
          <a:p>
            <a:pPr>
              <a:buFontTx/>
              <a:buChar char="-"/>
            </a:pPr>
            <a:r>
              <a:rPr lang="en-US" sz="2400" dirty="0" smtClean="0">
                <a:latin typeface="Times New Roman" pitchFamily="18" charset="0"/>
                <a:cs typeface="Times New Roman" pitchFamily="18" charset="0"/>
              </a:rPr>
              <a:t>                                  boric acid – 35 parts</a:t>
            </a:r>
          </a:p>
          <a:p>
            <a:pPr>
              <a:buFontTx/>
              <a:buChar char="-"/>
            </a:pPr>
            <a:r>
              <a:rPr lang="en-US" sz="2400" dirty="0" smtClean="0">
                <a:latin typeface="Times New Roman" pitchFamily="18" charset="0"/>
                <a:cs typeface="Times New Roman" pitchFamily="18" charset="0"/>
              </a:rPr>
              <a:t>                                  silica   - 10 parts </a:t>
            </a:r>
          </a:p>
          <a:p>
            <a:pPr>
              <a:buFontTx/>
              <a:buChar char="-"/>
            </a:pPr>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b="1" u="sng" dirty="0" smtClean="0">
                <a:latin typeface="Times New Roman" pitchFamily="18" charset="0"/>
                <a:cs typeface="Times New Roman" pitchFamily="18" charset="0"/>
              </a:rPr>
              <a:t>Anti flux:</a:t>
            </a:r>
          </a:p>
          <a:p>
            <a:r>
              <a:rPr lang="en-US" sz="2400" dirty="0" smtClean="0">
                <a:latin typeface="Times New Roman" pitchFamily="18" charset="0"/>
                <a:cs typeface="Times New Roman" pitchFamily="18" charset="0"/>
              </a:rPr>
              <a:t> - Materials used to restrict flow of flux are known as anti flux</a:t>
            </a:r>
          </a:p>
          <a:p>
            <a:r>
              <a:rPr lang="en-US" sz="2400" dirty="0" smtClean="0">
                <a:latin typeface="Times New Roman" pitchFamily="18" charset="0"/>
                <a:cs typeface="Times New Roman" pitchFamily="18" charset="0"/>
              </a:rPr>
              <a:t> - Applied before applying flux or solder</a:t>
            </a:r>
          </a:p>
          <a:p>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Graphite</a:t>
            </a:r>
          </a:p>
          <a:p>
            <a:pPr marL="1090613" indent="-1090613"/>
            <a:r>
              <a:rPr lang="en-US" sz="2400" dirty="0" smtClean="0">
                <a:latin typeface="Times New Roman" pitchFamily="18" charset="0"/>
                <a:cs typeface="Times New Roman" pitchFamily="18" charset="0"/>
              </a:rPr>
              <a:t>            - It has a disadvantage of being burned off on prolonged heating at high temperatures</a:t>
            </a:r>
          </a:p>
          <a:p>
            <a:r>
              <a:rPr lang="en-US" sz="2400" dirty="0" smtClean="0">
                <a:latin typeface="Times New Roman" pitchFamily="18" charset="0"/>
                <a:cs typeface="Times New Roman" pitchFamily="18" charset="0"/>
              </a:rPr>
              <a:t>            - overcome by whiting (CaCo3 in alcohol and water suspension)</a:t>
            </a:r>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u="sng" dirty="0" smtClean="0">
                <a:latin typeface="Times New Roman" pitchFamily="18" charset="0"/>
                <a:cs typeface="Times New Roman" pitchFamily="18" charset="0"/>
              </a:rPr>
              <a:t>FILLER METAL / SOLDER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Ideal qualities of a solder consists of</a:t>
            </a:r>
          </a:p>
          <a:p>
            <a:r>
              <a:rPr lang="en-US" sz="2400" dirty="0" smtClean="0">
                <a:latin typeface="Times New Roman" pitchFamily="18" charset="0"/>
                <a:cs typeface="Times New Roman" pitchFamily="18" charset="0"/>
              </a:rPr>
              <a:t>           - ease of flow at relatively low temperatures</a:t>
            </a:r>
          </a:p>
          <a:p>
            <a:r>
              <a:rPr lang="en-US" sz="2400" dirty="0" smtClean="0">
                <a:latin typeface="Times New Roman" pitchFamily="18" charset="0"/>
                <a:cs typeface="Times New Roman" pitchFamily="18" charset="0"/>
              </a:rPr>
              <a:t>           - ability to wet substrate metal</a:t>
            </a:r>
          </a:p>
          <a:p>
            <a:r>
              <a:rPr lang="en-US" sz="2400" dirty="0" smtClean="0">
                <a:latin typeface="Times New Roman" pitchFamily="18" charset="0"/>
                <a:cs typeface="Times New Roman" pitchFamily="18" charset="0"/>
              </a:rPr>
              <a:t>           - strength</a:t>
            </a:r>
          </a:p>
          <a:p>
            <a:r>
              <a:rPr lang="en-US" sz="2400" dirty="0" smtClean="0">
                <a:latin typeface="Times New Roman" pitchFamily="18" charset="0"/>
                <a:cs typeface="Times New Roman" pitchFamily="18" charset="0"/>
              </a:rPr>
              <a:t>           - corrosion resistance</a:t>
            </a:r>
          </a:p>
          <a:p>
            <a:r>
              <a:rPr lang="en-US" sz="2400" dirty="0" smtClean="0">
                <a:latin typeface="Times New Roman" pitchFamily="18" charset="0"/>
                <a:cs typeface="Times New Roman" pitchFamily="18" charset="0"/>
              </a:rPr>
              <a:t>           - color compatibility</a:t>
            </a:r>
            <a:endParaRPr lang="en-US"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CLASSIFICATION OF SOLDERS</a:t>
            </a:r>
          </a:p>
          <a:p>
            <a:r>
              <a:rPr lang="en-US" sz="2400" dirty="0" smtClean="0">
                <a:latin typeface="Times New Roman" pitchFamily="18" charset="0"/>
                <a:cs typeface="Times New Roman" pitchFamily="18" charset="0"/>
              </a:rPr>
              <a:t>   I</a:t>
            </a:r>
          </a:p>
          <a:p>
            <a:pPr marL="457200" indent="-457200">
              <a:buAutoNum type="arabicParenR"/>
            </a:pPr>
            <a:r>
              <a:rPr lang="en-US" sz="2400" dirty="0" smtClean="0">
                <a:latin typeface="Times New Roman" pitchFamily="18" charset="0"/>
                <a:cs typeface="Times New Roman" pitchFamily="18" charset="0"/>
              </a:rPr>
              <a:t>Soft solders </a:t>
            </a:r>
          </a:p>
          <a:p>
            <a:pPr marL="457200" indent="-457200">
              <a:buAutoNum type="arabicParenR"/>
            </a:pPr>
            <a:r>
              <a:rPr lang="en-US" sz="2400" dirty="0" smtClean="0">
                <a:latin typeface="Times New Roman" pitchFamily="18" charset="0"/>
                <a:cs typeface="Times New Roman" pitchFamily="18" charset="0"/>
              </a:rPr>
              <a:t> Hard solders</a:t>
            </a:r>
          </a:p>
          <a:p>
            <a:pPr marL="457200" indent="-457200"/>
            <a:r>
              <a:rPr lang="en-US" sz="2400" dirty="0" smtClean="0">
                <a:latin typeface="Times New Roman" pitchFamily="18" charset="0"/>
                <a:cs typeface="Times New Roman" pitchFamily="18" charset="0"/>
              </a:rPr>
              <a:t>   II</a:t>
            </a:r>
          </a:p>
          <a:p>
            <a:pPr marL="457200" indent="-457200">
              <a:buAutoNum type="arabicParenR"/>
            </a:pPr>
            <a:r>
              <a:rPr lang="en-US" sz="2400" dirty="0" smtClean="0">
                <a:latin typeface="Times New Roman" pitchFamily="18" charset="0"/>
                <a:cs typeface="Times New Roman" pitchFamily="18" charset="0"/>
              </a:rPr>
              <a:t>Precious metal solders</a:t>
            </a:r>
          </a:p>
          <a:p>
            <a:pPr marL="457200" indent="-457200">
              <a:buAutoNum type="arabicParenR"/>
            </a:pPr>
            <a:r>
              <a:rPr lang="en-US" sz="2400" dirty="0" smtClean="0">
                <a:latin typeface="Times New Roman" pitchFamily="18" charset="0"/>
                <a:cs typeface="Times New Roman" pitchFamily="18" charset="0"/>
              </a:rPr>
              <a:t>Non precious metal solders</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SOFT SOLDER:</a:t>
            </a:r>
          </a:p>
          <a:p>
            <a:r>
              <a:rPr lang="en-US" sz="2400" dirty="0" smtClean="0">
                <a:latin typeface="Times New Roman" pitchFamily="18" charset="0"/>
                <a:cs typeface="Times New Roman" pitchFamily="18" charset="0"/>
              </a:rPr>
              <a:t>                    -  Lead-Tin eutectic alloy</a:t>
            </a:r>
          </a:p>
          <a:p>
            <a:r>
              <a:rPr lang="en-US" sz="2400" dirty="0" smtClean="0">
                <a:latin typeface="Times New Roman" pitchFamily="18" charset="0"/>
                <a:cs typeface="Times New Roman" pitchFamily="18" charset="0"/>
              </a:rPr>
              <a:t>                    -  Plumber’s solder</a:t>
            </a:r>
          </a:p>
          <a:p>
            <a:r>
              <a:rPr lang="en-US" sz="2400" dirty="0" smtClean="0">
                <a:latin typeface="Times New Roman" pitchFamily="18" charset="0"/>
                <a:cs typeface="Times New Roman" pitchFamily="18" charset="0"/>
              </a:rPr>
              <a:t>                    -  low fusion range 260º/less</a:t>
            </a:r>
          </a:p>
          <a:p>
            <a:r>
              <a:rPr lang="en-US" sz="2400" dirty="0" smtClean="0">
                <a:latin typeface="Times New Roman" pitchFamily="18" charset="0"/>
                <a:cs typeface="Times New Roman" pitchFamily="18" charset="0"/>
              </a:rPr>
              <a:t>                    -  lack of corrosion resistance</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HARD SOLDER:</a:t>
            </a:r>
          </a:p>
          <a:p>
            <a:r>
              <a:rPr lang="en-US" sz="2400" dirty="0" smtClean="0">
                <a:latin typeface="Times New Roman" pitchFamily="18" charset="0"/>
                <a:cs typeface="Times New Roman" pitchFamily="18" charset="0"/>
              </a:rPr>
              <a:t>                    - higher melting temperature</a:t>
            </a:r>
          </a:p>
          <a:p>
            <a:r>
              <a:rPr lang="en-US" sz="2400" dirty="0" smtClean="0">
                <a:latin typeface="Times New Roman" pitchFamily="18" charset="0"/>
                <a:cs typeface="Times New Roman" pitchFamily="18" charset="0"/>
              </a:rPr>
              <a:t>                    - greater hardness and strength</a:t>
            </a:r>
          </a:p>
          <a:p>
            <a:r>
              <a:rPr lang="en-US" sz="2400" dirty="0" smtClean="0">
                <a:latin typeface="Times New Roman" pitchFamily="18" charset="0"/>
                <a:cs typeface="Times New Roman" pitchFamily="18" charset="0"/>
              </a:rPr>
              <a:t>                    - 2 types are most commonly used</a:t>
            </a:r>
          </a:p>
          <a:p>
            <a:r>
              <a:rPr lang="en-US" sz="2400" dirty="0" smtClean="0">
                <a:latin typeface="Times New Roman" pitchFamily="18" charset="0"/>
                <a:cs typeface="Times New Roman" pitchFamily="18" charset="0"/>
              </a:rPr>
              <a:t>                              1) gold       2) silver</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u="sng" dirty="0" smtClean="0">
                <a:latin typeface="Times New Roman" pitchFamily="18" charset="0"/>
                <a:cs typeface="Times New Roman" pitchFamily="18" charset="0"/>
              </a:rPr>
              <a:t>Gold solder:</a:t>
            </a:r>
          </a:p>
          <a:p>
            <a:r>
              <a:rPr lang="en-US" sz="2400" dirty="0" smtClean="0">
                <a:latin typeface="Times New Roman" pitchFamily="18" charset="0"/>
                <a:cs typeface="Times New Roman" pitchFamily="18" charset="0"/>
              </a:rPr>
              <a:t>  -   good tarnish and corrosion resistance</a:t>
            </a:r>
          </a:p>
          <a:p>
            <a:r>
              <a:rPr lang="en-US" sz="2400" dirty="0" smtClean="0">
                <a:latin typeface="Times New Roman" pitchFamily="18" charset="0"/>
                <a:cs typeface="Times New Roman" pitchFamily="18" charset="0"/>
              </a:rPr>
              <a:t>  -   high fusing – 750 to 900 ºc</a:t>
            </a:r>
          </a:p>
          <a:p>
            <a:r>
              <a:rPr lang="en-US" sz="2400" dirty="0" smtClean="0">
                <a:latin typeface="Times New Roman" pitchFamily="18" charset="0"/>
                <a:cs typeface="Times New Roman" pitchFamily="18" charset="0"/>
              </a:rPr>
              <a:t>  -   composition :   Gold – 45 to 81 wt%</a:t>
            </a:r>
          </a:p>
          <a:p>
            <a:r>
              <a:rPr lang="en-US" sz="2400" dirty="0" smtClean="0">
                <a:latin typeface="Times New Roman" pitchFamily="18" charset="0"/>
                <a:cs typeface="Times New Roman" pitchFamily="18" charset="0"/>
              </a:rPr>
              <a:t>                               Silver – 8 to 30 wt%</a:t>
            </a:r>
          </a:p>
          <a:p>
            <a:r>
              <a:rPr lang="en-US" sz="2400" dirty="0" smtClean="0">
                <a:latin typeface="Times New Roman" pitchFamily="18" charset="0"/>
                <a:cs typeface="Times New Roman" pitchFamily="18" charset="0"/>
              </a:rPr>
              <a:t>                               Copper – 7 to 20 wt%</a:t>
            </a:r>
          </a:p>
          <a:p>
            <a:r>
              <a:rPr lang="en-US" sz="2400" dirty="0" smtClean="0">
                <a:latin typeface="Times New Roman" pitchFamily="18" charset="0"/>
                <a:cs typeface="Times New Roman" pitchFamily="18" charset="0"/>
              </a:rPr>
              <a:t>  -   Tin, Zinc, Phosphorous – small quantities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SILVER SOLDER :</a:t>
            </a:r>
          </a:p>
          <a:p>
            <a:r>
              <a:rPr lang="en-US" sz="2400" dirty="0" smtClean="0">
                <a:latin typeface="Times New Roman" pitchFamily="18" charset="0"/>
                <a:cs typeface="Times New Roman" pitchFamily="18" charset="0"/>
              </a:rPr>
              <a:t>        Widely used in orthodontic appliances</a:t>
            </a:r>
          </a:p>
          <a:p>
            <a:r>
              <a:rPr lang="en-US" sz="2400" dirty="0" smtClean="0">
                <a:latin typeface="Times New Roman" pitchFamily="18" charset="0"/>
                <a:cs typeface="Times New Roman" pitchFamily="18" charset="0"/>
              </a:rPr>
              <a:t>         less tarnish and corrosion resistance </a:t>
            </a:r>
          </a:p>
          <a:p>
            <a:r>
              <a:rPr lang="en-US" sz="2400" dirty="0" smtClean="0">
                <a:latin typeface="Times New Roman" pitchFamily="18" charset="0"/>
                <a:cs typeface="Times New Roman" pitchFamily="18" charset="0"/>
              </a:rPr>
              <a:t>         good strength</a:t>
            </a:r>
          </a:p>
          <a:p>
            <a:r>
              <a:rPr lang="en-US" sz="2400" dirty="0" smtClean="0">
                <a:latin typeface="Times New Roman" pitchFamily="18" charset="0"/>
                <a:cs typeface="Times New Roman" pitchFamily="18" charset="0"/>
              </a:rPr>
              <a:t>         composition -   silver -  10 to 80 %</a:t>
            </a:r>
          </a:p>
          <a:p>
            <a:r>
              <a:rPr lang="en-US" sz="2400" dirty="0" smtClean="0">
                <a:latin typeface="Times New Roman" pitchFamily="18" charset="0"/>
                <a:cs typeface="Times New Roman" pitchFamily="18" charset="0"/>
              </a:rPr>
              <a:t>                                  copper – 15 to 30 %</a:t>
            </a:r>
          </a:p>
          <a:p>
            <a:r>
              <a:rPr lang="en-US" sz="2400" dirty="0" smtClean="0">
                <a:latin typeface="Times New Roman" pitchFamily="18" charset="0"/>
                <a:cs typeface="Times New Roman" pitchFamily="18" charset="0"/>
              </a:rPr>
              <a:t>                                  zinc – 4 to 35 %</a:t>
            </a:r>
          </a:p>
          <a:p>
            <a:r>
              <a:rPr lang="en-US" sz="2400" dirty="0" smtClean="0">
                <a:latin typeface="Times New Roman" pitchFamily="18" charset="0"/>
                <a:cs typeface="Times New Roman" pitchFamily="18" charset="0"/>
              </a:rPr>
              <a:t>         low fusing – 600 to 750 ºc  </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562600" y="2590800"/>
            <a:ext cx="3320680" cy="3276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0"/>
            <a:ext cx="6705600" cy="6735837"/>
          </a:xfrm>
        </p:spPr>
        <p:txBody>
          <a:bodyPr>
            <a:normAutofit fontScale="77500" lnSpcReduction="20000"/>
          </a:bodyPr>
          <a:lstStyle/>
          <a:p>
            <a:r>
              <a:rPr lang="en-US" sz="24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CONTENTS:</a:t>
            </a:r>
          </a:p>
          <a:p>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Introduction</a:t>
            </a:r>
          </a:p>
          <a:p>
            <a:r>
              <a:rPr lang="en-US" sz="2400" dirty="0" smtClean="0">
                <a:latin typeface="Times New Roman" pitchFamily="18" charset="0"/>
                <a:cs typeface="Times New Roman" pitchFamily="18" charset="0"/>
              </a:rPr>
              <a:t>     Definitions</a:t>
            </a:r>
          </a:p>
          <a:p>
            <a:r>
              <a:rPr lang="en-US" sz="2400" dirty="0" smtClean="0">
                <a:latin typeface="Times New Roman" pitchFamily="18" charset="0"/>
                <a:cs typeface="Times New Roman" pitchFamily="18" charset="0"/>
              </a:rPr>
              <a:t>     Soldering</a:t>
            </a:r>
          </a:p>
          <a:p>
            <a:r>
              <a:rPr lang="en-US" sz="2400" dirty="0" smtClean="0">
                <a:latin typeface="Times New Roman" pitchFamily="18" charset="0"/>
                <a:cs typeface="Times New Roman" pitchFamily="18" charset="0"/>
              </a:rPr>
              <a:t>          - Classification of solders</a:t>
            </a:r>
          </a:p>
          <a:p>
            <a:r>
              <a:rPr lang="en-US" sz="2400" dirty="0" smtClean="0">
                <a:latin typeface="Times New Roman" pitchFamily="18" charset="0"/>
                <a:cs typeface="Times New Roman" pitchFamily="18" charset="0"/>
              </a:rPr>
              <a:t>          - Classification of fluxes</a:t>
            </a:r>
          </a:p>
          <a:p>
            <a:r>
              <a:rPr lang="en-US" sz="2400" dirty="0" smtClean="0">
                <a:latin typeface="Times New Roman" pitchFamily="18" charset="0"/>
                <a:cs typeface="Times New Roman" pitchFamily="18" charset="0"/>
              </a:rPr>
              <a:t>          - Heat source in soldering</a:t>
            </a:r>
          </a:p>
          <a:p>
            <a:r>
              <a:rPr lang="en-US" sz="2400" dirty="0" smtClean="0">
                <a:latin typeface="Times New Roman" pitchFamily="18" charset="0"/>
                <a:cs typeface="Times New Roman" pitchFamily="18" charset="0"/>
              </a:rPr>
              <a:t>          - Techniques of soldering</a:t>
            </a:r>
          </a:p>
          <a:p>
            <a:r>
              <a:rPr lang="en-US" sz="2400" dirty="0" smtClean="0">
                <a:latin typeface="Times New Roman" pitchFamily="18" charset="0"/>
                <a:cs typeface="Times New Roman" pitchFamily="18" charset="0"/>
              </a:rPr>
              <a:t>          - Soldering failures</a:t>
            </a:r>
          </a:p>
          <a:p>
            <a:r>
              <a:rPr lang="en-US" sz="2400" dirty="0" smtClean="0">
                <a:latin typeface="Times New Roman" pitchFamily="18" charset="0"/>
                <a:cs typeface="Times New Roman" pitchFamily="18" charset="0"/>
              </a:rPr>
              <a:t>    Welding</a:t>
            </a:r>
          </a:p>
          <a:p>
            <a:r>
              <a:rPr lang="en-US" sz="2400" dirty="0" smtClean="0">
                <a:latin typeface="Times New Roman" pitchFamily="18" charset="0"/>
                <a:cs typeface="Times New Roman" pitchFamily="18" charset="0"/>
              </a:rPr>
              <a:t>          - cold welding</a:t>
            </a:r>
          </a:p>
          <a:p>
            <a:r>
              <a:rPr lang="en-US" sz="2400" dirty="0" smtClean="0">
                <a:latin typeface="Times New Roman" pitchFamily="18" charset="0"/>
                <a:cs typeface="Times New Roman" pitchFamily="18" charset="0"/>
              </a:rPr>
              <a:t>          - heat welding</a:t>
            </a:r>
          </a:p>
          <a:p>
            <a:r>
              <a:rPr lang="en-US" sz="2400" dirty="0" smtClean="0">
                <a:latin typeface="Times New Roman" pitchFamily="18" charset="0"/>
                <a:cs typeface="Times New Roman" pitchFamily="18" charset="0"/>
              </a:rPr>
              <a:t>                 - spot welding</a:t>
            </a:r>
          </a:p>
          <a:p>
            <a:r>
              <a:rPr lang="en-US" sz="2400" dirty="0" smtClean="0">
                <a:latin typeface="Times New Roman" pitchFamily="18" charset="0"/>
                <a:cs typeface="Times New Roman" pitchFamily="18" charset="0"/>
              </a:rPr>
              <a:t>                 - laser welding</a:t>
            </a:r>
          </a:p>
          <a:p>
            <a:r>
              <a:rPr lang="en-US" sz="2400" dirty="0" smtClean="0">
                <a:latin typeface="Times New Roman" pitchFamily="18" charset="0"/>
                <a:cs typeface="Times New Roman" pitchFamily="18" charset="0"/>
              </a:rPr>
              <a:t>                 - plasma welding</a:t>
            </a:r>
          </a:p>
          <a:p>
            <a:r>
              <a:rPr lang="en-US" sz="2400" dirty="0" smtClean="0">
                <a:latin typeface="Times New Roman" pitchFamily="18" charset="0"/>
                <a:cs typeface="Times New Roman" pitchFamily="18" charset="0"/>
              </a:rPr>
              <a:t>   Clinical implications</a:t>
            </a:r>
          </a:p>
          <a:p>
            <a:r>
              <a:rPr lang="en-US" sz="2400" dirty="0" smtClean="0">
                <a:latin typeface="Times New Roman" pitchFamily="18" charset="0"/>
                <a:cs typeface="Times New Roman" pitchFamily="18" charset="0"/>
              </a:rPr>
              <a:t>   Conclusion</a:t>
            </a:r>
          </a:p>
          <a:p>
            <a:r>
              <a:rPr lang="en-US" sz="2400" dirty="0" smtClean="0">
                <a:latin typeface="Times New Roman" pitchFamily="18" charset="0"/>
                <a:cs typeface="Times New Roman" pitchFamily="18" charset="0"/>
              </a:rPr>
              <a:t>   References</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a:buFont typeface="Wingdings" pitchFamily="2" charset="2"/>
              <a:buChar char="Ø"/>
            </a:pPr>
            <a:r>
              <a:rPr lang="en-US" sz="2400" dirty="0" smtClean="0">
                <a:latin typeface="Times New Roman" pitchFamily="18" charset="0"/>
                <a:cs typeface="Times New Roman" pitchFamily="18" charset="0"/>
              </a:rPr>
              <a:t> Source of heat in the soldering is gas-oxygen torch. </a:t>
            </a:r>
          </a:p>
          <a:p>
            <a:pPr>
              <a:buFont typeface="Wingdings" pitchFamily="2" charset="2"/>
              <a:buChar char="Ø"/>
            </a:pPr>
            <a:r>
              <a:rPr lang="en-US" sz="2400" dirty="0" smtClean="0">
                <a:latin typeface="Times New Roman" pitchFamily="18" charset="0"/>
                <a:cs typeface="Times New Roman" pitchFamily="18" charset="0"/>
              </a:rPr>
              <a:t> Type of torch depends on type of fuel</a:t>
            </a:r>
          </a:p>
          <a:p>
            <a:r>
              <a:rPr lang="en-US" sz="2400" dirty="0" smtClean="0">
                <a:latin typeface="Times New Roman" pitchFamily="18" charset="0"/>
                <a:cs typeface="Times New Roman" pitchFamily="18" charset="0"/>
              </a:rPr>
              <a:t>         Hydrogen gas – low heat content</a:t>
            </a:r>
          </a:p>
          <a:p>
            <a:r>
              <a:rPr lang="en-US" sz="2400" dirty="0" smtClean="0">
                <a:latin typeface="Times New Roman" pitchFamily="18" charset="0"/>
                <a:cs typeface="Times New Roman" pitchFamily="18" charset="0"/>
              </a:rPr>
              <a:t>         Natural gas – 4 times heat content compared to hydrogen gas</a:t>
            </a:r>
          </a:p>
          <a:p>
            <a:r>
              <a:rPr lang="en-US" sz="2400" dirty="0" smtClean="0">
                <a:latin typeface="Times New Roman" pitchFamily="18" charset="0"/>
                <a:cs typeface="Times New Roman" pitchFamily="18" charset="0"/>
              </a:rPr>
              <a:t>         Acetylene – high flame temperature </a:t>
            </a:r>
          </a:p>
          <a:p>
            <a:r>
              <a:rPr lang="en-US" sz="2400" dirty="0" smtClean="0">
                <a:latin typeface="Times New Roman" pitchFamily="18" charset="0"/>
                <a:cs typeface="Times New Roman" pitchFamily="18" charset="0"/>
              </a:rPr>
              <a:t>                          - temperature variations of about 100ºc</a:t>
            </a:r>
          </a:p>
          <a:p>
            <a:r>
              <a:rPr lang="en-US" sz="2400" dirty="0" smtClean="0">
                <a:latin typeface="Times New Roman" pitchFamily="18" charset="0"/>
                <a:cs typeface="Times New Roman" pitchFamily="18" charset="0"/>
              </a:rPr>
              <a:t>                          - unstable gas</a:t>
            </a:r>
          </a:p>
          <a:p>
            <a:r>
              <a:rPr lang="en-US" sz="2400" dirty="0" smtClean="0">
                <a:latin typeface="Times New Roman" pitchFamily="18" charset="0"/>
                <a:cs typeface="Times New Roman" pitchFamily="18" charset="0"/>
              </a:rPr>
              <a:t>         Propane – highest heat content and flame temperature</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Flame obtained from the heat source can be </a:t>
            </a:r>
          </a:p>
          <a:p>
            <a:r>
              <a:rPr lang="en-US" sz="2400" dirty="0" smtClean="0">
                <a:latin typeface="Times New Roman" pitchFamily="18" charset="0"/>
                <a:cs typeface="Times New Roman" pitchFamily="18" charset="0"/>
              </a:rPr>
              <a:t>                 divided into 4 zones</a:t>
            </a:r>
          </a:p>
          <a:p>
            <a:r>
              <a:rPr lang="en-US" sz="2400" dirty="0" smtClean="0">
                <a:latin typeface="Times New Roman" pitchFamily="18" charset="0"/>
                <a:cs typeface="Times New Roman" pitchFamily="18" charset="0"/>
              </a:rPr>
              <a:t>           1)  Cold mixing zone – unburned gas</a:t>
            </a:r>
          </a:p>
          <a:p>
            <a:r>
              <a:rPr lang="en-US" sz="2400" dirty="0" smtClean="0">
                <a:latin typeface="Times New Roman" pitchFamily="18" charset="0"/>
                <a:cs typeface="Times New Roman" pitchFamily="18" charset="0"/>
              </a:rPr>
              <a:t>           2)  Partial combusting zone – oxidizing </a:t>
            </a:r>
          </a:p>
          <a:p>
            <a:r>
              <a:rPr lang="en-US" sz="2400" dirty="0" smtClean="0">
                <a:latin typeface="Times New Roman" pitchFamily="18" charset="0"/>
                <a:cs typeface="Times New Roman" pitchFamily="18" charset="0"/>
              </a:rPr>
              <a:t>           3)  Reducing zone</a:t>
            </a:r>
          </a:p>
          <a:p>
            <a:r>
              <a:rPr lang="en-US" sz="2400" dirty="0" smtClean="0">
                <a:latin typeface="Times New Roman" pitchFamily="18" charset="0"/>
                <a:cs typeface="Times New Roman" pitchFamily="18" charset="0"/>
              </a:rPr>
              <a:t>           4)  Oxidizing zone – burned gas </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381000"/>
            <a:ext cx="2920868" cy="5486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 Tip of the reducing zone – most efficient burning process</a:t>
            </a:r>
          </a:p>
          <a:p>
            <a:r>
              <a:rPr lang="en-US" sz="2400" dirty="0" smtClean="0">
                <a:latin typeface="Times New Roman" pitchFamily="18" charset="0"/>
                <a:cs typeface="Times New Roman" pitchFamily="18" charset="0"/>
              </a:rPr>
              <a:t>                                            - most heat</a:t>
            </a:r>
          </a:p>
          <a:p>
            <a:r>
              <a:rPr lang="en-US" sz="2400" dirty="0" smtClean="0">
                <a:latin typeface="Times New Roman" pitchFamily="18" charset="0"/>
                <a:cs typeface="Times New Roman" pitchFamily="18" charset="0"/>
              </a:rPr>
              <a:t> - flame should not be removed until soldering process is completed</a:t>
            </a:r>
          </a:p>
          <a:p>
            <a:r>
              <a:rPr lang="en-US" sz="2400" dirty="0" smtClean="0">
                <a:latin typeface="Times New Roman" pitchFamily="18" charset="0"/>
                <a:cs typeface="Times New Roman" pitchFamily="18" charset="0"/>
              </a:rPr>
              <a:t> - unburned portion should not be used</a:t>
            </a: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Steps in soldering :</a:t>
            </a:r>
          </a:p>
          <a:p>
            <a:r>
              <a:rPr lang="en-US" sz="2400" dirty="0" smtClean="0">
                <a:latin typeface="Times New Roman" pitchFamily="18" charset="0"/>
                <a:cs typeface="Times New Roman" pitchFamily="18" charset="0"/>
              </a:rPr>
              <a:t>             cleaning the surfaces to be joined</a:t>
            </a:r>
          </a:p>
          <a:p>
            <a:r>
              <a:rPr lang="en-US" sz="2400" dirty="0" smtClean="0">
                <a:latin typeface="Times New Roman" pitchFamily="18" charset="0"/>
                <a:cs typeface="Times New Roman" pitchFamily="18" charset="0"/>
              </a:rPr>
              <a:t>             assembling the parts to be joined</a:t>
            </a:r>
          </a:p>
          <a:p>
            <a:r>
              <a:rPr lang="en-US" sz="2400" dirty="0" smtClean="0">
                <a:latin typeface="Times New Roman" pitchFamily="18" charset="0"/>
                <a:cs typeface="Times New Roman" pitchFamily="18" charset="0"/>
              </a:rPr>
              <a:t>             application of flux and anti flux</a:t>
            </a:r>
          </a:p>
          <a:p>
            <a:r>
              <a:rPr lang="en-US" sz="2400" dirty="0" smtClean="0">
                <a:latin typeface="Times New Roman" pitchFamily="18" charset="0"/>
                <a:cs typeface="Times New Roman" pitchFamily="18" charset="0"/>
              </a:rPr>
              <a:t>             application of solder</a:t>
            </a:r>
          </a:p>
          <a:p>
            <a:r>
              <a:rPr lang="en-US" sz="2400" dirty="0" smtClean="0">
                <a:latin typeface="Times New Roman" pitchFamily="18" charset="0"/>
                <a:cs typeface="Times New Roman" pitchFamily="18" charset="0"/>
              </a:rPr>
              <a:t>             quenching</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Soldering techniques:</a:t>
            </a:r>
          </a:p>
          <a:p>
            <a:r>
              <a:rPr lang="en-US" sz="2400" dirty="0" smtClean="0">
                <a:latin typeface="Times New Roman" pitchFamily="18" charset="0"/>
                <a:cs typeface="Times New Roman" pitchFamily="18" charset="0"/>
              </a:rPr>
              <a:t>                                         Free hand soldering</a:t>
            </a:r>
          </a:p>
          <a:p>
            <a:r>
              <a:rPr lang="en-US" sz="2400" dirty="0" smtClean="0">
                <a:latin typeface="Times New Roman" pitchFamily="18" charset="0"/>
                <a:cs typeface="Times New Roman" pitchFamily="18" charset="0"/>
              </a:rPr>
              <a:t>                                         Investment soldering</a:t>
            </a:r>
          </a:p>
          <a:p>
            <a:r>
              <a:rPr lang="en-US" sz="2400" dirty="0" smtClean="0">
                <a:latin typeface="Times New Roman" pitchFamily="18" charset="0"/>
                <a:cs typeface="Times New Roman" pitchFamily="18" charset="0"/>
              </a:rPr>
              <a:t>                                         Furnace soldering</a:t>
            </a:r>
          </a:p>
          <a:p>
            <a:r>
              <a:rPr lang="en-US" sz="2400" dirty="0" smtClean="0">
                <a:latin typeface="Times New Roman" pitchFamily="18" charset="0"/>
                <a:cs typeface="Times New Roman" pitchFamily="18" charset="0"/>
              </a:rPr>
              <a:t>                                         Infrared soldering</a:t>
            </a:r>
          </a:p>
          <a:p>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a:lnSpc>
                <a:spcPct val="150000"/>
              </a:lnSpc>
            </a:pPr>
            <a:r>
              <a:rPr lang="en-US" sz="2400" dirty="0" smtClean="0">
                <a:latin typeface="Times New Roman" pitchFamily="18" charset="0"/>
                <a:cs typeface="Times New Roman" pitchFamily="18" charset="0"/>
              </a:rPr>
              <a:t> Investment soldering:</a:t>
            </a:r>
          </a:p>
          <a:p>
            <a:pPr>
              <a:lnSpc>
                <a:spcPct val="150000"/>
              </a:lnSpc>
              <a:buFont typeface="Wingdings" pitchFamily="2" charset="2"/>
              <a:buChar char="Ø"/>
            </a:pPr>
            <a:r>
              <a:rPr lang="en-US" sz="2400" dirty="0" smtClean="0">
                <a:latin typeface="Times New Roman" pitchFamily="18" charset="0"/>
                <a:cs typeface="Times New Roman" pitchFamily="18" charset="0"/>
              </a:rPr>
              <a:t>                Provides accurate alignment of the parts to be joined</a:t>
            </a:r>
          </a:p>
          <a:p>
            <a:pPr>
              <a:lnSpc>
                <a:spcPct val="150000"/>
              </a:lnSpc>
              <a:buFont typeface="Wingdings" pitchFamily="2" charset="2"/>
              <a:buChar char="Ø"/>
            </a:pPr>
            <a:r>
              <a:rPr lang="en-US" sz="2400" dirty="0" smtClean="0">
                <a:latin typeface="Times New Roman" pitchFamily="18" charset="0"/>
                <a:cs typeface="Times New Roman" pitchFamily="18" charset="0"/>
              </a:rPr>
              <a:t>                Parts to be joined are fastened using sticky wax and invested</a:t>
            </a:r>
          </a:p>
          <a:p>
            <a:pPr>
              <a:lnSpc>
                <a:spcPct val="150000"/>
              </a:lnSpc>
              <a:buFont typeface="Wingdings" pitchFamily="2" charset="2"/>
              <a:buChar char="Ø"/>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Antiflux</a:t>
            </a:r>
            <a:r>
              <a:rPr lang="en-US" sz="2400" dirty="0" smtClean="0">
                <a:latin typeface="Times New Roman" pitchFamily="18" charset="0"/>
                <a:cs typeface="Times New Roman" pitchFamily="18" charset="0"/>
              </a:rPr>
              <a:t> is applied and investment is preheated</a:t>
            </a:r>
          </a:p>
          <a:p>
            <a:pPr>
              <a:lnSpc>
                <a:spcPct val="150000"/>
              </a:lnSpc>
              <a:buFont typeface="Wingdings" pitchFamily="2" charset="2"/>
              <a:buChar char="Ø"/>
            </a:pPr>
            <a:r>
              <a:rPr lang="en-US" sz="2400" dirty="0" smtClean="0">
                <a:latin typeface="Times New Roman" pitchFamily="18" charset="0"/>
                <a:cs typeface="Times New Roman" pitchFamily="18" charset="0"/>
              </a:rPr>
              <a:t>                Flux can be applied before / after heat treatment</a:t>
            </a:r>
          </a:p>
          <a:p>
            <a:pPr>
              <a:lnSpc>
                <a:spcPct val="150000"/>
              </a:lnSpc>
              <a:buFont typeface="Wingdings" pitchFamily="2" charset="2"/>
              <a:buChar char="Ø"/>
            </a:pPr>
            <a:r>
              <a:rPr lang="en-US" sz="2400" dirty="0" smtClean="0">
                <a:latin typeface="Times New Roman" pitchFamily="18" charset="0"/>
                <a:cs typeface="Times New Roman" pitchFamily="18" charset="0"/>
              </a:rPr>
              <a:t>                Soldering is carried out with reducing flame at 750 to 870ºc</a:t>
            </a:r>
          </a:p>
          <a:p>
            <a:pPr>
              <a:lnSpc>
                <a:spcPct val="150000"/>
              </a:lnSpc>
              <a:buFont typeface="Wingdings" pitchFamily="2" charset="2"/>
              <a:buChar char="Ø"/>
            </a:pPr>
            <a:r>
              <a:rPr lang="en-US" sz="2400" dirty="0" smtClean="0">
                <a:latin typeface="Times New Roman" pitchFamily="18" charset="0"/>
                <a:cs typeface="Times New Roman" pitchFamily="18" charset="0"/>
              </a:rPr>
              <a:t>                Cooled for 5min before quenching</a:t>
            </a:r>
          </a:p>
          <a:p>
            <a:pPr>
              <a:lnSpc>
                <a:spcPct val="150000"/>
              </a:lnSpc>
              <a:buFont typeface="Wingdings" pitchFamily="2" charset="2"/>
              <a:buChar char="Ø"/>
            </a:pPr>
            <a:r>
              <a:rPr lang="en-US" sz="2400" dirty="0" smtClean="0">
                <a:latin typeface="Times New Roman" pitchFamily="18" charset="0"/>
                <a:cs typeface="Times New Roman" pitchFamily="18" charset="0"/>
              </a:rPr>
              <a:t>                Pickling</a:t>
            </a: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Free hand soldering is used more often , </a:t>
            </a:r>
          </a:p>
          <a:p>
            <a:r>
              <a:rPr lang="en-US" sz="2400" dirty="0" smtClean="0">
                <a:latin typeface="Times New Roman" pitchFamily="18" charset="0"/>
                <a:cs typeface="Times New Roman" pitchFamily="18" charset="0"/>
              </a:rPr>
              <a:t>              - work held 3mm beyond tip of blue cone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Soldering – observed in shadow</a:t>
            </a:r>
          </a:p>
          <a:p>
            <a:r>
              <a:rPr lang="en-US" sz="2400" dirty="0" smtClean="0">
                <a:latin typeface="Times New Roman" pitchFamily="18" charset="0"/>
                <a:cs typeface="Times New Roman" pitchFamily="18" charset="0"/>
              </a:rPr>
              <a:t>                 - temperature judged by color of work </a:t>
            </a:r>
          </a:p>
          <a:p>
            <a:endParaRPr lang="en-US"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067800" cy="6507237"/>
          </a:xfrm>
        </p:spPr>
        <p:txBody>
          <a:bodyPr/>
          <a:lstStyle/>
          <a:p>
            <a:r>
              <a:rPr lang="en-US" sz="2400" b="1" dirty="0" smtClean="0">
                <a:latin typeface="Times New Roman" pitchFamily="18" charset="0"/>
                <a:cs typeface="Times New Roman" pitchFamily="18" charset="0"/>
              </a:rPr>
              <a:t>Hydro-Flame Torch:</a:t>
            </a:r>
          </a:p>
          <a:p>
            <a:r>
              <a:rPr lang="en-US" sz="2400" dirty="0" smtClean="0">
                <a:latin typeface="Times New Roman" pitchFamily="18" charset="0"/>
                <a:cs typeface="Times New Roman" pitchFamily="18" charset="0"/>
              </a:rPr>
              <a:t>The Hydro-Flame Torch is an </a:t>
            </a:r>
            <a:r>
              <a:rPr lang="en-US" sz="2400" dirty="0" err="1" smtClean="0">
                <a:latin typeface="Times New Roman" pitchFamily="18" charset="0"/>
                <a:cs typeface="Times New Roman" pitchFamily="18" charset="0"/>
              </a:rPr>
              <a:t>oxyhydrogen</a:t>
            </a:r>
            <a:r>
              <a:rPr lang="en-US" sz="2400" dirty="0" smtClean="0">
                <a:latin typeface="Times New Roman" pitchFamily="18" charset="0"/>
                <a:cs typeface="Times New Roman" pitchFamily="18" charset="0"/>
              </a:rPr>
              <a:t> generator that operates by converting distilled water into an Hydro-Flame</a:t>
            </a:r>
          </a:p>
          <a:p>
            <a:endParaRPr lang="en-US" sz="2400" dirty="0" smtClean="0">
              <a:latin typeface="Times New Roman" pitchFamily="18" charset="0"/>
              <a:cs typeface="Times New Roman" pitchFamily="18" charset="0"/>
            </a:endParaRPr>
          </a:p>
          <a:p>
            <a:endParaRPr lang="en-US" dirty="0"/>
          </a:p>
        </p:txBody>
      </p:sp>
      <p:pic>
        <p:nvPicPr>
          <p:cNvPr id="1026" name="Picture 2" descr="C:\Users\devi kanth\Downloads\hydroflame.jpg"/>
          <p:cNvPicPr>
            <a:picLocks noChangeAspect="1" noChangeArrowheads="1"/>
          </p:cNvPicPr>
          <p:nvPr/>
        </p:nvPicPr>
        <p:blipFill>
          <a:blip r:embed="rId2"/>
          <a:srcRect/>
          <a:stretch>
            <a:fillRect/>
          </a:stretch>
        </p:blipFill>
        <p:spPr bwMode="auto">
          <a:xfrm>
            <a:off x="4876800" y="3733800"/>
            <a:ext cx="3333750" cy="19431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Furnace soldering </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 furnace with enough wattage to provide heat required to raise the temperature of the filler metal to its flow point.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Advantages: </a:t>
            </a:r>
          </a:p>
          <a:p>
            <a:r>
              <a:rPr lang="en-US" sz="2400" dirty="0" smtClean="0">
                <a:latin typeface="Times New Roman" pitchFamily="18" charset="0"/>
                <a:cs typeface="Times New Roman" pitchFamily="18" charset="0"/>
              </a:rPr>
              <a:t>            uniform soldering</a:t>
            </a:r>
          </a:p>
          <a:p>
            <a:r>
              <a:rPr lang="en-US" sz="2400" dirty="0" smtClean="0">
                <a:latin typeface="Times New Roman" pitchFamily="18" charset="0"/>
                <a:cs typeface="Times New Roman" pitchFamily="18" charset="0"/>
              </a:rPr>
              <a:t>            temperature control</a:t>
            </a:r>
          </a:p>
          <a:p>
            <a:r>
              <a:rPr lang="en-US" sz="2400" dirty="0" smtClean="0">
                <a:latin typeface="Times New Roman" pitchFamily="18" charset="0"/>
                <a:cs typeface="Times New Roman" pitchFamily="18" charset="0"/>
              </a:rPr>
              <a:t>            vacuum control oxidation</a:t>
            </a:r>
          </a:p>
          <a:p>
            <a:endParaRPr lang="en-US" sz="2400" dirty="0">
              <a:latin typeface="Times New Roman" pitchFamily="18" charset="0"/>
              <a:cs typeface="Times New Roman" pitchFamily="18" charset="0"/>
            </a:endParaRPr>
          </a:p>
        </p:txBody>
      </p:sp>
      <p:pic>
        <p:nvPicPr>
          <p:cNvPr id="3074" name="Picture 2" descr="E:\My Seminars\soldering and welding\imagesCAK8BFOG.jpg"/>
          <p:cNvPicPr>
            <a:picLocks noChangeAspect="1" noChangeArrowheads="1"/>
          </p:cNvPicPr>
          <p:nvPr/>
        </p:nvPicPr>
        <p:blipFill>
          <a:blip r:embed="rId2"/>
          <a:srcRect/>
          <a:stretch>
            <a:fillRect/>
          </a:stretch>
        </p:blipFill>
        <p:spPr bwMode="auto">
          <a:xfrm>
            <a:off x="4953000" y="3733800"/>
            <a:ext cx="3962400" cy="1981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Infrared Soldering:</a:t>
            </a:r>
          </a:p>
          <a:p>
            <a:pPr>
              <a:buFont typeface="Wingdings" pitchFamily="2" charset="2"/>
              <a:buChar char="Ø"/>
            </a:pPr>
            <a:r>
              <a:rPr lang="en-US" sz="2400" dirty="0" smtClean="0">
                <a:latin typeface="Times New Roman" pitchFamily="18" charset="0"/>
                <a:cs typeface="Times New Roman" pitchFamily="18" charset="0"/>
              </a:rPr>
              <a:t>      The unit uses light from a 1000 watt tungsten filament Quartz - iodine  bulb mounted at primary focal point with gold plated elliptical reflector </a:t>
            </a:r>
          </a:p>
          <a:p>
            <a:pPr marL="1150938" indent="-1150938"/>
            <a:r>
              <a:rPr lang="en-US" sz="2400" dirty="0" smtClean="0">
                <a:latin typeface="Times New Roman" pitchFamily="18" charset="0"/>
                <a:cs typeface="Times New Roman" pitchFamily="18" charset="0"/>
              </a:rPr>
              <a:t>   Material to be soldered is placed at the reflectors secondary focal point at which the reflected infrared energy of tungsten light source is focused.</a:t>
            </a:r>
          </a:p>
          <a:p>
            <a:pPr marL="1150938" indent="-1150938"/>
            <a:r>
              <a:rPr lang="en-US" sz="2400" dirty="0" smtClean="0">
                <a:latin typeface="Times New Roman" pitchFamily="18" charset="0"/>
                <a:cs typeface="Times New Roman" pitchFamily="18" charset="0"/>
              </a:rPr>
              <a:t> Used for high temperature soldering</a:t>
            </a:r>
          </a:p>
          <a:p>
            <a:pPr marL="1150938" indent="-1150938"/>
            <a:endParaRPr lang="en-US" sz="2400" dirty="0" smtClean="0">
              <a:latin typeface="Times New Roman" pitchFamily="18" charset="0"/>
              <a:cs typeface="Times New Roman" pitchFamily="18" charset="0"/>
            </a:endParaRPr>
          </a:p>
          <a:p>
            <a:pPr marL="1150938" indent="-1150938"/>
            <a:endParaRPr lang="en-US" sz="2400" dirty="0">
              <a:latin typeface="Times New Roman" pitchFamily="18" charset="0"/>
              <a:cs typeface="Times New Roman" pitchFamily="18" charset="0"/>
            </a:endParaRPr>
          </a:p>
        </p:txBody>
      </p:sp>
      <p:pic>
        <p:nvPicPr>
          <p:cNvPr id="2050" name="Picture 2" descr="E:\My Seminars\soldering and welding\BGA-Infrared-Soldering-Welding-System-T862D-.jpg"/>
          <p:cNvPicPr>
            <a:picLocks noChangeAspect="1" noChangeArrowheads="1"/>
          </p:cNvPicPr>
          <p:nvPr/>
        </p:nvPicPr>
        <p:blipFill>
          <a:blip r:embed="rId2"/>
          <a:srcRect/>
          <a:stretch>
            <a:fillRect/>
          </a:stretch>
        </p:blipFill>
        <p:spPr bwMode="auto">
          <a:xfrm>
            <a:off x="6019800" y="4038600"/>
            <a:ext cx="2879387" cy="2819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200"/>
            <a:ext cx="9067800" cy="6507237"/>
          </a:xfrm>
        </p:spPr>
        <p:txBody>
          <a:bodyPr>
            <a:normAutofit lnSpcReduction="10000"/>
          </a:bodyPr>
          <a:lstStyle/>
          <a:p>
            <a:r>
              <a:rPr lang="en-US" sz="2400" dirty="0" smtClean="0">
                <a:latin typeface="Times New Roman" pitchFamily="18" charset="0"/>
                <a:cs typeface="Times New Roman" pitchFamily="18" charset="0"/>
              </a:rPr>
              <a:t>   INTRODUCTION:</a:t>
            </a:r>
          </a:p>
          <a:p>
            <a:pPr>
              <a:lnSpc>
                <a:spcPct val="150000"/>
              </a:lnSpc>
            </a:pPr>
            <a:r>
              <a:rPr lang="en-US" sz="2400" dirty="0" smtClean="0">
                <a:latin typeface="Times New Roman" pitchFamily="18" charset="0"/>
                <a:cs typeface="Times New Roman" pitchFamily="18" charset="0"/>
              </a:rPr>
              <a:t>                  The history of  joining metals dates back as far as 2500 BC when records disclose that silver was first mined from the Aegean sea.</a:t>
            </a:r>
          </a:p>
          <a:p>
            <a:pPr>
              <a:lnSpc>
                <a:spcPct val="150000"/>
              </a:lnSpc>
            </a:pPr>
            <a:endParaRPr lang="en-US" sz="2400" dirty="0" smtClean="0">
              <a:latin typeface="Times New Roman" pitchFamily="18" charset="0"/>
              <a:cs typeface="Times New Roman" pitchFamily="18" charset="0"/>
            </a:endParaRPr>
          </a:p>
          <a:p>
            <a:pPr marL="176213" indent="-176213">
              <a:lnSpc>
                <a:spcPct val="150000"/>
              </a:lnSpc>
              <a:buFont typeface="Wingdings" pitchFamily="2" charset="2"/>
              <a:buChar char="Ø"/>
            </a:pPr>
            <a:r>
              <a:rPr lang="en-US" sz="2400" dirty="0" smtClean="0">
                <a:latin typeface="Times New Roman" pitchFamily="18" charset="0"/>
                <a:cs typeface="Times New Roman" pitchFamily="18" charset="0"/>
              </a:rPr>
              <a:t> The technique of soldering  in orthodontic field over the past years    involved fusing gold wire to gold bands with gold or silver solder.</a:t>
            </a:r>
          </a:p>
          <a:p>
            <a:pPr marL="176213" indent="-176213">
              <a:lnSpc>
                <a:spcPct val="150000"/>
              </a:lnSpc>
              <a:buFont typeface="Wingdings" pitchFamily="2" charset="2"/>
              <a:buChar char="Ø"/>
            </a:pPr>
            <a:endParaRPr lang="en-US" sz="2400" dirty="0" smtClean="0">
              <a:latin typeface="Times New Roman" pitchFamily="18" charset="0"/>
              <a:cs typeface="Times New Roman" pitchFamily="18" charset="0"/>
            </a:endParaRPr>
          </a:p>
          <a:p>
            <a:pPr marL="176213" indent="-176213">
              <a:lnSpc>
                <a:spcPct val="150000"/>
              </a:lnSpc>
              <a:buFont typeface="Wingdings" pitchFamily="2" charset="2"/>
              <a:buChar char="Ø"/>
            </a:pPr>
            <a:r>
              <a:rPr lang="en-US" sz="2400" dirty="0" smtClean="0">
                <a:latin typeface="Times New Roman" pitchFamily="18" charset="0"/>
                <a:cs typeface="Times New Roman" pitchFamily="18" charset="0"/>
              </a:rPr>
              <a:t> With the introduction of chrome in 1930’s , high fusing soldering became an art.</a:t>
            </a:r>
          </a:p>
          <a:p>
            <a:pPr marL="176213" indent="-176213">
              <a:lnSpc>
                <a:spcPct val="150000"/>
              </a:lnSpc>
              <a:buFont typeface="Wingdings" pitchFamily="2" charset="2"/>
              <a:buChar char="Ø"/>
            </a:pPr>
            <a:endParaRPr lang="en-US" sz="2400" dirty="0" smtClean="0">
              <a:latin typeface="Times New Roman" pitchFamily="18" charset="0"/>
              <a:cs typeface="Times New Roman" pitchFamily="18" charset="0"/>
            </a:endParaRPr>
          </a:p>
          <a:p>
            <a:pPr marL="176213" indent="-176213">
              <a:lnSpc>
                <a:spcPct val="150000"/>
              </a:lnSpc>
              <a:buFont typeface="Wingdings" pitchFamily="2" charset="2"/>
              <a:buChar char="Ø"/>
            </a:pPr>
            <a:r>
              <a:rPr lang="en-US" sz="2400" dirty="0" smtClean="0">
                <a:latin typeface="Times New Roman" pitchFamily="18" charset="0"/>
                <a:cs typeface="Times New Roman" pitchFamily="18" charset="0"/>
              </a:rPr>
              <a:t>                                                                                AO April 1960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fontScale="92500" lnSpcReduction="20000"/>
          </a:bodyPr>
          <a:lstStyle/>
          <a:p>
            <a:endParaRPr lang="en-US" b="1" u="sng" dirty="0" smtClean="0">
              <a:latin typeface="Times New Roman" pitchFamily="18" charset="0"/>
              <a:cs typeface="Times New Roman" pitchFamily="18" charset="0"/>
            </a:endParaRPr>
          </a:p>
          <a:p>
            <a:r>
              <a:rPr lang="en-US" b="1" u="sng" dirty="0" smtClean="0">
                <a:latin typeface="Times New Roman" pitchFamily="18" charset="0"/>
                <a:cs typeface="Times New Roman" pitchFamily="18" charset="0"/>
              </a:rPr>
              <a:t>Types 0f joints :</a:t>
            </a:r>
            <a:endParaRPr lang="en-US" sz="2400" b="1" dirty="0" smtClean="0"/>
          </a:p>
          <a:p>
            <a:r>
              <a:rPr lang="en-US" b="1" dirty="0" smtClean="0">
                <a:latin typeface="Times New Roman" pitchFamily="18" charset="0"/>
                <a:cs typeface="Times New Roman" pitchFamily="18" charset="0"/>
              </a:rPr>
              <a:t>Butt Joint</a:t>
            </a:r>
          </a:p>
          <a:p>
            <a:r>
              <a:rPr lang="en-US" dirty="0" smtClean="0">
                <a:latin typeface="Times New Roman" pitchFamily="18" charset="0"/>
                <a:cs typeface="Times New Roman" pitchFamily="18" charset="0"/>
              </a:rPr>
              <a:t>In a butt joint, two pieces of metal are joined with their ends abutting each other</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Strapped Butt Joint</a:t>
            </a:r>
          </a:p>
          <a:p>
            <a:r>
              <a:rPr lang="en-US" dirty="0" smtClean="0">
                <a:latin typeface="Times New Roman" pitchFamily="18" charset="0"/>
                <a:cs typeface="Times New Roman" pitchFamily="18" charset="0"/>
              </a:rPr>
              <a:t>When a supportive piece of metal is soldered over or under the butt joint, it becomes a strapped but joint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Scarf Joint</a:t>
            </a:r>
          </a:p>
          <a:p>
            <a:r>
              <a:rPr lang="en-US" dirty="0" smtClean="0">
                <a:latin typeface="Times New Roman" pitchFamily="18" charset="0"/>
                <a:cs typeface="Times New Roman" pitchFamily="18" charset="0"/>
              </a:rPr>
              <a:t>A scarf joint is similar to a butt joint, but instead of the metal joined edge to edge, both pieces are cut on a diagonal</a:t>
            </a:r>
          </a:p>
          <a:p>
            <a:endParaRPr lang="en-US" sz="2400" dirty="0" smtClean="0">
              <a:latin typeface="Times New Roman" pitchFamily="18" charset="0"/>
              <a:cs typeface="Times New Roman" pitchFamily="18" charset="0"/>
            </a:endParaRPr>
          </a:p>
          <a:p>
            <a:r>
              <a:rPr lang="en-US" sz="2400" dirty="0" smtClean="0"/>
              <a:t/>
            </a:r>
            <a:br>
              <a:rPr lang="en-US" sz="2400" dirty="0" smtClean="0"/>
            </a:br>
            <a:endParaRPr lang="en-US" sz="2400" dirty="0" smtClean="0"/>
          </a:p>
        </p:txBody>
      </p:sp>
      <p:pic>
        <p:nvPicPr>
          <p:cNvPr id="4" name="Picture 3" descr="E:\My Seminars\soldering and welding\flash_butt.jpg"/>
          <p:cNvPicPr>
            <a:picLocks noChangeAspect="1" noChangeArrowheads="1"/>
          </p:cNvPicPr>
          <p:nvPr/>
        </p:nvPicPr>
        <p:blipFill>
          <a:blip r:embed="rId2"/>
          <a:srcRect/>
          <a:stretch>
            <a:fillRect/>
          </a:stretch>
        </p:blipFill>
        <p:spPr bwMode="auto">
          <a:xfrm>
            <a:off x="5715000" y="1600200"/>
            <a:ext cx="2743199" cy="1500187"/>
          </a:xfrm>
          <a:prstGeom prst="rect">
            <a:avLst/>
          </a:prstGeom>
          <a:noFill/>
        </p:spPr>
      </p:pic>
      <p:pic>
        <p:nvPicPr>
          <p:cNvPr id="2050" name="Picture 2"/>
          <p:cNvPicPr>
            <a:picLocks noChangeAspect="1" noChangeArrowheads="1"/>
          </p:cNvPicPr>
          <p:nvPr/>
        </p:nvPicPr>
        <p:blipFill>
          <a:blip r:embed="rId3"/>
          <a:srcRect/>
          <a:stretch>
            <a:fillRect/>
          </a:stretch>
        </p:blipFill>
        <p:spPr bwMode="auto">
          <a:xfrm>
            <a:off x="2438400" y="6172200"/>
            <a:ext cx="5672978" cy="476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943600" y="3657600"/>
            <a:ext cx="1799734" cy="111193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b="1" dirty="0" smtClean="0">
                <a:latin typeface="Times New Roman" pitchFamily="18" charset="0"/>
                <a:cs typeface="Times New Roman" pitchFamily="18" charset="0"/>
              </a:rPr>
              <a:t>Lap Joint</a:t>
            </a:r>
          </a:p>
          <a:p>
            <a:r>
              <a:rPr lang="en-US" sz="2400" dirty="0" smtClean="0">
                <a:latin typeface="Times New Roman" pitchFamily="18" charset="0"/>
                <a:cs typeface="Times New Roman" pitchFamily="18" charset="0"/>
              </a:rPr>
              <a:t>A lap joint is formed when two pieces overlap each other and solder is applied between the two pieces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Side Seam Joint</a:t>
            </a:r>
          </a:p>
          <a:p>
            <a:r>
              <a:rPr lang="en-US" sz="2400" dirty="0" smtClean="0">
                <a:latin typeface="Times New Roman" pitchFamily="18" charset="0"/>
                <a:cs typeface="Times New Roman" pitchFamily="18" charset="0"/>
              </a:rPr>
              <a:t>Similar to the lap joint, the side seam joint is stronger than a simple lap joint</a:t>
            </a:r>
          </a:p>
          <a:p>
            <a:r>
              <a:rPr lang="en-US" sz="2400" dirty="0" smtClean="0"/>
              <a:t/>
            </a:r>
            <a:br>
              <a:rPr lang="en-US" sz="2400" dirty="0" smtClean="0"/>
            </a:br>
            <a:r>
              <a:rPr lang="en-US" sz="2400" dirty="0" smtClean="0"/>
              <a:t/>
            </a:r>
            <a:br>
              <a:rPr lang="en-US" sz="2400" dirty="0" smtClean="0"/>
            </a:br>
            <a:endParaRPr lang="en-US" sz="2400" dirty="0"/>
          </a:p>
        </p:txBody>
      </p:sp>
      <p:pic>
        <p:nvPicPr>
          <p:cNvPr id="1026" name="Picture 2"/>
          <p:cNvPicPr>
            <a:picLocks noChangeAspect="1" noChangeArrowheads="1"/>
          </p:cNvPicPr>
          <p:nvPr/>
        </p:nvPicPr>
        <p:blipFill>
          <a:blip r:embed="rId2"/>
          <a:srcRect/>
          <a:stretch>
            <a:fillRect/>
          </a:stretch>
        </p:blipFill>
        <p:spPr bwMode="auto">
          <a:xfrm>
            <a:off x="533400" y="2438400"/>
            <a:ext cx="3152775" cy="68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343400" y="2438400"/>
            <a:ext cx="3476625" cy="6572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Soldering failures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These are due to</a:t>
            </a:r>
          </a:p>
          <a:p>
            <a:r>
              <a:rPr lang="en-US" sz="2400" dirty="0" smtClean="0">
                <a:latin typeface="Times New Roman" pitchFamily="18" charset="0"/>
                <a:cs typeface="Times New Roman" pitchFamily="18" charset="0"/>
              </a:rPr>
              <a:t>         - failure to clean the parts to be joined</a:t>
            </a:r>
          </a:p>
          <a:p>
            <a:r>
              <a:rPr lang="en-US" sz="2400" dirty="0" smtClean="0">
                <a:latin typeface="Times New Roman" pitchFamily="18" charset="0"/>
                <a:cs typeface="Times New Roman" pitchFamily="18" charset="0"/>
              </a:rPr>
              <a:t>         - improper fluxing</a:t>
            </a:r>
          </a:p>
          <a:p>
            <a:r>
              <a:rPr lang="en-US" sz="2400" dirty="0" smtClean="0">
                <a:latin typeface="Times New Roman" pitchFamily="18" charset="0"/>
                <a:cs typeface="Times New Roman" pitchFamily="18" charset="0"/>
              </a:rPr>
              <a:t>         - poor flow of solder </a:t>
            </a:r>
          </a:p>
          <a:p>
            <a:r>
              <a:rPr lang="en-US" sz="2400" dirty="0" smtClean="0">
                <a:latin typeface="Times New Roman" pitchFamily="18" charset="0"/>
                <a:cs typeface="Times New Roman" pitchFamily="18" charset="0"/>
              </a:rPr>
              <a:t>         - corrosion </a:t>
            </a:r>
          </a:p>
          <a:p>
            <a:r>
              <a:rPr lang="en-US" sz="2400" dirty="0" smtClean="0">
                <a:latin typeface="Times New Roman" pitchFamily="18" charset="0"/>
                <a:cs typeface="Times New Roman" pitchFamily="18" charset="0"/>
              </a:rPr>
              <a:t>         - gas embitterment</a:t>
            </a:r>
          </a:p>
          <a:p>
            <a:endParaRPr lang="en-US" sz="2400" dirty="0" smtClean="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Corrosion of soldering joints</a:t>
            </a:r>
            <a:r>
              <a:rPr lang="en-US" sz="2400" dirty="0" smtClean="0">
                <a:latin typeface="Times New Roman" pitchFamily="18" charset="0"/>
                <a:cs typeface="Times New Roman" pitchFamily="18" charset="0"/>
              </a:rPr>
              <a:t>:</a:t>
            </a:r>
          </a:p>
          <a:p>
            <a:pPr marL="5545138" indent="-5545138"/>
            <a:r>
              <a:rPr lang="en-US" sz="2400" dirty="0" smtClean="0">
                <a:latin typeface="Times New Roman" pitchFamily="18" charset="0"/>
                <a:cs typeface="Times New Roman" pitchFamily="18" charset="0"/>
              </a:rPr>
              <a:t> Materials with 20% Zn  and 20 – 30% Cu -   active in physiological solutions</a:t>
            </a:r>
          </a:p>
          <a:p>
            <a:pPr marL="5545138" indent="-5545138"/>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Uhlig</a:t>
            </a:r>
            <a:r>
              <a:rPr lang="en-US" sz="2400" dirty="0" smtClean="0">
                <a:latin typeface="Times New Roman" pitchFamily="18" charset="0"/>
                <a:cs typeface="Times New Roman" pitchFamily="18" charset="0"/>
              </a:rPr>
              <a:t> provides a qualitative ranking of corrosion rates: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Good corrosion resistance: “ &lt; 0.005in/year </a:t>
            </a:r>
          </a:p>
          <a:p>
            <a:pPr marL="7034213" indent="-7034213"/>
            <a:r>
              <a:rPr lang="en-US" sz="2400" dirty="0" smtClean="0">
                <a:latin typeface="Times New Roman" pitchFamily="18" charset="0"/>
                <a:cs typeface="Times New Roman" pitchFamily="18" charset="0"/>
              </a:rPr>
              <a:t>       Satisfactory corrosion resistance: 0.005-0.050 in./year </a:t>
            </a:r>
          </a:p>
          <a:p>
            <a:r>
              <a:rPr lang="en-US" sz="2400" dirty="0" smtClean="0">
                <a:latin typeface="Times New Roman" pitchFamily="18" charset="0"/>
                <a:cs typeface="Times New Roman" pitchFamily="18" charset="0"/>
              </a:rPr>
              <a:t>       Poor corrosion resistance &gt;0.050 in/year </a:t>
            </a:r>
          </a:p>
        </p:txBody>
      </p:sp>
      <p:sp>
        <p:nvSpPr>
          <p:cNvPr id="4" name="Rectangle 3"/>
          <p:cNvSpPr/>
          <p:nvPr/>
        </p:nvSpPr>
        <p:spPr>
          <a:xfrm>
            <a:off x="3124200" y="6096000"/>
            <a:ext cx="3505200" cy="646331"/>
          </a:xfrm>
          <a:prstGeom prst="rect">
            <a:avLst/>
          </a:prstGeom>
        </p:spPr>
        <p:txBody>
          <a:bodyPr wrap="square">
            <a:spAutoFit/>
          </a:bodyPr>
          <a:lstStyle/>
          <a:p>
            <a:r>
              <a:rPr lang="en-US" dirty="0" smtClean="0"/>
              <a:t>Sandia National Laboratories </a:t>
            </a:r>
          </a:p>
          <a:p>
            <a:endParaRPr lang="en-US" dirty="0"/>
          </a:p>
        </p:txBody>
      </p:sp>
      <p:sp>
        <p:nvSpPr>
          <p:cNvPr id="5" name="Rectangle 4"/>
          <p:cNvSpPr/>
          <p:nvPr/>
        </p:nvSpPr>
        <p:spPr>
          <a:xfrm>
            <a:off x="3276600" y="6324600"/>
            <a:ext cx="3885038" cy="369332"/>
          </a:xfrm>
          <a:prstGeom prst="rect">
            <a:avLst/>
          </a:prstGeom>
        </p:spPr>
        <p:txBody>
          <a:bodyPr wrap="none">
            <a:spAutoFit/>
          </a:bodyPr>
          <a:lstStyle/>
          <a:p>
            <a:r>
              <a:rPr lang="en-US" dirty="0" smtClean="0"/>
              <a:t>               United States Dept. of Energy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1)  Environmental corrosion</a:t>
            </a:r>
          </a:p>
          <a:p>
            <a:r>
              <a:rPr lang="en-US" sz="2400" dirty="0" smtClean="0">
                <a:latin typeface="Times New Roman" pitchFamily="18" charset="0"/>
                <a:cs typeface="Times New Roman" pitchFamily="18" charset="0"/>
              </a:rPr>
              <a:t>2) Galvanic corrosion</a:t>
            </a:r>
          </a:p>
          <a:p>
            <a:r>
              <a:rPr lang="en-US" sz="2400" dirty="0" smtClean="0">
                <a:latin typeface="Times New Roman" pitchFamily="18" charset="0"/>
                <a:cs typeface="Times New Roman" pitchFamily="18" charset="0"/>
              </a:rPr>
              <a:t>3) Stress corrosion</a:t>
            </a:r>
          </a:p>
          <a:p>
            <a:r>
              <a:rPr lang="en-US" sz="2400" dirty="0" smtClean="0">
                <a:latin typeface="Times New Roman" pitchFamily="18" charset="0"/>
                <a:cs typeface="Times New Roman" pitchFamily="18" charset="0"/>
              </a:rPr>
              <a:t> </a:t>
            </a:r>
          </a:p>
          <a:p>
            <a:pPr marL="1887538" indent="-1887538"/>
            <a:r>
              <a:rPr lang="en-US" sz="2400" u="sng" dirty="0" smtClean="0">
                <a:latin typeface="Times New Roman" pitchFamily="18" charset="0"/>
                <a:cs typeface="Times New Roman" pitchFamily="18" charset="0"/>
              </a:rPr>
              <a:t>Environmental corrosion</a:t>
            </a:r>
            <a:r>
              <a:rPr lang="en-US" sz="2400" dirty="0" smtClean="0">
                <a:latin typeface="Times New Roman" pitchFamily="18" charset="0"/>
                <a:cs typeface="Times New Roman" pitchFamily="18" charset="0"/>
              </a:rPr>
              <a:t> : corrosion of any metal or alloy requires that an </a:t>
            </a:r>
            <a:r>
              <a:rPr lang="en-US" sz="2400" i="1" dirty="0" smtClean="0">
                <a:latin typeface="Times New Roman" pitchFamily="18" charset="0"/>
                <a:cs typeface="Times New Roman" pitchFamily="18" charset="0"/>
              </a:rPr>
              <a:t>electrolytic cell be </a:t>
            </a:r>
            <a:r>
              <a:rPr lang="en-US" sz="2400" dirty="0" smtClean="0">
                <a:latin typeface="Times New Roman" pitchFamily="18" charset="0"/>
                <a:cs typeface="Times New Roman" pitchFamily="18" charset="0"/>
              </a:rPr>
              <a:t>established</a:t>
            </a:r>
          </a:p>
          <a:p>
            <a:pPr marL="1887538" indent="-1887538"/>
            <a:endParaRPr lang="en-US" sz="2400"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oxidation half-reaction           </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reduction half reaction</a:t>
            </a:r>
          </a:p>
          <a:p>
            <a:r>
              <a:rPr lang="en-US" sz="2400" i="1"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71600" y="4876800"/>
            <a:ext cx="1514475" cy="2952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343400" y="4876800"/>
            <a:ext cx="2752725" cy="276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209800" y="5562600"/>
            <a:ext cx="4000500" cy="2762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u="sng" dirty="0" smtClean="0">
                <a:latin typeface="Times New Roman" pitchFamily="18" charset="0"/>
                <a:cs typeface="Times New Roman" pitchFamily="18" charset="0"/>
              </a:rPr>
              <a:t>Galvanic corrosion</a:t>
            </a:r>
            <a:r>
              <a:rPr lang="en-US" sz="2400" dirty="0" smtClean="0"/>
              <a: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Corrosion mechanisms may be accelerated when dissimilar metals are in contact with one another in the presence of moisture or other media this circumstance is referred to as </a:t>
            </a:r>
            <a:r>
              <a:rPr lang="en-US" sz="2400" i="1" dirty="0" smtClean="0">
                <a:latin typeface="Times New Roman" pitchFamily="18" charset="0"/>
                <a:cs typeface="Times New Roman" pitchFamily="18" charset="0"/>
              </a:rPr>
              <a:t>galvanic-assisted corrosion.</a:t>
            </a: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2050" name="Picture 2" descr="E:\My Seminars\soldering and welding\Electrochemical_cell.JPG"/>
          <p:cNvPicPr>
            <a:picLocks noChangeAspect="1" noChangeArrowheads="1"/>
          </p:cNvPicPr>
          <p:nvPr/>
        </p:nvPicPr>
        <p:blipFill>
          <a:blip r:embed="rId2"/>
          <a:srcRect/>
          <a:stretch>
            <a:fillRect/>
          </a:stretch>
        </p:blipFill>
        <p:spPr bwMode="auto">
          <a:xfrm>
            <a:off x="1676400" y="3048000"/>
            <a:ext cx="5715000" cy="33718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marL="236538" indent="-236538">
              <a:buFont typeface="Wingdings" pitchFamily="2" charset="2"/>
              <a:buChar char="Ø"/>
            </a:pPr>
            <a:r>
              <a:rPr lang="en-US" sz="2400" u="sng" dirty="0" smtClean="0">
                <a:latin typeface="Times New Roman" pitchFamily="18" charset="0"/>
                <a:cs typeface="Times New Roman" pitchFamily="18" charset="0"/>
              </a:rPr>
              <a:t>Stress Corrosion </a:t>
            </a:r>
            <a:r>
              <a:rPr lang="en-US" sz="2400" dirty="0" smtClean="0">
                <a:latin typeface="Times New Roman" pitchFamily="18" charset="0"/>
                <a:cs typeface="Times New Roman" pitchFamily="18" charset="0"/>
              </a:rPr>
              <a:t>: </a:t>
            </a:r>
          </a:p>
          <a:p>
            <a:pPr marL="236538" indent="-236538"/>
            <a:r>
              <a:rPr lang="en-US" sz="2400" dirty="0" smtClean="0">
                <a:latin typeface="Times New Roman" pitchFamily="18" charset="0"/>
                <a:cs typeface="Times New Roman" pitchFamily="18" charset="0"/>
              </a:rPr>
              <a:t>                       Corrosion processes can be accelerated by applied stresses on a solder joint.</a:t>
            </a:r>
          </a:p>
          <a:p>
            <a:pPr marL="236538" indent="-236538">
              <a:buFont typeface="Wingdings" pitchFamily="2" charset="2"/>
              <a:buChar char="Ø"/>
            </a:pPr>
            <a:r>
              <a:rPr lang="en-US" sz="2400" dirty="0" smtClean="0">
                <a:latin typeface="Times New Roman" pitchFamily="18" charset="0"/>
                <a:cs typeface="Times New Roman" pitchFamily="18" charset="0"/>
              </a:rPr>
              <a:t> The imposition of mechanical loads on the structure, and in particular, tensile stresses, may cause the solder or base material(s) to have an increased sensitivity to corrosion processes.</a:t>
            </a:r>
          </a:p>
          <a:p>
            <a:pPr marL="236538" indent="-236538"/>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endParaRPr lang="en-US" sz="2400" u="sng" dirty="0" smtClean="0">
              <a:latin typeface="Times New Roman" pitchFamily="18" charset="0"/>
              <a:cs typeface="Times New Roman" pitchFamily="18" charset="0"/>
            </a:endParaRPr>
          </a:p>
          <a:p>
            <a:r>
              <a:rPr lang="en-US" sz="2400" u="sng" dirty="0" smtClean="0">
                <a:latin typeface="Times New Roman" pitchFamily="18" charset="0"/>
                <a:cs typeface="Times New Roman" pitchFamily="18" charset="0"/>
              </a:rPr>
              <a:t> Biocompatibility</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pPr marL="406400" indent="-406400">
              <a:lnSpc>
                <a:spcPct val="150000"/>
              </a:lnSpc>
            </a:pPr>
            <a:r>
              <a:rPr lang="en-US" sz="2400" dirty="0" smtClean="0">
                <a:latin typeface="Times New Roman" pitchFamily="18" charset="0"/>
                <a:cs typeface="Times New Roman" pitchFamily="18" charset="0"/>
              </a:rPr>
              <a:t>      Any material containing </a:t>
            </a:r>
            <a:r>
              <a:rPr lang="en-US" sz="2400" dirty="0" err="1" smtClean="0">
                <a:latin typeface="Times New Roman" pitchFamily="18" charset="0"/>
                <a:cs typeface="Times New Roman" pitchFamily="18" charset="0"/>
              </a:rPr>
              <a:t>upto</a:t>
            </a:r>
            <a:r>
              <a:rPr lang="en-US" sz="2400" dirty="0" smtClean="0">
                <a:latin typeface="Times New Roman" pitchFamily="18" charset="0"/>
                <a:cs typeface="Times New Roman" pitchFamily="18" charset="0"/>
              </a:rPr>
              <a:t> 20% Zn and 20-30% Cu remain  active in the physiological solutions.</a:t>
            </a:r>
          </a:p>
          <a:p>
            <a:pPr>
              <a:lnSpc>
                <a:spcPct val="150000"/>
              </a:lnSpc>
            </a:pPr>
            <a:r>
              <a:rPr lang="en-US" sz="2400" dirty="0" smtClean="0">
                <a:latin typeface="Times New Roman" pitchFamily="18" charset="0"/>
                <a:cs typeface="Times New Roman" pitchFamily="18" charset="0"/>
              </a:rPr>
              <a:t>- As such they tend to be released into the oral fluids.</a:t>
            </a:r>
          </a:p>
          <a:p>
            <a:pPr>
              <a:lnSpc>
                <a:spcPct val="150000"/>
              </a:lnSpc>
            </a:pPr>
            <a:r>
              <a:rPr lang="en-US" sz="2400" dirty="0" smtClean="0">
                <a:latin typeface="Times New Roman" pitchFamily="18" charset="0"/>
                <a:cs typeface="Times New Roman" pitchFamily="18" charset="0"/>
              </a:rPr>
              <a:t>- The silver soldering used in orthodontics exhibits severe cell toxicity</a:t>
            </a:r>
          </a:p>
          <a:p>
            <a:pPr marL="174625" indent="-174625">
              <a:lnSpc>
                <a:spcPct val="150000"/>
              </a:lnSpc>
            </a:pPr>
            <a:r>
              <a:rPr lang="en-US" sz="2400" dirty="0" smtClean="0">
                <a:latin typeface="Times New Roman" pitchFamily="18" charset="0"/>
                <a:cs typeface="Times New Roman" pitchFamily="18" charset="0"/>
              </a:rPr>
              <a:t>- Inhibition of proliferation, growth, and development of the cells were observed</a:t>
            </a:r>
          </a:p>
          <a:p>
            <a:pPr>
              <a:lnSpc>
                <a:spcPct val="150000"/>
              </a:lnSpc>
              <a:buFontTx/>
              <a:buChar char="-"/>
            </a:pPr>
            <a:r>
              <a:rPr lang="en-US" sz="2400" dirty="0" smtClean="0">
                <a:latin typeface="Times New Roman" pitchFamily="18" charset="0"/>
                <a:cs typeface="Times New Roman" pitchFamily="18" charset="0"/>
              </a:rPr>
              <a:t>                        </a:t>
            </a:r>
          </a:p>
          <a:p>
            <a:pPr>
              <a:lnSpc>
                <a:spcPct val="150000"/>
              </a:lnSpc>
              <a:buFontTx/>
              <a:buChar char="-"/>
            </a:pPr>
            <a:r>
              <a:rPr lang="en-US" sz="2400" dirty="0" smtClean="0">
                <a:latin typeface="Times New Roman" pitchFamily="18" charset="0"/>
                <a:cs typeface="Times New Roman" pitchFamily="18" charset="0"/>
              </a:rPr>
              <a:t>                                      Angle Orthodontist, </a:t>
            </a:r>
            <a:r>
              <a:rPr lang="en-US" sz="2400" dirty="0" err="1" smtClean="0">
                <a:latin typeface="Times New Roman" pitchFamily="18" charset="0"/>
                <a:cs typeface="Times New Roman" pitchFamily="18" charset="0"/>
              </a:rPr>
              <a:t>Vol</a:t>
            </a:r>
            <a:r>
              <a:rPr lang="en-US" sz="2400" dirty="0" smtClean="0">
                <a:latin typeface="Times New Roman" pitchFamily="18" charset="0"/>
                <a:cs typeface="Times New Roman" pitchFamily="18" charset="0"/>
              </a:rPr>
              <a:t> 79, No 5, 2009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WELDING</a:t>
            </a:r>
          </a:p>
          <a:p>
            <a:pPr marL="58738">
              <a:buFont typeface="Wingdings" pitchFamily="2" charset="2"/>
              <a:buChar char="Ø"/>
            </a:pPr>
            <a:r>
              <a:rPr lang="en-US" sz="2400" dirty="0" smtClean="0">
                <a:latin typeface="Times New Roman" pitchFamily="18" charset="0"/>
                <a:cs typeface="Times New Roman" pitchFamily="18" charset="0"/>
              </a:rPr>
              <a:t> Joining of two or more metal parts by applying heat, pressure or both</a:t>
            </a:r>
          </a:p>
          <a:p>
            <a:pPr marL="231775"/>
            <a:r>
              <a:rPr lang="en-US" sz="2400" dirty="0" smtClean="0">
                <a:latin typeface="Times New Roman" pitchFamily="18" charset="0"/>
                <a:cs typeface="Times New Roman" pitchFamily="18" charset="0"/>
              </a:rPr>
              <a:t>with or with out a filler metal to produce localized union across the interface  through fusion or diffusion</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Cold welding is done by hammering or pressure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Hot welding - heat of sufficient intensity to melt the metals being joined</a:t>
            </a:r>
          </a:p>
          <a:p>
            <a:r>
              <a:rPr lang="en-US" sz="2400" dirty="0" smtClean="0">
                <a:latin typeface="Times New Roman" pitchFamily="18" charset="0"/>
                <a:cs typeface="Times New Roman" pitchFamily="18" charset="0"/>
              </a:rPr>
              <a:t>                            oxyacetylene flame or high amperage electricity</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JCO 1976 Feb Robert </a:t>
            </a:r>
            <a:r>
              <a:rPr lang="en-US" sz="2400" dirty="0" err="1" smtClean="0">
                <a:latin typeface="Times New Roman" pitchFamily="18" charset="0"/>
                <a:cs typeface="Times New Roman" pitchFamily="18" charset="0"/>
              </a:rPr>
              <a:t>E.Binder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Types of welding</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Resistance welding </a:t>
            </a:r>
          </a:p>
          <a:p>
            <a:r>
              <a:rPr lang="en-US" sz="2400" dirty="0" smtClean="0">
                <a:latin typeface="Times New Roman" pitchFamily="18" charset="0"/>
                <a:cs typeface="Times New Roman" pitchFamily="18" charset="0"/>
              </a:rPr>
              <a:t>        - spot welding</a:t>
            </a:r>
          </a:p>
          <a:p>
            <a:r>
              <a:rPr lang="en-US" sz="2400" dirty="0" smtClean="0">
                <a:latin typeface="Times New Roman" pitchFamily="18" charset="0"/>
                <a:cs typeface="Times New Roman" pitchFamily="18" charset="0"/>
              </a:rPr>
              <a:t>        - flash welding</a:t>
            </a:r>
          </a:p>
          <a:p>
            <a:r>
              <a:rPr lang="en-US" sz="2400" dirty="0" smtClean="0">
                <a:latin typeface="Times New Roman" pitchFamily="18" charset="0"/>
                <a:cs typeface="Times New Roman" pitchFamily="18" charset="0"/>
              </a:rPr>
              <a:t>        - projection welding</a:t>
            </a:r>
          </a:p>
          <a:p>
            <a:r>
              <a:rPr lang="en-US" sz="2400" dirty="0" smtClean="0">
                <a:latin typeface="Times New Roman" pitchFamily="18" charset="0"/>
                <a:cs typeface="Times New Roman" pitchFamily="18" charset="0"/>
              </a:rPr>
              <a:t>Gas welding</a:t>
            </a:r>
          </a:p>
          <a:p>
            <a:r>
              <a:rPr lang="en-US" sz="2400" dirty="0" smtClean="0">
                <a:latin typeface="Times New Roman" pitchFamily="18" charset="0"/>
                <a:cs typeface="Times New Roman" pitchFamily="18" charset="0"/>
              </a:rPr>
              <a:t>Laser welding</a:t>
            </a:r>
          </a:p>
          <a:p>
            <a:r>
              <a:rPr lang="en-US" sz="2400" dirty="0" smtClean="0">
                <a:latin typeface="Times New Roman" pitchFamily="18" charset="0"/>
                <a:cs typeface="Times New Roman" pitchFamily="18" charset="0"/>
              </a:rPr>
              <a:t>Arc welding</a:t>
            </a:r>
          </a:p>
          <a:p>
            <a:r>
              <a:rPr lang="en-US" sz="2400" dirty="0" smtClean="0">
                <a:latin typeface="Times New Roman" pitchFamily="18" charset="0"/>
                <a:cs typeface="Times New Roman" pitchFamily="18" charset="0"/>
              </a:rPr>
              <a:t>        - plasma welding</a:t>
            </a:r>
          </a:p>
          <a:p>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sheilded</a:t>
            </a:r>
            <a:r>
              <a:rPr lang="en-US" sz="2400" dirty="0" smtClean="0">
                <a:latin typeface="Times New Roman" pitchFamily="18" charset="0"/>
                <a:cs typeface="Times New Roman" pitchFamily="18" charset="0"/>
              </a:rPr>
              <a:t> metal arc welding</a:t>
            </a:r>
          </a:p>
          <a:p>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b="1" dirty="0" smtClean="0">
                <a:latin typeface="Times New Roman" pitchFamily="18" charset="0"/>
                <a:cs typeface="Times New Roman" pitchFamily="18" charset="0"/>
              </a:rPr>
              <a:t>Soldering: </a:t>
            </a:r>
          </a:p>
          <a:p>
            <a:r>
              <a:rPr lang="en-US" sz="2400" dirty="0" smtClean="0">
                <a:latin typeface="Times New Roman" pitchFamily="18" charset="0"/>
                <a:cs typeface="Times New Roman" pitchFamily="18" charset="0"/>
              </a:rPr>
              <a:t>       Joining of metals by the fusion of filler metal between them at a temperature below the solidus temperature of the metals being joined and below 450º C.</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Brazing: </a:t>
            </a:r>
          </a:p>
          <a:p>
            <a:r>
              <a:rPr lang="en-US" sz="2400" dirty="0" smtClean="0">
                <a:latin typeface="Times New Roman" pitchFamily="18" charset="0"/>
                <a:cs typeface="Times New Roman" pitchFamily="18" charset="0"/>
              </a:rPr>
              <a:t>       Brazing is defined as joining of metals by the fusion of a filler metal between them, at a temperature below the solidus temperature of</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metals being joined and above 450°C</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3429000" y="1828800"/>
            <a:ext cx="3048000" cy="2388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Spot Welding </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pPr marL="290513">
              <a:buFont typeface="Wingdings" pitchFamily="2" charset="2"/>
              <a:buChar char="Ø"/>
            </a:pPr>
            <a:r>
              <a:rPr lang="en-US" sz="2400" dirty="0" smtClean="0">
                <a:latin typeface="Times New Roman" pitchFamily="18" charset="0"/>
                <a:cs typeface="Times New Roman" pitchFamily="18" charset="0"/>
              </a:rPr>
              <a:t> power supply,</a:t>
            </a:r>
          </a:p>
          <a:p>
            <a:pPr marL="231775">
              <a:buFont typeface="Wingdings" pitchFamily="2" charset="2"/>
              <a:buChar char="Ø"/>
            </a:pPr>
            <a:r>
              <a:rPr lang="en-US" sz="2400" dirty="0" smtClean="0">
                <a:latin typeface="Times New Roman" pitchFamily="18" charset="0"/>
                <a:cs typeface="Times New Roman" pitchFamily="18" charset="0"/>
              </a:rPr>
              <a:t> energy storage unit </a:t>
            </a:r>
          </a:p>
          <a:p>
            <a:pPr marL="231775">
              <a:buFont typeface="Wingdings" pitchFamily="2" charset="2"/>
              <a:buChar char="Ø"/>
            </a:pPr>
            <a:r>
              <a:rPr lang="en-US" sz="2400" dirty="0" smtClean="0">
                <a:latin typeface="Times New Roman" pitchFamily="18" charset="0"/>
                <a:cs typeface="Times New Roman" pitchFamily="18" charset="0"/>
              </a:rPr>
              <a:t> switch</a:t>
            </a:r>
          </a:p>
          <a:p>
            <a:pPr marL="231775">
              <a:buFont typeface="Wingdings" pitchFamily="2" charset="2"/>
              <a:buChar char="Ø"/>
            </a:pPr>
            <a:r>
              <a:rPr lang="en-US" sz="2400" dirty="0" smtClean="0">
                <a:latin typeface="Times New Roman" pitchFamily="18" charset="0"/>
                <a:cs typeface="Times New Roman" pitchFamily="18" charset="0"/>
              </a:rPr>
              <a:t> welding transformer</a:t>
            </a:r>
          </a:p>
          <a:p>
            <a:pPr marL="231775">
              <a:buFont typeface="Wingdings" pitchFamily="2" charset="2"/>
              <a:buChar char="Ø"/>
            </a:pPr>
            <a:r>
              <a:rPr lang="en-US" sz="2400" dirty="0" smtClean="0">
                <a:latin typeface="Times New Roman" pitchFamily="18" charset="0"/>
                <a:cs typeface="Times New Roman" pitchFamily="18" charset="0"/>
              </a:rPr>
              <a:t> welding electrodes</a:t>
            </a:r>
          </a:p>
          <a:p>
            <a:pPr>
              <a:buFont typeface="Wingdings" pitchFamily="2" charset="2"/>
              <a:buChar char="Ø"/>
            </a:pP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181600" y="685800"/>
            <a:ext cx="3394118" cy="25622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a:buFont typeface="Wingdings" pitchFamily="2" charset="2"/>
              <a:buChar char="Ø"/>
            </a:pPr>
            <a:r>
              <a:rPr lang="en-US" sz="2400" dirty="0" smtClean="0">
                <a:latin typeface="Times New Roman" pitchFamily="18" charset="0"/>
                <a:cs typeface="Times New Roman" pitchFamily="18" charset="0"/>
              </a:rPr>
              <a:t>Transformer - converts the high voltage and</a:t>
            </a:r>
          </a:p>
          <a:p>
            <a:pPr marL="174625"/>
            <a:r>
              <a:rPr lang="en-US" sz="2400" dirty="0" smtClean="0">
                <a:latin typeface="Times New Roman" pitchFamily="18" charset="0"/>
                <a:cs typeface="Times New Roman" pitchFamily="18" charset="0"/>
              </a:rPr>
              <a:t> low current electricity from the utility</a:t>
            </a:r>
          </a:p>
          <a:p>
            <a:pPr indent="174625"/>
            <a:r>
              <a:rPr lang="en-US" sz="2400" dirty="0" smtClean="0">
                <a:latin typeface="Times New Roman" pitchFamily="18" charset="0"/>
                <a:cs typeface="Times New Roman" pitchFamily="18" charset="0"/>
              </a:rPr>
              <a:t> mains into a high current and low voltage</a:t>
            </a:r>
          </a:p>
          <a:p>
            <a:pPr indent="174625"/>
            <a:r>
              <a:rPr lang="en-US" sz="2400" dirty="0" smtClean="0">
                <a:latin typeface="Times New Roman" pitchFamily="18" charset="0"/>
                <a:cs typeface="Times New Roman" pitchFamily="18" charset="0"/>
              </a:rPr>
              <a:t> (17 to 45 volts and 55 to 590 amps).</a:t>
            </a:r>
          </a:p>
          <a:p>
            <a:pPr indent="174625"/>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A rectifier converts the AC into DC.</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Heat generated in spot welding</a:t>
            </a:r>
          </a:p>
          <a:p>
            <a:r>
              <a:rPr lang="en-US" sz="2400" dirty="0" smtClean="0">
                <a:latin typeface="Times New Roman" pitchFamily="18" charset="0"/>
                <a:cs typeface="Times New Roman" pitchFamily="18" charset="0"/>
              </a:rPr>
              <a:t>  H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I2RT</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228600"/>
            <a:ext cx="2680344" cy="3241189"/>
          </a:xfrm>
          <a:prstGeom prst="rect">
            <a:avLst/>
          </a:prstGeom>
          <a:noFill/>
          <a:ln w="9525">
            <a:noFill/>
            <a:miter lim="800000"/>
            <a:headEnd/>
            <a:tailEnd/>
          </a:ln>
          <a:effectLst/>
        </p:spPr>
      </p:pic>
      <p:pic>
        <p:nvPicPr>
          <p:cNvPr id="1026" name="Picture 2" descr="E:\My Seminars\soldering and welding\StepDownTransformerImage.jpg"/>
          <p:cNvPicPr>
            <a:picLocks noChangeAspect="1" noChangeArrowheads="1"/>
          </p:cNvPicPr>
          <p:nvPr/>
        </p:nvPicPr>
        <p:blipFill>
          <a:blip r:embed="rId3"/>
          <a:srcRect/>
          <a:stretch>
            <a:fillRect/>
          </a:stretch>
        </p:blipFill>
        <p:spPr bwMode="auto">
          <a:xfrm>
            <a:off x="5118510" y="3719050"/>
            <a:ext cx="3873090" cy="29103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a:buFontTx/>
              <a:buChar char="-"/>
            </a:pPr>
            <a:r>
              <a:rPr lang="en-US" sz="2400" dirty="0" smtClean="0">
                <a:latin typeface="Times New Roman" pitchFamily="18" charset="0"/>
                <a:cs typeface="Times New Roman" pitchFamily="18" charset="0"/>
              </a:rPr>
              <a:t> Copper electrodes in orthodontic spot welders  - low resistance.</a:t>
            </a:r>
          </a:p>
          <a:p>
            <a:pPr>
              <a:buFontTx/>
              <a:buChar char="-"/>
            </a:pPr>
            <a:endParaRPr lang="en-US" sz="2400" dirty="0" smtClean="0">
              <a:latin typeface="Times New Roman" pitchFamily="18" charset="0"/>
              <a:cs typeface="Times New Roman" pitchFamily="18" charset="0"/>
            </a:endParaRPr>
          </a:p>
          <a:p>
            <a:pPr marL="176213" indent="-176213">
              <a:buFontTx/>
              <a:buChar char="-"/>
            </a:pPr>
            <a:r>
              <a:rPr lang="en-US" sz="2400" dirty="0" smtClean="0">
                <a:latin typeface="Times New Roman" pitchFamily="18" charset="0"/>
                <a:cs typeface="Times New Roman" pitchFamily="18" charset="0"/>
              </a:rPr>
              <a:t>Stainless steels used in most orthodontic materials have 50 times the resistance of copper</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welding is achieved by</a:t>
            </a:r>
          </a:p>
          <a:p>
            <a:r>
              <a:rPr lang="en-US" sz="2400" dirty="0" smtClean="0">
                <a:latin typeface="Times New Roman" pitchFamily="18" charset="0"/>
                <a:cs typeface="Times New Roman" pitchFamily="18" charset="0"/>
              </a:rPr>
              <a:t>                 - large amount of current</a:t>
            </a:r>
          </a:p>
          <a:p>
            <a:r>
              <a:rPr lang="en-US" sz="2400" dirty="0" smtClean="0">
                <a:latin typeface="Times New Roman" pitchFamily="18" charset="0"/>
                <a:cs typeface="Times New Roman" pitchFamily="18" charset="0"/>
              </a:rPr>
              <a:t>                 - very short duration</a:t>
            </a:r>
          </a:p>
          <a:p>
            <a:r>
              <a:rPr lang="en-US" sz="2400" dirty="0" smtClean="0">
                <a:latin typeface="Times New Roman" pitchFamily="18" charset="0"/>
                <a:cs typeface="Times New Roman" pitchFamily="18" charset="0"/>
              </a:rPr>
              <a:t>                 - area of high resistance</a:t>
            </a:r>
            <a:endParaRPr lang="en-US" sz="24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a:buFont typeface="Wingdings" pitchFamily="2" charset="2"/>
              <a:buChar char="Ø"/>
            </a:pPr>
            <a:r>
              <a:rPr lang="en-US" sz="2400" dirty="0" smtClean="0">
                <a:latin typeface="Times New Roman" pitchFamily="18" charset="0"/>
                <a:cs typeface="Times New Roman" pitchFamily="18" charset="0"/>
              </a:rPr>
              <a:t>Proper electrode should be selected depending </a:t>
            </a:r>
          </a:p>
          <a:p>
            <a:r>
              <a:rPr lang="en-US" sz="2400" dirty="0" smtClean="0">
                <a:latin typeface="Times New Roman" pitchFamily="18" charset="0"/>
                <a:cs typeface="Times New Roman" pitchFamily="18" charset="0"/>
              </a:rPr>
              <a:t>   on the thickness of the material to be welded</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broad electrode – thin materials</a:t>
            </a:r>
          </a:p>
          <a:p>
            <a:r>
              <a:rPr lang="en-US" sz="2400" dirty="0" smtClean="0">
                <a:latin typeface="Times New Roman" pitchFamily="18" charset="0"/>
                <a:cs typeface="Times New Roman" pitchFamily="18" charset="0"/>
              </a:rPr>
              <a:t>       narrow electrode – thick materials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6248400" y="228600"/>
            <a:ext cx="2515749" cy="228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324600" y="3886200"/>
            <a:ext cx="2435311"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In spot welding</a:t>
            </a:r>
          </a:p>
          <a:p>
            <a:r>
              <a:rPr lang="en-US" sz="2400" dirty="0" smtClean="0">
                <a:latin typeface="Times New Roman" pitchFamily="18" charset="0"/>
                <a:cs typeface="Times New Roman" pitchFamily="18" charset="0"/>
              </a:rPr>
              <a:t>        - comparatively low melting point</a:t>
            </a:r>
          </a:p>
          <a:p>
            <a:r>
              <a:rPr lang="en-US" sz="2400" dirty="0" smtClean="0">
                <a:latin typeface="Times New Roman" pitchFamily="18" charset="0"/>
                <a:cs typeface="Times New Roman" pitchFamily="18" charset="0"/>
              </a:rPr>
              <a:t>        - high electric resistance</a:t>
            </a:r>
          </a:p>
          <a:p>
            <a:r>
              <a:rPr lang="en-US" sz="2400" dirty="0" smtClean="0">
                <a:latin typeface="Times New Roman" pitchFamily="18" charset="0"/>
                <a:cs typeface="Times New Roman" pitchFamily="18" charset="0"/>
              </a:rPr>
              <a:t>        - low heat conductivity</a:t>
            </a:r>
          </a:p>
          <a:p>
            <a:r>
              <a:rPr lang="en-US" sz="2400" dirty="0" smtClean="0">
                <a:latin typeface="Times New Roman" pitchFamily="18" charset="0"/>
                <a:cs typeface="Times New Roman" pitchFamily="18" charset="0"/>
              </a:rPr>
              <a:t>                       of the metals are favorable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Welding of stainless steel depends on the proper use of </a:t>
            </a:r>
          </a:p>
          <a:p>
            <a:r>
              <a:rPr lang="en-US" sz="2400" dirty="0" smtClean="0">
                <a:latin typeface="Times New Roman" pitchFamily="18" charset="0"/>
                <a:cs typeface="Times New Roman" pitchFamily="18" charset="0"/>
              </a:rPr>
              <a:t>        - current flowing through the circuit</a:t>
            </a:r>
          </a:p>
          <a:p>
            <a:r>
              <a:rPr lang="en-US" sz="2400" dirty="0" smtClean="0">
                <a:latin typeface="Times New Roman" pitchFamily="18" charset="0"/>
                <a:cs typeface="Times New Roman" pitchFamily="18" charset="0"/>
              </a:rPr>
              <a:t>        - time duration</a:t>
            </a:r>
          </a:p>
          <a:p>
            <a:r>
              <a:rPr lang="en-US" sz="2400" dirty="0" smtClean="0">
                <a:latin typeface="Times New Roman" pitchFamily="18" charset="0"/>
                <a:cs typeface="Times New Roman" pitchFamily="18" charset="0"/>
              </a:rPr>
              <a:t>        - mechanical pressure applied at welding head</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marL="236538" indent="-236538">
              <a:buFont typeface="Wingdings" pitchFamily="2" charset="2"/>
              <a:buChar char="Ø"/>
            </a:pPr>
            <a:r>
              <a:rPr lang="en-US" sz="2400" dirty="0" smtClean="0">
                <a:latin typeface="Times New Roman" pitchFamily="18" charset="0"/>
                <a:cs typeface="Times New Roman" pitchFamily="18" charset="0"/>
              </a:rPr>
              <a:t>Improper application of the above said variables result in poor welding  characteristics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Under welding</a:t>
            </a:r>
          </a:p>
          <a:p>
            <a:r>
              <a:rPr lang="en-US" sz="2400" dirty="0" smtClean="0">
                <a:latin typeface="Times New Roman" pitchFamily="18" charset="0"/>
                <a:cs typeface="Times New Roman" pitchFamily="18" charset="0"/>
              </a:rPr>
              <a:t>         Over welding – progressive corrosion - weld decay</a:t>
            </a:r>
          </a:p>
          <a:p>
            <a:r>
              <a:rPr lang="en-US" sz="2400" dirty="0" smtClean="0">
                <a:latin typeface="Times New Roman" pitchFamily="18" charset="0"/>
                <a:cs typeface="Times New Roman" pitchFamily="18" charset="0"/>
              </a:rPr>
              <a:t>                                -  sparkling, darkening</a:t>
            </a:r>
          </a:p>
          <a:p>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A satisfactory weld is one </a:t>
            </a:r>
          </a:p>
          <a:p>
            <a:r>
              <a:rPr lang="en-US" sz="2400" dirty="0" smtClean="0">
                <a:latin typeface="Times New Roman" pitchFamily="18" charset="0"/>
                <a:cs typeface="Times New Roman" pitchFamily="18" charset="0"/>
              </a:rPr>
              <a:t>                 which is strong</a:t>
            </a:r>
          </a:p>
          <a:p>
            <a:r>
              <a:rPr lang="en-US" sz="2400" dirty="0" smtClean="0">
                <a:latin typeface="Times New Roman" pitchFamily="18" charset="0"/>
                <a:cs typeface="Times New Roman" pitchFamily="18" charset="0"/>
              </a:rPr>
              <a:t>                 not undergone oxidation (blackening)</a:t>
            </a:r>
          </a:p>
          <a:p>
            <a:r>
              <a:rPr lang="en-US" sz="2400" dirty="0" smtClean="0">
                <a:latin typeface="Times New Roman" pitchFamily="18" charset="0"/>
                <a:cs typeface="Times New Roman" pitchFamily="18" charset="0"/>
              </a:rPr>
              <a:t>                 not been over compressed</a:t>
            </a:r>
          </a:p>
          <a:p>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b="1" u="sng" dirty="0" smtClean="0">
                <a:latin typeface="Times New Roman" pitchFamily="18" charset="0"/>
                <a:cs typeface="Times New Roman" pitchFamily="18" charset="0"/>
              </a:rPr>
              <a:t>Flash welding</a:t>
            </a:r>
            <a:r>
              <a:rPr lang="en-US" sz="2400" b="1"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Type of resistance welding </a:t>
            </a:r>
          </a:p>
          <a:p>
            <a:pPr marL="174625" indent="-174625"/>
            <a:r>
              <a:rPr lang="en-US" sz="2400" dirty="0" smtClean="0">
                <a:latin typeface="Times New Roman" pitchFamily="18" charset="0"/>
                <a:cs typeface="Times New Roman" pitchFamily="18" charset="0"/>
              </a:rPr>
              <a:t>- Pressing two ends together, while simultaneously running a current between them. </a:t>
            </a:r>
          </a:p>
          <a:p>
            <a:pPr>
              <a:buFontTx/>
              <a:buChar char="-"/>
            </a:pPr>
            <a:r>
              <a:rPr lang="en-US" sz="2400" dirty="0" smtClean="0">
                <a:latin typeface="Times New Roman" pitchFamily="18" charset="0"/>
                <a:cs typeface="Times New Roman" pitchFamily="18" charset="0"/>
              </a:rPr>
              <a:t>Joint between the two metals that is free of oxides </a:t>
            </a:r>
          </a:p>
          <a:p>
            <a:pPr>
              <a:buFontTx/>
              <a:buChar char="-"/>
            </a:pPr>
            <a:endParaRPr lang="en-US" sz="2400" dirty="0" smtClean="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pPr>
              <a:buFontTx/>
              <a:buChar char="-"/>
            </a:pPr>
            <a:endParaRPr lang="en-US" sz="2400" dirty="0">
              <a:latin typeface="Times New Roman" pitchFamily="18" charset="0"/>
              <a:cs typeface="Times New Roman" pitchFamily="18" charset="0"/>
            </a:endParaRPr>
          </a:p>
        </p:txBody>
      </p:sp>
      <p:pic>
        <p:nvPicPr>
          <p:cNvPr id="2050" name="Picture 2" descr="E:\My Seminars\soldering and welding\kssaw006f1.gif"/>
          <p:cNvPicPr>
            <a:picLocks noChangeAspect="1" noChangeArrowheads="1"/>
          </p:cNvPicPr>
          <p:nvPr/>
        </p:nvPicPr>
        <p:blipFill>
          <a:blip r:embed="rId2"/>
          <a:srcRect/>
          <a:stretch>
            <a:fillRect/>
          </a:stretch>
        </p:blipFill>
        <p:spPr bwMode="auto">
          <a:xfrm>
            <a:off x="304800" y="3733800"/>
            <a:ext cx="4362450" cy="2857500"/>
          </a:xfrm>
          <a:prstGeom prst="rect">
            <a:avLst/>
          </a:prstGeom>
          <a:noFill/>
        </p:spPr>
      </p:pic>
      <p:pic>
        <p:nvPicPr>
          <p:cNvPr id="2051" name="Picture 3" descr="E:\My Seminars\soldering and welding\flash_butt.jpg"/>
          <p:cNvPicPr>
            <a:picLocks noChangeAspect="1" noChangeArrowheads="1"/>
          </p:cNvPicPr>
          <p:nvPr/>
        </p:nvPicPr>
        <p:blipFill>
          <a:blip r:embed="rId3"/>
          <a:srcRect/>
          <a:stretch>
            <a:fillRect/>
          </a:stretch>
        </p:blipFill>
        <p:spPr bwMode="auto">
          <a:xfrm>
            <a:off x="5410199" y="4572000"/>
            <a:ext cx="3065417" cy="1676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u="sng" dirty="0" smtClean="0">
                <a:latin typeface="Times New Roman" pitchFamily="18" charset="0"/>
                <a:cs typeface="Times New Roman" pitchFamily="18" charset="0"/>
              </a:rPr>
              <a:t>Projection welding</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 resistance welding process in which coalescence occurs at one or more small contact points on the parts</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Contact points determined by design of parts to be joined</a:t>
            </a:r>
          </a:p>
          <a:p>
            <a:pPr lvl="1"/>
            <a:r>
              <a:rPr lang="en-US" sz="2400" dirty="0" smtClean="0">
                <a:latin typeface="Times New Roman" pitchFamily="18" charset="0"/>
                <a:cs typeface="Times New Roman" pitchFamily="18" charset="0"/>
              </a:rPr>
              <a:t>May consist of projections, embossments, or localized intersections of parts</a:t>
            </a:r>
          </a:p>
          <a:p>
            <a:pPr lvl="1"/>
            <a:endParaRPr lang="en-US" sz="24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5" name="Picture 8" descr="F30-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3810000"/>
            <a:ext cx="4876800" cy="26606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u="sng" dirty="0" smtClean="0">
                <a:latin typeface="Times New Roman" pitchFamily="18" charset="0"/>
                <a:cs typeface="Times New Roman" pitchFamily="18" charset="0"/>
              </a:rPr>
              <a:t>Gas welding</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welding operations that burn various fuels mixed with oxygen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Oxyfuel</a:t>
            </a:r>
            <a:r>
              <a:rPr lang="en-US" sz="2400" dirty="0" smtClean="0">
                <a:latin typeface="Times New Roman" pitchFamily="18" charset="0"/>
                <a:cs typeface="Times New Roman" pitchFamily="18" charset="0"/>
              </a:rPr>
              <a:t> welding employs several types of gases</a:t>
            </a:r>
          </a:p>
          <a:p>
            <a:pPr>
              <a:buFontTx/>
              <a:buChar char="-"/>
            </a:pPr>
            <a:r>
              <a:rPr lang="en-US" sz="2400" dirty="0" smtClean="0">
                <a:latin typeface="Times New Roman" pitchFamily="18" charset="0"/>
                <a:cs typeface="Times New Roman" pitchFamily="18" charset="0"/>
              </a:rPr>
              <a:t> Most important oxy fuel welding process is oxyacetylene welding </a:t>
            </a:r>
          </a:p>
          <a:p>
            <a:pPr>
              <a:buFontTx/>
              <a:buChar char="-"/>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Two stage reaction of acetylene and oxygen:</a:t>
            </a:r>
          </a:p>
          <a:p>
            <a:pPr lvl="1"/>
            <a:r>
              <a:rPr lang="en-US" sz="2400" dirty="0" smtClean="0">
                <a:latin typeface="Times New Roman" pitchFamily="18" charset="0"/>
                <a:cs typeface="Times New Roman" pitchFamily="18" charset="0"/>
              </a:rPr>
              <a:t>First stage reaction (inner cone of flame) </a:t>
            </a:r>
          </a:p>
          <a:p>
            <a:pPr lvl="2"/>
            <a:r>
              <a:rPr lang="en-US" sz="2400" dirty="0" smtClean="0">
                <a:latin typeface="Times New Roman" pitchFamily="18" charset="0"/>
                <a:cs typeface="Times New Roman" pitchFamily="18" charset="0"/>
              </a:rPr>
              <a:t>	C</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 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latin typeface="Times New Roman" pitchFamily="18" charset="0"/>
                <a:cs typeface="Times New Roman" pitchFamily="18" charset="0"/>
              </a:rPr>
              <a:t> 2CO +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 heat</a:t>
            </a:r>
          </a:p>
          <a:p>
            <a:pPr lvl="1"/>
            <a:r>
              <a:rPr lang="en-US" sz="2400" dirty="0" smtClean="0">
                <a:latin typeface="Times New Roman" pitchFamily="18" charset="0"/>
                <a:cs typeface="Times New Roman" pitchFamily="18" charset="0"/>
              </a:rPr>
              <a:t>Second stage reaction (outer envelope)</a:t>
            </a:r>
          </a:p>
          <a:p>
            <a:pPr lvl="2"/>
            <a:r>
              <a:rPr lang="en-US" sz="2400" dirty="0" smtClean="0">
                <a:latin typeface="Times New Roman" pitchFamily="18" charset="0"/>
                <a:cs typeface="Times New Roman" pitchFamily="18" charset="0"/>
              </a:rPr>
              <a:t>	2CO +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+ 1.5O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latin typeface="Times New Roman" pitchFamily="18" charset="0"/>
                <a:cs typeface="Times New Roman" pitchFamily="18" charset="0"/>
              </a:rPr>
              <a:t> 2CO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 + heat</a:t>
            </a:r>
          </a:p>
          <a:p>
            <a:pPr lvl="2"/>
            <a:endParaRPr lang="en-US" sz="2400" dirty="0" smtClean="0">
              <a:latin typeface="Times New Roman" pitchFamily="18" charset="0"/>
              <a:cs typeface="Times New Roman" pitchFamily="18" charset="0"/>
            </a:endParaRPr>
          </a:p>
          <a:p>
            <a:pPr lvl="2"/>
            <a:endParaRPr lang="en-US" sz="2400" dirty="0" smtClean="0">
              <a:latin typeface="Times New Roman" pitchFamily="18" charset="0"/>
              <a:cs typeface="Times New Roman" pitchFamily="18" charset="0"/>
            </a:endParaRPr>
          </a:p>
          <a:p>
            <a:pPr lvl="2"/>
            <a:endParaRPr lang="en-US" sz="2400" dirty="0" smtClean="0">
              <a:latin typeface="Times New Roman" pitchFamily="18" charset="0"/>
              <a:cs typeface="Times New Roman" pitchFamily="18" charset="0"/>
            </a:endParaRPr>
          </a:p>
          <a:p>
            <a:pPr lvl="2"/>
            <a:endParaRPr lang="en-US" sz="2400" dirty="0">
              <a:latin typeface="Times New Roman" pitchFamily="18" charset="0"/>
              <a:cs typeface="Times New Roman" pitchFamily="18" charset="0"/>
            </a:endParaRPr>
          </a:p>
        </p:txBody>
      </p:sp>
      <p:pic>
        <p:nvPicPr>
          <p:cNvPr id="4" name="Picture 10" descr="F30-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5295900"/>
            <a:ext cx="5562600" cy="15621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Laser welding </a:t>
            </a:r>
            <a:r>
              <a:rPr lang="en-US" sz="2400" dirty="0" smtClean="0">
                <a:latin typeface="Times New Roman" pitchFamily="18" charset="0"/>
                <a:cs typeface="Times New Roman" pitchFamily="18" charset="0"/>
              </a:rPr>
              <a:t> :</a:t>
            </a:r>
          </a:p>
          <a:p>
            <a:pPr marL="457200" indent="-457200"/>
            <a:r>
              <a:rPr lang="en-US" sz="2400" dirty="0" smtClean="0">
                <a:latin typeface="Times New Roman" pitchFamily="18" charset="0"/>
                <a:cs typeface="Times New Roman" pitchFamily="18" charset="0"/>
              </a:rPr>
              <a:t>      Since its advent in 1960’s, the operational laser has been in constant transition from laboratory phenomenon to a productive tool.</a:t>
            </a:r>
          </a:p>
          <a:p>
            <a:pPr marL="457200" indent="-457200"/>
            <a:endParaRPr lang="en-US" sz="2400" dirty="0" smtClean="0">
              <a:latin typeface="Times New Roman" pitchFamily="18" charset="0"/>
              <a:cs typeface="Times New Roman" pitchFamily="18" charset="0"/>
            </a:endParaRPr>
          </a:p>
          <a:p>
            <a:pPr marL="515938">
              <a:buFontTx/>
              <a:buChar char="-"/>
            </a:pPr>
            <a:r>
              <a:rPr lang="en-US" sz="2400" dirty="0" smtClean="0">
                <a:latin typeface="Times New Roman" pitchFamily="18" charset="0"/>
                <a:cs typeface="Times New Roman" pitchFamily="18" charset="0"/>
              </a:rPr>
              <a:t>Laser outputs of 2-10 kW into a very small area</a:t>
            </a:r>
          </a:p>
          <a:p>
            <a:pPr marL="515938">
              <a:buFontTx/>
              <a:buChar char="-"/>
            </a:pPr>
            <a:endParaRPr lang="en-US" sz="2400" dirty="0" smtClean="0">
              <a:latin typeface="Times New Roman" pitchFamily="18" charset="0"/>
              <a:cs typeface="Times New Roman" pitchFamily="18" charset="0"/>
            </a:endParaRPr>
          </a:p>
          <a:p>
            <a:pPr marL="457200" indent="-457200">
              <a:buFontTx/>
              <a:buChar char="-"/>
            </a:pPr>
            <a:r>
              <a:rPr lang="en-US" sz="2400" dirty="0" smtClean="0">
                <a:latin typeface="Times New Roman" pitchFamily="18" charset="0"/>
                <a:cs typeface="Times New Roman" pitchFamily="18" charset="0"/>
              </a:rPr>
              <a:t>- Power levels in excess of 103-105Wmm-2 are produced on the surface   of the parts to be welded</a:t>
            </a:r>
          </a:p>
          <a:p>
            <a:pPr marL="176213" indent="-176213">
              <a:buFontTx/>
              <a:buChar char="-"/>
            </a:pPr>
            <a:r>
              <a:rPr lang="en-US" sz="2400" dirty="0" smtClean="0">
                <a:latin typeface="Times New Roman" pitchFamily="18" charset="0"/>
                <a:cs typeface="Times New Roman" pitchFamily="18" charset="0"/>
              </a:rPr>
              <a:t>-</a:t>
            </a:r>
          </a:p>
          <a:p>
            <a:pPr marL="176213" indent="-176213">
              <a:buFontTx/>
              <a:buChar char="-"/>
            </a:pP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6094487" y="4724400"/>
            <a:ext cx="3049513"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Welding:</a:t>
            </a:r>
          </a:p>
          <a:p>
            <a:r>
              <a:rPr lang="en-US" sz="2400" dirty="0" smtClean="0">
                <a:latin typeface="Times New Roman" pitchFamily="18" charset="0"/>
                <a:cs typeface="Times New Roman" pitchFamily="18" charset="0"/>
              </a:rPr>
              <a:t>      joining of two or more metal parts by applying heat, pressure or both</a:t>
            </a:r>
          </a:p>
          <a:p>
            <a:r>
              <a:rPr lang="en-US" sz="2400" dirty="0" smtClean="0">
                <a:latin typeface="Times New Roman" pitchFamily="18" charset="0"/>
                <a:cs typeface="Times New Roman" pitchFamily="18" charset="0"/>
              </a:rPr>
              <a:t>With or with out a filler metal to produce localized union across the interface  through fusion or diffusion</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562600" y="3429000"/>
            <a:ext cx="2362200" cy="2415583"/>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0"/>
            <a:ext cx="9067800" cy="6735837"/>
          </a:xfrm>
        </p:spPr>
        <p:txBody>
          <a:bodyPr>
            <a:normAutofit/>
          </a:bodyPr>
          <a:lstStyle/>
          <a:p>
            <a:r>
              <a:rPr lang="en-US" sz="2400" u="sng" dirty="0" smtClean="0">
                <a:latin typeface="Times New Roman" pitchFamily="18" charset="0"/>
                <a:cs typeface="Times New Roman" pitchFamily="18" charset="0"/>
              </a:rPr>
              <a:t>Intra oral laser micro welding</a:t>
            </a:r>
            <a:r>
              <a:rPr lang="en-US" sz="2400" dirty="0" smtClean="0">
                <a:latin typeface="Times New Roman" pitchFamily="18" charset="0"/>
                <a:cs typeface="Times New Roman" pitchFamily="18" charset="0"/>
              </a:rPr>
              <a:t>:</a:t>
            </a:r>
          </a:p>
          <a:p>
            <a:pPr marL="176213" indent="-176213">
              <a:buFont typeface="Wingdings" pitchFamily="2" charset="2"/>
              <a:buChar char="Ø"/>
            </a:pPr>
            <a:r>
              <a:rPr lang="en-US" sz="2400" dirty="0" smtClean="0">
                <a:latin typeface="Times New Roman" pitchFamily="18" charset="0"/>
                <a:cs typeface="Times New Roman" pitchFamily="18" charset="0"/>
              </a:rPr>
              <a:t> No damage to the tooth structure was </a:t>
            </a:r>
          </a:p>
          <a:p>
            <a:pPr marL="236538"/>
            <a:r>
              <a:rPr lang="en-US" sz="2400" dirty="0" smtClean="0">
                <a:latin typeface="Times New Roman" pitchFamily="18" charset="0"/>
                <a:cs typeface="Times New Roman" pitchFamily="18" charset="0"/>
              </a:rPr>
              <a:t>observable after welding of wires directly</a:t>
            </a:r>
          </a:p>
          <a:p>
            <a:pPr marL="236538"/>
            <a:r>
              <a:rPr lang="en-US" sz="2400" dirty="0" smtClean="0">
                <a:latin typeface="Times New Roman" pitchFamily="18" charset="0"/>
                <a:cs typeface="Times New Roman" pitchFamily="18" charset="0"/>
              </a:rPr>
              <a:t> to bands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maximum band cement interface temperature calculated using a heat transfer model for laser heating was 590 - 620ºc</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Pulsed Neodymium lasers are safe to be used with out much effect on the hard tissues.</a:t>
            </a:r>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1" y="15956"/>
            <a:ext cx="3505200" cy="3437182"/>
          </a:xfrm>
          <a:prstGeom prst="rect">
            <a:avLst/>
          </a:prstGeom>
          <a:noFill/>
          <a:ln w="9525">
            <a:noFill/>
            <a:miter lim="800000"/>
            <a:headEnd/>
            <a:tailEnd/>
          </a:ln>
          <a:effectLst/>
        </p:spPr>
      </p:pic>
      <p:sp>
        <p:nvSpPr>
          <p:cNvPr id="5" name="TextBox 4"/>
          <p:cNvSpPr txBox="1"/>
          <p:nvPr/>
        </p:nvSpPr>
        <p:spPr>
          <a:xfrm>
            <a:off x="2971800" y="6324601"/>
            <a:ext cx="3733800" cy="369332"/>
          </a:xfrm>
          <a:prstGeom prst="rect">
            <a:avLst/>
          </a:prstGeom>
          <a:noFill/>
        </p:spPr>
        <p:txBody>
          <a:bodyPr wrap="square" rtlCol="0">
            <a:spAutoFit/>
          </a:bodyPr>
          <a:lstStyle/>
          <a:p>
            <a:r>
              <a:rPr lang="en-US" dirty="0" smtClean="0"/>
              <a:t>Colby and Bevis  - AO 1978 Oct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Shielded metal arc welding:</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10" descr="F30-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2362200"/>
            <a:ext cx="6705600" cy="3175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Plasma Welding </a:t>
            </a:r>
            <a:r>
              <a:rPr lang="en-US" sz="2400" dirty="0" smtClean="0">
                <a:latin typeface="Times New Roman" pitchFamily="18" charset="0"/>
                <a:cs typeface="Times New Roman" pitchFamily="18" charset="0"/>
              </a:rPr>
              <a:t>: The electric ar</a:t>
            </a:r>
            <a:r>
              <a:rPr lang="en-US" sz="2400" dirty="0" smtClean="0">
                <a:solidFill>
                  <a:schemeClr val="tx1"/>
                </a:solidFill>
                <a:latin typeface="Times New Roman" pitchFamily="18" charset="0"/>
                <a:cs typeface="Times New Roman" pitchFamily="18" charset="0"/>
              </a:rPr>
              <a:t>c</a:t>
            </a:r>
            <a:r>
              <a:rPr lang="en-US" sz="2400" dirty="0" smtClean="0">
                <a:latin typeface="Times New Roman" pitchFamily="18" charset="0"/>
                <a:cs typeface="Times New Roman" pitchFamily="18" charset="0"/>
              </a:rPr>
              <a:t> is formed between an electrode </a:t>
            </a:r>
          </a:p>
          <a:p>
            <a:r>
              <a:rPr lang="en-US" sz="2400" dirty="0" smtClean="0">
                <a:latin typeface="Times New Roman" pitchFamily="18" charset="0"/>
                <a:cs typeface="Times New Roman" pitchFamily="18" charset="0"/>
              </a:rPr>
              <a:t>(which is usually but not always made of sintered tungsten) and the work piece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176213" indent="-176213">
              <a:buFont typeface="Wingdings" pitchFamily="2" charset="2"/>
              <a:buChar char="Ø"/>
            </a:pPr>
            <a:r>
              <a:rPr lang="en-US" sz="2400" dirty="0" smtClean="0"/>
              <a:t> </a:t>
            </a:r>
            <a:r>
              <a:rPr lang="en-US" sz="2400" dirty="0" smtClean="0">
                <a:latin typeface="Times New Roman" pitchFamily="18" charset="0"/>
                <a:cs typeface="Times New Roman" pitchFamily="18" charset="0"/>
              </a:rPr>
              <a:t>The </a:t>
            </a:r>
            <a:r>
              <a:rPr lang="en-US" sz="2400" dirty="0" smtClean="0">
                <a:solidFill>
                  <a:schemeClr val="tx1"/>
                </a:solidFill>
                <a:latin typeface="Times New Roman" pitchFamily="18" charset="0"/>
                <a:cs typeface="Times New Roman" pitchFamily="18" charset="0"/>
              </a:rPr>
              <a:t>plasma</a:t>
            </a:r>
            <a:r>
              <a:rPr lang="en-US" sz="2400" dirty="0" smtClean="0">
                <a:latin typeface="Times New Roman" pitchFamily="18" charset="0"/>
                <a:cs typeface="Times New Roman" pitchFamily="18" charset="0"/>
              </a:rPr>
              <a:t> is then forced through a fine-bore copper nozzle which constricts the arc and the plasma exits the orifice at high velocities (approaching the speed of sound) and a temperature approaching 20,000 °C</a:t>
            </a:r>
          </a:p>
        </p:txBody>
      </p:sp>
      <p:pic>
        <p:nvPicPr>
          <p:cNvPr id="2050" name="Picture 2"/>
          <p:cNvPicPr>
            <a:picLocks noChangeAspect="1" noChangeArrowheads="1"/>
          </p:cNvPicPr>
          <p:nvPr/>
        </p:nvPicPr>
        <p:blipFill>
          <a:blip r:embed="rId2"/>
          <a:srcRect/>
          <a:stretch>
            <a:fillRect/>
          </a:stretch>
        </p:blipFill>
        <p:spPr bwMode="auto">
          <a:xfrm>
            <a:off x="2667000" y="1447800"/>
            <a:ext cx="3657600" cy="3244241"/>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lstStyle/>
          <a:p>
            <a:r>
              <a:rPr lang="en-US" sz="2400" dirty="0" smtClean="0">
                <a:latin typeface="Times New Roman" pitchFamily="18" charset="0"/>
                <a:cs typeface="Times New Roman" pitchFamily="18" charset="0"/>
              </a:rPr>
              <a:t>Several basic PAW process variations are possible by varying the current, plasma gas flow rate, and the orifice diameter, including:</a:t>
            </a:r>
          </a:p>
          <a:p>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                          Micro-plasma (&lt; 15 Amperes)</a:t>
            </a:r>
          </a:p>
          <a:p>
            <a:pPr lvl="0"/>
            <a:r>
              <a:rPr lang="en-US" sz="2400" dirty="0" smtClean="0">
                <a:latin typeface="Times New Roman" pitchFamily="18" charset="0"/>
                <a:cs typeface="Times New Roman" pitchFamily="18" charset="0"/>
              </a:rPr>
              <a:t>                          Melt-in mode (15–400 Amperes)</a:t>
            </a:r>
          </a:p>
          <a:p>
            <a:pPr lvl="0"/>
            <a:r>
              <a:rPr lang="en-US" sz="2400" dirty="0" smtClean="0">
                <a:latin typeface="Times New Roman" pitchFamily="18" charset="0"/>
                <a:cs typeface="Times New Roman" pitchFamily="18" charset="0"/>
              </a:rPr>
              <a:t>                          Keyhole mode (&gt;100 Amperes)</a:t>
            </a:r>
          </a:p>
          <a:p>
            <a:endParaRPr lang="en-US" dirty="0" smtClean="0"/>
          </a:p>
          <a:p>
            <a:r>
              <a:rPr lang="en-US" sz="2400" dirty="0" smtClean="0">
                <a:latin typeface="Times New Roman" pitchFamily="18" charset="0"/>
                <a:cs typeface="Times New Roman" pitchFamily="18" charset="0"/>
              </a:rPr>
              <a:t>A deep, narrow penetration is achievable, with a maximum depth of 12 to 18 mm (0.47 to 0.71 in) depending on the material</a:t>
            </a:r>
            <a:endParaRPr lang="en-US" sz="24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Welding of attachments to the arch wire</a:t>
            </a:r>
          </a:p>
          <a:p>
            <a:r>
              <a:rPr lang="en-US" sz="2400" dirty="0" smtClean="0">
                <a:latin typeface="Times New Roman" pitchFamily="18" charset="0"/>
                <a:cs typeface="Times New Roman" pitchFamily="18" charset="0"/>
              </a:rPr>
              <a:t>        - ease of force application</a:t>
            </a:r>
          </a:p>
          <a:p>
            <a:pPr marL="796925" indent="-796925"/>
            <a:r>
              <a:rPr lang="en-US" sz="2400" dirty="0" smtClean="0">
                <a:latin typeface="Times New Roman" pitchFamily="18" charset="0"/>
                <a:cs typeface="Times New Roman" pitchFamily="18" charset="0"/>
              </a:rPr>
              <a:t>        - transfer of point of force application toward the center of resistance of tooth</a:t>
            </a:r>
          </a:p>
          <a:p>
            <a:pPr marL="796925" indent="-796925"/>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made the researchers in this field concentrate on developing an</a:t>
            </a:r>
          </a:p>
          <a:p>
            <a:r>
              <a:rPr lang="en-US" sz="2400" dirty="0" smtClean="0">
                <a:latin typeface="Times New Roman" pitchFamily="18" charset="0"/>
                <a:cs typeface="Times New Roman" pitchFamily="18" charset="0"/>
              </a:rPr>
              <a:t>   arch wire alloy with superior weld characteristics</a:t>
            </a:r>
          </a:p>
          <a:p>
            <a:pPr marL="2801938" indent="-2801938"/>
            <a:r>
              <a:rPr lang="en-US" sz="2400" dirty="0" smtClean="0"/>
              <a:t>                              - </a:t>
            </a:r>
            <a:r>
              <a:rPr lang="en-US" sz="2400" dirty="0" smtClean="0">
                <a:latin typeface="Times New Roman" pitchFamily="18" charset="0"/>
                <a:cs typeface="Times New Roman" pitchFamily="18" charset="0"/>
              </a:rPr>
              <a:t>Led to the introduction of titanium-based arch wire   alloys especially Beta titanium</a:t>
            </a:r>
          </a:p>
          <a:p>
            <a:pPr marL="2801938" indent="-2801938"/>
            <a:endParaRPr lang="en-US" sz="2400" dirty="0" smtClean="0">
              <a:latin typeface="Times New Roman" pitchFamily="18" charset="0"/>
              <a:cs typeface="Times New Roman" pitchFamily="18" charset="0"/>
            </a:endParaRPr>
          </a:p>
          <a:p>
            <a:pPr marL="2801938" indent="-2801938"/>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JCO 1987 Sep Charles J.Burston  </a:t>
            </a:r>
            <a:endParaRPr lang="en-US" sz="24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marL="176213" indent="-176213">
              <a:buFontTx/>
              <a:buChar char="-"/>
            </a:pPr>
            <a:r>
              <a:rPr lang="en-US" sz="2400" dirty="0" smtClean="0">
                <a:latin typeface="Times New Roman" pitchFamily="18" charset="0"/>
                <a:cs typeface="Times New Roman" pitchFamily="18" charset="0"/>
              </a:rPr>
              <a:t>Beta titanium (TMA) wire can be directly welded without solder, producing joints that have high spring back and strength.</a:t>
            </a:r>
          </a:p>
          <a:p>
            <a:pPr marL="176213" indent="-176213">
              <a:buFontTx/>
              <a:buChar char="-"/>
            </a:pPr>
            <a:endParaRPr lang="en-US" sz="2400" dirty="0" smtClean="0">
              <a:latin typeface="Times New Roman" pitchFamily="18" charset="0"/>
              <a:cs typeface="Times New Roman" pitchFamily="18" charset="0"/>
            </a:endParaRPr>
          </a:p>
          <a:p>
            <a:pPr marL="236538" indent="-236538">
              <a:buFont typeface="Wingdings" pitchFamily="2" charset="2"/>
              <a:buChar char="Ø"/>
            </a:pPr>
            <a:r>
              <a:rPr lang="en-US" sz="2400" dirty="0" smtClean="0">
                <a:latin typeface="Times New Roman" pitchFamily="18" charset="0"/>
                <a:cs typeface="Times New Roman" pitchFamily="18" charset="0"/>
              </a:rPr>
              <a:t> Stainless steel wires can be welded; unfortunately, if the weld is hot     enough to produce an adequate union, degradation of properties occurs and the welded wires are softened.</a:t>
            </a:r>
          </a:p>
          <a:p>
            <a:pPr marL="236538" indent="-236538">
              <a:buFont typeface="Wingdings" pitchFamily="2" charset="2"/>
              <a:buChar char="Ø"/>
            </a:pPr>
            <a:endParaRPr lang="en-US" sz="2400" dirty="0" smtClean="0">
              <a:latin typeface="Times New Roman" pitchFamily="18" charset="0"/>
              <a:cs typeface="Times New Roman" pitchFamily="18" charset="0"/>
            </a:endParaRPr>
          </a:p>
          <a:p>
            <a:pPr marL="339725" indent="-339725">
              <a:buFont typeface="Wingdings" pitchFamily="2" charset="2"/>
              <a:buChar char="Ø"/>
            </a:pPr>
            <a:r>
              <a:rPr lang="en-US" sz="2400" dirty="0" smtClean="0">
                <a:latin typeface="Times New Roman" pitchFamily="18" charset="0"/>
                <a:cs typeface="Times New Roman" pitchFamily="18" charset="0"/>
              </a:rPr>
              <a:t>Light tack welds can be made with steel, but they must be reinforced by solder</a:t>
            </a:r>
          </a:p>
          <a:p>
            <a:pPr marL="176213" indent="-176213">
              <a:buFontTx/>
              <a:buChar char="-"/>
            </a:pPr>
            <a:endParaRPr lang="en-US" sz="24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Timolium, an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-ß alloy with titanium, aluminum, and vanadium</a:t>
            </a:r>
          </a:p>
          <a:p>
            <a:r>
              <a:rPr lang="en-US" sz="2400" dirty="0" smtClean="0">
                <a:latin typeface="Times New Roman" pitchFamily="18" charset="0"/>
                <a:cs typeface="Times New Roman" pitchFamily="18" charset="0"/>
              </a:rPr>
              <a:t>                            - smooth surface texture</a:t>
            </a:r>
          </a:p>
          <a:p>
            <a:r>
              <a:rPr lang="en-US" sz="2400" dirty="0" smtClean="0">
                <a:latin typeface="Times New Roman" pitchFamily="18" charset="0"/>
                <a:cs typeface="Times New Roman" pitchFamily="18" charset="0"/>
              </a:rPr>
              <a:t>                            - less friction at the arch wire-bracket interface      </a:t>
            </a:r>
          </a:p>
          <a:p>
            <a:pPr marL="2109788" indent="-44450"/>
            <a:r>
              <a:rPr lang="en-US" sz="2400" dirty="0" smtClean="0">
                <a:latin typeface="Times New Roman" pitchFamily="18" charset="0"/>
                <a:cs typeface="Times New Roman" pitchFamily="18" charset="0"/>
              </a:rPr>
              <a:t> - better strength than existing titanium-based alloys</a:t>
            </a:r>
          </a:p>
          <a:p>
            <a:pPr marL="2109788" indent="-44450"/>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Welding attachments to arch wires can produce change in the physical as well as mechanical properties.</a:t>
            </a:r>
          </a:p>
          <a:p>
            <a:endParaRPr lang="en-US" sz="24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ß-titanium</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Stainless steel</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Timolium</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0"/>
            <a:ext cx="3457231"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2438400"/>
            <a:ext cx="3431322" cy="2438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267200"/>
            <a:ext cx="3405853" cy="2390775"/>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Micro structural changes in ß-titanium and timolium</a:t>
            </a:r>
          </a:p>
          <a:p>
            <a:endParaRPr lang="en-US" sz="2400" dirty="0" smtClean="0">
              <a:latin typeface="Times New Roman" pitchFamily="18" charset="0"/>
              <a:cs typeface="Times New Roman" pitchFamily="18" charset="0"/>
            </a:endParaRPr>
          </a:p>
          <a:p>
            <a:pPr marL="236538" indent="-236538"/>
            <a:r>
              <a:rPr lang="en-US" sz="2400" dirty="0" smtClean="0">
                <a:latin typeface="Times New Roman" pitchFamily="18" charset="0"/>
                <a:cs typeface="Times New Roman" pitchFamily="18" charset="0"/>
              </a:rPr>
              <a:t> - ß-titanium exhibited superior welding properties of  superior strength, metallographic and surface properties followed by stainless steel and timolium.</a:t>
            </a:r>
            <a:r>
              <a:rPr lang="en-US" sz="2400" dirty="0" smtClean="0"/>
              <a:t>  (</a:t>
            </a:r>
            <a:r>
              <a:rPr lang="en-US" sz="2400" dirty="0" smtClean="0">
                <a:latin typeface="Times New Roman" pitchFamily="18" charset="0"/>
                <a:cs typeface="Times New Roman" pitchFamily="18" charset="0"/>
              </a:rPr>
              <a:t>AO, Vol 74, 2004 Vinod Krishnan et al )</a:t>
            </a:r>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2892773" cy="219551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28600"/>
            <a:ext cx="3014776" cy="2243137"/>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Clinical applications  of welding TMA</a:t>
            </a:r>
            <a:r>
              <a:rPr lang="en-US" sz="2400" dirty="0" smtClean="0">
                <a:latin typeface="Times New Roman" pitchFamily="18" charset="0"/>
                <a:cs typeface="Times New Roman" pitchFamily="18" charset="0"/>
              </a:rPr>
              <a:t>:</a:t>
            </a:r>
          </a:p>
          <a:p>
            <a:pPr>
              <a:lnSpc>
                <a:spcPct val="150000"/>
              </a:lnSpc>
            </a:pPr>
            <a:r>
              <a:rPr lang="en-US" sz="2400" dirty="0" smtClean="0">
                <a:latin typeface="Times New Roman" pitchFamily="18" charset="0"/>
                <a:cs typeface="Times New Roman" pitchFamily="18" charset="0"/>
              </a:rPr>
              <a:t>- TMA can be welded for both passive and active use.</a:t>
            </a:r>
          </a:p>
          <a:p>
            <a:pPr>
              <a:lnSpc>
                <a:spcPct val="150000"/>
              </a:lnSpc>
            </a:pPr>
            <a:r>
              <a:rPr lang="en-US" sz="2400" dirty="0" smtClean="0">
                <a:latin typeface="Times New Roman" pitchFamily="18" charset="0"/>
                <a:cs typeface="Times New Roman" pitchFamily="18" charset="0"/>
              </a:rPr>
              <a:t>- Vertical loops can be welded – for space closure &amp; space gaining</a:t>
            </a:r>
          </a:p>
          <a:p>
            <a:pPr marL="174625" indent="-174625">
              <a:lnSpc>
                <a:spcPct val="150000"/>
              </a:lnSpc>
            </a:pPr>
            <a:r>
              <a:rPr lang="en-US" sz="2400" dirty="0" smtClean="0">
                <a:latin typeface="Times New Roman" pitchFamily="18" charset="0"/>
                <a:cs typeface="Times New Roman" pitchFamily="18" charset="0"/>
              </a:rPr>
              <a:t>- The main continuous arch can be .017"x.025" or .021"x.025" TMA, allowing greater </a:t>
            </a:r>
            <a:r>
              <a:rPr lang="en-US" sz="2400" smtClean="0">
                <a:latin typeface="Times New Roman" pitchFamily="18" charset="0"/>
                <a:cs typeface="Times New Roman" pitchFamily="18" charset="0"/>
              </a:rPr>
              <a:t>rigidity through out </a:t>
            </a:r>
            <a:r>
              <a:rPr lang="en-US" sz="2400" dirty="0" smtClean="0">
                <a:latin typeface="Times New Roman" pitchFamily="18" charset="0"/>
                <a:cs typeface="Times New Roman" pitchFamily="18" charset="0"/>
              </a:rPr>
              <a:t>the arch and minimizing possible side effects of lighter wires</a:t>
            </a:r>
          </a:p>
          <a:p>
            <a:pPr>
              <a:lnSpc>
                <a:spcPct val="150000"/>
              </a:lnSpc>
              <a:buFontTx/>
              <a:buChar char="-"/>
            </a:pPr>
            <a:r>
              <a:rPr lang="en-US" sz="2400" dirty="0" smtClean="0">
                <a:latin typeface="Times New Roman" pitchFamily="18" charset="0"/>
                <a:cs typeface="Times New Roman" pitchFamily="18" charset="0"/>
              </a:rPr>
              <a:t>Loop should be made of .016" or .018" round TMA</a:t>
            </a:r>
          </a:p>
          <a:p>
            <a:pPr>
              <a:buFontTx/>
              <a:buChar char="-"/>
            </a:pPr>
            <a:endParaRPr lang="en-US" sz="2400" dirty="0" smtClean="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381000" y="4876800"/>
            <a:ext cx="3823181" cy="19812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5029200" y="4848225"/>
            <a:ext cx="3467100" cy="20097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pPr>
              <a:lnSpc>
                <a:spcPct val="150000"/>
              </a:lnSpc>
              <a:buFont typeface="Wingdings" pitchFamily="2" charset="2"/>
              <a:buChar char="Ø"/>
            </a:pPr>
            <a:r>
              <a:rPr lang="en-US" sz="2400" dirty="0" smtClean="0">
                <a:latin typeface="Times New Roman" pitchFamily="18" charset="0"/>
                <a:cs typeface="Times New Roman" pitchFamily="18" charset="0"/>
              </a:rPr>
              <a:t> One other method of joining metals is cast joining.</a:t>
            </a:r>
          </a:p>
          <a:p>
            <a:pPr>
              <a:lnSpc>
                <a:spcPct val="150000"/>
              </a:lnSpc>
            </a:pPr>
            <a:r>
              <a:rPr lang="en-US" sz="2400" dirty="0" smtClean="0">
                <a:latin typeface="Times New Roman" pitchFamily="18" charset="0"/>
                <a:cs typeface="Times New Roman" pitchFamily="18" charset="0"/>
              </a:rPr>
              <a:t>                 It is the process of joining 2/more metal components  by casting molten metal into the interlocking region between invested components.</a:t>
            </a:r>
          </a:p>
          <a:p>
            <a:pPr>
              <a:lnSpc>
                <a:spcPct val="150000"/>
              </a:lnSpc>
            </a:pPr>
            <a:endParaRPr lang="en-US" sz="2400" dirty="0" smtClean="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3810000" y="3962400"/>
            <a:ext cx="3250581" cy="16764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Vertical loops welded for the correction of cuspid alignment</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04800" y="1524000"/>
            <a:ext cx="3390900" cy="20383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105400" y="1524000"/>
            <a:ext cx="3371850" cy="20097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819400" y="3657600"/>
            <a:ext cx="3352800" cy="24384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Composite retraction spring used in the segmented arch technique</a:t>
            </a:r>
          </a:p>
          <a:p>
            <a:r>
              <a:rPr lang="en-US" sz="2400" dirty="0" smtClean="0">
                <a:latin typeface="Times New Roman" pitchFamily="18" charset="0"/>
                <a:cs typeface="Times New Roman" pitchFamily="18" charset="0"/>
              </a:rPr>
              <a:t>- Joining an .018" round wire to an .017" × .025" base arch</a:t>
            </a:r>
          </a:p>
          <a:p>
            <a:pPr marL="174625" indent="-174625"/>
            <a:r>
              <a:rPr lang="en-US" sz="2400" dirty="0" smtClean="0">
                <a:latin typeface="Times New Roman" pitchFamily="18" charset="0"/>
                <a:cs typeface="Times New Roman" pitchFamily="18" charset="0"/>
              </a:rPr>
              <a:t>- The smaller anterior wire is used to reduce the force and make the force more constant during retraction</a:t>
            </a:r>
          </a:p>
          <a:p>
            <a:r>
              <a:rPr lang="en-US" sz="2400" dirty="0" smtClean="0">
                <a:latin typeface="Times New Roman" pitchFamily="18" charset="0"/>
                <a:cs typeface="Times New Roman" pitchFamily="18" charset="0"/>
              </a:rPr>
              <a:t>- The larger posterior wire insures adequate tip back</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1" y="3352801"/>
            <a:ext cx="4158550" cy="2362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276600"/>
            <a:ext cx="3886199" cy="237774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dirty="0" smtClean="0">
                <a:latin typeface="Times New Roman" pitchFamily="18" charset="0"/>
                <a:cs typeface="Times New Roman" pitchFamily="18" charset="0"/>
              </a:rPr>
              <a:t> Conclusion :</a:t>
            </a:r>
          </a:p>
          <a:p>
            <a:pPr>
              <a:lnSpc>
                <a:spcPct val="150000"/>
              </a:lnSpc>
            </a:pPr>
            <a:r>
              <a:rPr lang="en-US" sz="2400" dirty="0" smtClean="0">
                <a:latin typeface="Times New Roman" pitchFamily="18" charset="0"/>
                <a:cs typeface="Times New Roman" pitchFamily="18" charset="0"/>
              </a:rPr>
              <a:t>             With the advent of the newer material and prefabricated auxiliaries the need for soldering and welding has been decreased to some extent. But there are wide variety of applications of  soldering and welding techniques and there is a need to improvise the techniques like intraoral micro-welding etc., to increase the efficacy of the operator.</a:t>
            </a:r>
            <a:endParaRPr lang="en-US" sz="24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ECFCBA-6AEF-4270-95BE-D7E3386AC9FB}" type="datetime1">
              <a:rPr lang="en-US"/>
              <a:pPr/>
              <a:t>21-May-23</a:t>
            </a:fld>
            <a:endParaRPr lang="en-US"/>
          </a:p>
        </p:txBody>
      </p:sp>
      <p:sp>
        <p:nvSpPr>
          <p:cNvPr id="5" name="Slide Number Placeholder 4"/>
          <p:cNvSpPr>
            <a:spLocks noGrp="1"/>
          </p:cNvSpPr>
          <p:nvPr>
            <p:ph type="sldNum" sz="quarter" idx="11"/>
          </p:nvPr>
        </p:nvSpPr>
        <p:spPr/>
        <p:txBody>
          <a:bodyPr/>
          <a:lstStyle/>
          <a:p>
            <a:fld id="{67D3548E-152B-4DEB-9345-D0773E748F70}" type="slidenum">
              <a:rPr lang="en-US"/>
              <a:pPr/>
              <a:t>63</a:t>
            </a:fld>
            <a:endParaRPr lang="en-US"/>
          </a:p>
        </p:txBody>
      </p:sp>
      <p:sp>
        <p:nvSpPr>
          <p:cNvPr id="7171" name="Rectangle 3"/>
          <p:cNvSpPr>
            <a:spLocks noGrp="1" noChangeArrowheads="1"/>
          </p:cNvSpPr>
          <p:nvPr>
            <p:ph type="body" idx="1"/>
          </p:nvPr>
        </p:nvSpPr>
        <p:spPr>
          <a:xfrm>
            <a:off x="685800" y="1219200"/>
            <a:ext cx="4343400" cy="4876800"/>
          </a:xfrm>
        </p:spPr>
        <p:txBody>
          <a:bodyPr/>
          <a:lstStyle/>
          <a:p>
            <a:r>
              <a:rPr lang="en-US" b="1"/>
              <a:t>Model analysis is the study of maxillary and mandible dental arches in all the three planes of space</a:t>
            </a:r>
            <a:r>
              <a:rPr lang="en-US" altLang="zh-CN" b="1">
                <a:ea typeface="宋体" charset="-122"/>
              </a:rPr>
              <a:t>.</a:t>
            </a:r>
            <a:endParaRPr lang="en-US" b="1"/>
          </a:p>
          <a:p>
            <a:pPr lvl="1"/>
            <a:endParaRPr lang="en-US" sz="3200" b="1"/>
          </a:p>
        </p:txBody>
      </p:sp>
      <p:pic>
        <p:nvPicPr>
          <p:cNvPr id="7172" name="Picture 4" descr="anju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1524000"/>
            <a:ext cx="3559175" cy="41148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59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80C966-8651-44C5-86DC-A6A99ED3143B}" type="datetime1">
              <a:rPr lang="en-US"/>
              <a:pPr/>
              <a:t>21-May-23</a:t>
            </a:fld>
            <a:endParaRPr lang="en-US"/>
          </a:p>
        </p:txBody>
      </p:sp>
      <p:sp>
        <p:nvSpPr>
          <p:cNvPr id="5" name="Slide Number Placeholder 4"/>
          <p:cNvSpPr>
            <a:spLocks noGrp="1"/>
          </p:cNvSpPr>
          <p:nvPr>
            <p:ph type="sldNum" sz="quarter" idx="11"/>
          </p:nvPr>
        </p:nvSpPr>
        <p:spPr/>
        <p:txBody>
          <a:bodyPr/>
          <a:lstStyle/>
          <a:p>
            <a:fld id="{8B4F098F-25CA-4AD1-84D4-E87374A3980B}" type="slidenum">
              <a:rPr lang="en-US"/>
              <a:pPr/>
              <a:t>64</a:t>
            </a:fld>
            <a:endParaRPr lang="en-US"/>
          </a:p>
        </p:txBody>
      </p:sp>
      <p:sp>
        <p:nvSpPr>
          <p:cNvPr id="103426" name="Rectangle 2"/>
          <p:cNvSpPr>
            <a:spLocks noGrp="1" noRot="1" noChangeArrowheads="1"/>
          </p:cNvSpPr>
          <p:nvPr>
            <p:ph type="title"/>
          </p:nvPr>
        </p:nvSpPr>
        <p:spPr/>
        <p:txBody>
          <a:bodyPr/>
          <a:lstStyle/>
          <a:p>
            <a:endParaRPr lang="en-US"/>
          </a:p>
        </p:txBody>
      </p:sp>
      <p:sp>
        <p:nvSpPr>
          <p:cNvPr id="103427" name="Rectangle 3"/>
          <p:cNvSpPr>
            <a:spLocks noGrp="1" noChangeArrowheads="1"/>
          </p:cNvSpPr>
          <p:nvPr>
            <p:ph type="body" idx="1"/>
          </p:nvPr>
        </p:nvSpPr>
        <p:spPr/>
        <p:txBody>
          <a:bodyPr/>
          <a:lstStyle/>
          <a:p>
            <a:r>
              <a:rPr lang="en-US" altLang="zh-CN" sz="3600" b="1">
                <a:ea typeface="宋体" charset="-122"/>
              </a:rPr>
              <a:t>Study models are important aids in </a:t>
            </a:r>
            <a:r>
              <a:rPr lang="en-US" sz="3600" b="1"/>
              <a:t>orthodontic diagnosis and treatment planning</a:t>
            </a:r>
            <a:r>
              <a:rPr lang="en-US" altLang="zh-CN" sz="3600" b="1">
                <a:ea typeface="宋体" charset="-122"/>
              </a:rPr>
              <a:t>.</a:t>
            </a:r>
            <a:endParaRPr lang="en-US" sz="3600" b="1"/>
          </a:p>
        </p:txBody>
      </p:sp>
    </p:spTree>
    <p:extLst>
      <p:ext uri="{BB962C8B-B14F-4D97-AF65-F5344CB8AC3E}">
        <p14:creationId xmlns:p14="http://schemas.microsoft.com/office/powerpoint/2010/main" val="18059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EE0A6E-42FA-45C6-809A-D8836F14D8E1}" type="datetime1">
              <a:rPr lang="en-US"/>
              <a:pPr/>
              <a:t>21-May-23</a:t>
            </a:fld>
            <a:endParaRPr lang="en-US"/>
          </a:p>
        </p:txBody>
      </p:sp>
      <p:sp>
        <p:nvSpPr>
          <p:cNvPr id="5" name="Slide Number Placeholder 4"/>
          <p:cNvSpPr>
            <a:spLocks noGrp="1"/>
          </p:cNvSpPr>
          <p:nvPr>
            <p:ph type="sldNum" sz="quarter" idx="11"/>
          </p:nvPr>
        </p:nvSpPr>
        <p:spPr/>
        <p:txBody>
          <a:bodyPr/>
          <a:lstStyle/>
          <a:p>
            <a:fld id="{041DE14D-AFE3-45D1-BC93-8216F54151CE}" type="slidenum">
              <a:rPr lang="en-US"/>
              <a:pPr/>
              <a:t>65</a:t>
            </a:fld>
            <a:endParaRPr lang="en-US"/>
          </a:p>
        </p:txBody>
      </p:sp>
      <p:sp>
        <p:nvSpPr>
          <p:cNvPr id="88066" name="Rectangle 2"/>
          <p:cNvSpPr>
            <a:spLocks noGrp="1" noRot="1" noChangeArrowheads="1"/>
          </p:cNvSpPr>
          <p:nvPr>
            <p:ph type="title"/>
          </p:nvPr>
        </p:nvSpPr>
        <p:spPr/>
        <p:txBody>
          <a:bodyPr/>
          <a:lstStyle/>
          <a:p>
            <a:r>
              <a:rPr lang="en-US"/>
              <a:t>USES OF STUDY CAST</a:t>
            </a:r>
          </a:p>
        </p:txBody>
      </p:sp>
      <p:sp>
        <p:nvSpPr>
          <p:cNvPr id="88067" name="Rectangle 3"/>
          <p:cNvSpPr>
            <a:spLocks noGrp="1" noChangeArrowheads="1"/>
          </p:cNvSpPr>
          <p:nvPr>
            <p:ph type="body" idx="1"/>
          </p:nvPr>
        </p:nvSpPr>
        <p:spPr/>
        <p:txBody>
          <a:bodyPr/>
          <a:lstStyle/>
          <a:p>
            <a:pPr>
              <a:buFont typeface="Wingdings" pitchFamily="2" charset="2"/>
              <a:buChar char="Ø"/>
            </a:pPr>
            <a:r>
              <a:rPr lang="en-US">
                <a:latin typeface="Times New Roman" pitchFamily="18" charset="0"/>
              </a:rPr>
              <a:t> </a:t>
            </a:r>
            <a:r>
              <a:rPr lang="en-US" b="1">
                <a:latin typeface="Times New Roman" pitchFamily="18" charset="0"/>
              </a:rPr>
              <a:t>Measurement of arch length &amp; arch width.</a:t>
            </a:r>
          </a:p>
          <a:p>
            <a:pPr>
              <a:buFont typeface="Wingdings" pitchFamily="2" charset="2"/>
              <a:buChar char="Ø"/>
            </a:pPr>
            <a:endParaRPr lang="en-US" b="1">
              <a:latin typeface="Times New Roman" pitchFamily="18" charset="0"/>
            </a:endParaRPr>
          </a:p>
          <a:p>
            <a:pPr>
              <a:buFont typeface="Wingdings" pitchFamily="2" charset="2"/>
              <a:buChar char="Ø"/>
            </a:pPr>
            <a:r>
              <a:rPr lang="en-US" b="1">
                <a:latin typeface="Times New Roman" pitchFamily="18" charset="0"/>
              </a:rPr>
              <a:t> Tooth size discrepancies.</a:t>
            </a:r>
          </a:p>
          <a:p>
            <a:pPr>
              <a:buFont typeface="Wingdings" pitchFamily="2" charset="2"/>
              <a:buNone/>
            </a:pPr>
            <a:endParaRPr lang="en-US" b="1">
              <a:latin typeface="Times New Roman" pitchFamily="18" charset="0"/>
            </a:endParaRPr>
          </a:p>
          <a:p>
            <a:pPr>
              <a:buFont typeface="Wingdings" pitchFamily="2" charset="2"/>
              <a:buChar char="Ø"/>
            </a:pPr>
            <a:r>
              <a:rPr lang="en-US" b="1">
                <a:latin typeface="Times New Roman" pitchFamily="18" charset="0"/>
              </a:rPr>
              <a:t>To measure the amount of available space.  </a:t>
            </a:r>
          </a:p>
          <a:p>
            <a:pPr>
              <a:buFont typeface="Wingdings" pitchFamily="2" charset="2"/>
              <a:buNone/>
            </a:pPr>
            <a:endParaRPr lang="en-US" b="1">
              <a:latin typeface="Times New Roman" pitchFamily="18" charset="0"/>
            </a:endParaRPr>
          </a:p>
        </p:txBody>
      </p:sp>
    </p:spTree>
    <p:extLst>
      <p:ext uri="{BB962C8B-B14F-4D97-AF65-F5344CB8AC3E}">
        <p14:creationId xmlns:p14="http://schemas.microsoft.com/office/powerpoint/2010/main" val="75003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49904C-C860-4EE1-863E-A96152819741}" type="datetime1">
              <a:rPr lang="en-US"/>
              <a:pPr/>
              <a:t>21-May-23</a:t>
            </a:fld>
            <a:endParaRPr lang="en-US"/>
          </a:p>
        </p:txBody>
      </p:sp>
      <p:sp>
        <p:nvSpPr>
          <p:cNvPr id="5" name="Slide Number Placeholder 4"/>
          <p:cNvSpPr>
            <a:spLocks noGrp="1"/>
          </p:cNvSpPr>
          <p:nvPr>
            <p:ph type="sldNum" sz="quarter" idx="11"/>
          </p:nvPr>
        </p:nvSpPr>
        <p:spPr/>
        <p:txBody>
          <a:bodyPr/>
          <a:lstStyle/>
          <a:p>
            <a:fld id="{2D0CB6FA-A018-4689-9CEF-752F75CA67D8}" type="slidenum">
              <a:rPr lang="en-US"/>
              <a:pPr/>
              <a:t>66</a:t>
            </a:fld>
            <a:endParaRPr lang="en-US"/>
          </a:p>
        </p:txBody>
      </p:sp>
      <p:sp>
        <p:nvSpPr>
          <p:cNvPr id="91138" name="Rectangle 2"/>
          <p:cNvSpPr>
            <a:spLocks noGrp="1" noRot="1" noChangeArrowheads="1"/>
          </p:cNvSpPr>
          <p:nvPr>
            <p:ph type="title"/>
          </p:nvPr>
        </p:nvSpPr>
        <p:spPr/>
        <p:txBody>
          <a:bodyPr/>
          <a:lstStyle/>
          <a:p>
            <a:endParaRPr lang="en-US"/>
          </a:p>
        </p:txBody>
      </p:sp>
      <p:sp>
        <p:nvSpPr>
          <p:cNvPr id="91139" name="Rectangle 3"/>
          <p:cNvSpPr>
            <a:spLocks noGrp="1" noChangeArrowheads="1"/>
          </p:cNvSpPr>
          <p:nvPr>
            <p:ph type="body" idx="1"/>
          </p:nvPr>
        </p:nvSpPr>
        <p:spPr>
          <a:xfrm>
            <a:off x="685800" y="1752600"/>
            <a:ext cx="7772400" cy="4110038"/>
          </a:xfrm>
        </p:spPr>
        <p:txBody>
          <a:bodyPr/>
          <a:lstStyle/>
          <a:p>
            <a:pPr>
              <a:buFont typeface="Wingdings" pitchFamily="2" charset="2"/>
              <a:buChar char="Ø"/>
            </a:pPr>
            <a:r>
              <a:rPr lang="en-US" b="1">
                <a:latin typeface="Times New Roman" pitchFamily="18" charset="0"/>
              </a:rPr>
              <a:t>Drifting, tipping ,eruption status, abnormal curve of spee, prematurities.</a:t>
            </a:r>
          </a:p>
          <a:p>
            <a:pPr>
              <a:buFont typeface="Wingdings" pitchFamily="2" charset="2"/>
              <a:buChar char="Ø"/>
            </a:pPr>
            <a:endParaRPr lang="en-US" b="1">
              <a:latin typeface="Times New Roman" pitchFamily="18" charset="0"/>
            </a:endParaRPr>
          </a:p>
          <a:p>
            <a:pPr>
              <a:buFont typeface="Wingdings" pitchFamily="2" charset="2"/>
              <a:buChar char="Ø"/>
            </a:pPr>
            <a:r>
              <a:rPr lang="en-US" b="1">
                <a:latin typeface="Times New Roman" pitchFamily="18" charset="0"/>
              </a:rPr>
              <a:t>Palatal breath, depth &amp;configuration.</a:t>
            </a:r>
          </a:p>
          <a:p>
            <a:pPr>
              <a:buFont typeface="Wingdings" pitchFamily="2" charset="2"/>
              <a:buNone/>
            </a:pPr>
            <a:endParaRPr lang="en-US" b="1">
              <a:latin typeface="Times New Roman" pitchFamily="18" charset="0"/>
            </a:endParaRPr>
          </a:p>
          <a:p>
            <a:pPr>
              <a:buFont typeface="Wingdings" pitchFamily="2" charset="2"/>
              <a:buChar char="Ø"/>
            </a:pPr>
            <a:r>
              <a:rPr lang="en-US" b="1">
                <a:latin typeface="Times New Roman" pitchFamily="18" charset="0"/>
              </a:rPr>
              <a:t>Thickness of the alveolar bone, apical base relationship.</a:t>
            </a:r>
          </a:p>
          <a:p>
            <a:endParaRPr lang="en-US"/>
          </a:p>
          <a:p>
            <a:endParaRPr lang="en-US"/>
          </a:p>
        </p:txBody>
      </p:sp>
    </p:spTree>
    <p:extLst>
      <p:ext uri="{BB962C8B-B14F-4D97-AF65-F5344CB8AC3E}">
        <p14:creationId xmlns:p14="http://schemas.microsoft.com/office/powerpoint/2010/main" val="29204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D38AF19C-601D-4C28-B822-0BB0A199F4C5}" type="datetime1">
              <a:rPr lang="en-US"/>
              <a:pPr/>
              <a:t>21-May-23</a:t>
            </a:fld>
            <a:endParaRPr lang="en-US"/>
          </a:p>
        </p:txBody>
      </p:sp>
      <p:sp>
        <p:nvSpPr>
          <p:cNvPr id="6" name="Slide Number Placeholder 4"/>
          <p:cNvSpPr>
            <a:spLocks noGrp="1"/>
          </p:cNvSpPr>
          <p:nvPr>
            <p:ph type="sldNum" sz="quarter" idx="11"/>
          </p:nvPr>
        </p:nvSpPr>
        <p:spPr/>
        <p:txBody>
          <a:bodyPr/>
          <a:lstStyle/>
          <a:p>
            <a:fld id="{C51BDFF6-F3A2-4F9D-BD49-3C53AB8C7908}" type="slidenum">
              <a:rPr lang="en-US"/>
              <a:pPr/>
              <a:t>67</a:t>
            </a:fld>
            <a:endParaRPr lang="en-US"/>
          </a:p>
        </p:txBody>
      </p:sp>
      <p:sp>
        <p:nvSpPr>
          <p:cNvPr id="14338" name="Rectangle 2"/>
          <p:cNvSpPr>
            <a:spLocks noGrp="1" noRot="1" noChangeArrowheads="1"/>
          </p:cNvSpPr>
          <p:nvPr>
            <p:ph type="title"/>
          </p:nvPr>
        </p:nvSpPr>
        <p:spPr/>
        <p:txBody>
          <a:bodyPr/>
          <a:lstStyle/>
          <a:p>
            <a:r>
              <a:rPr lang="en-US" sz="3600" b="0"/>
              <a:t>PARTS OF THE STUDY</a:t>
            </a:r>
            <a:r>
              <a:rPr lang="en-US" altLang="zh-CN" sz="3600" b="0">
                <a:ea typeface="宋体" charset="-122"/>
              </a:rPr>
              <a:t> </a:t>
            </a:r>
            <a:r>
              <a:rPr lang="en-US" sz="3600" b="0"/>
              <a:t>MODELS</a:t>
            </a:r>
          </a:p>
        </p:txBody>
      </p:sp>
      <p:sp>
        <p:nvSpPr>
          <p:cNvPr id="14339" name="Rectangle 3"/>
          <p:cNvSpPr>
            <a:spLocks noGrp="1" noChangeArrowheads="1"/>
          </p:cNvSpPr>
          <p:nvPr>
            <p:ph type="body" idx="1"/>
          </p:nvPr>
        </p:nvSpPr>
        <p:spPr/>
        <p:txBody>
          <a:bodyPr/>
          <a:lstStyle/>
          <a:p>
            <a:r>
              <a:rPr lang="en-US" b="1"/>
              <a:t>Study models can be divided into two parts:</a:t>
            </a:r>
          </a:p>
          <a:p>
            <a:pPr>
              <a:buFont typeface="Wingdings" pitchFamily="2" charset="2"/>
              <a:buNone/>
            </a:pPr>
            <a:endParaRPr lang="en-US" b="1"/>
          </a:p>
          <a:p>
            <a:r>
              <a:rPr lang="en-US" b="1"/>
              <a:t>The anatomic portion.</a:t>
            </a:r>
          </a:p>
          <a:p>
            <a:pPr>
              <a:buFont typeface="Wingdings" pitchFamily="2" charset="2"/>
              <a:buNone/>
            </a:pPr>
            <a:endParaRPr lang="en-US" b="1"/>
          </a:p>
          <a:p>
            <a:r>
              <a:rPr lang="en-US" b="1"/>
              <a:t>The artistic portion.</a:t>
            </a:r>
            <a:r>
              <a:rPr lang="en-US"/>
              <a:t>  </a:t>
            </a:r>
          </a:p>
          <a:p>
            <a:endParaRPr lang="en-US"/>
          </a:p>
        </p:txBody>
      </p:sp>
      <p:pic>
        <p:nvPicPr>
          <p:cNvPr id="14340" name="Picture 4" descr="dental_ca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3463925"/>
            <a:ext cx="2630488" cy="2327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5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434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899645-16B6-4758-A4AB-FB264BC7153E}" type="datetime1">
              <a:rPr lang="en-US"/>
              <a:pPr/>
              <a:t>21-May-23</a:t>
            </a:fld>
            <a:endParaRPr lang="en-US"/>
          </a:p>
        </p:txBody>
      </p:sp>
      <p:sp>
        <p:nvSpPr>
          <p:cNvPr id="5" name="Slide Number Placeholder 4"/>
          <p:cNvSpPr>
            <a:spLocks noGrp="1"/>
          </p:cNvSpPr>
          <p:nvPr>
            <p:ph type="sldNum" sz="quarter" idx="11"/>
          </p:nvPr>
        </p:nvSpPr>
        <p:spPr/>
        <p:txBody>
          <a:bodyPr/>
          <a:lstStyle/>
          <a:p>
            <a:fld id="{747BC965-863F-4B11-B973-50790824AC62}" type="slidenum">
              <a:rPr lang="en-US"/>
              <a:pPr/>
              <a:t>68</a:t>
            </a:fld>
            <a:endParaRPr lang="en-US"/>
          </a:p>
        </p:txBody>
      </p:sp>
      <p:sp>
        <p:nvSpPr>
          <p:cNvPr id="92162" name="Rectangle 2"/>
          <p:cNvSpPr>
            <a:spLocks noGrp="1" noRot="1" noChangeArrowheads="1"/>
          </p:cNvSpPr>
          <p:nvPr>
            <p:ph type="title"/>
          </p:nvPr>
        </p:nvSpPr>
        <p:spPr/>
        <p:txBody>
          <a:bodyPr/>
          <a:lstStyle/>
          <a:p>
            <a:r>
              <a:rPr lang="en-US" b="0"/>
              <a:t>Steps in Base fabrication</a:t>
            </a:r>
          </a:p>
        </p:txBody>
      </p:sp>
      <p:sp>
        <p:nvSpPr>
          <p:cNvPr id="92163" name="Rectangle 3"/>
          <p:cNvSpPr>
            <a:spLocks noGrp="1" noChangeArrowheads="1"/>
          </p:cNvSpPr>
          <p:nvPr>
            <p:ph type="body" idx="1"/>
          </p:nvPr>
        </p:nvSpPr>
        <p:spPr/>
        <p:txBody>
          <a:bodyPr/>
          <a:lstStyle/>
          <a:p>
            <a:r>
              <a:rPr lang="en-US" b="1">
                <a:latin typeface="Times New Roman" pitchFamily="18" charset="0"/>
              </a:rPr>
              <a:t>Occlusal plane</a:t>
            </a:r>
            <a:r>
              <a:rPr lang="en-US" altLang="zh-CN" b="1">
                <a:latin typeface="Times New Roman" pitchFamily="18" charset="0"/>
                <a:ea typeface="宋体" charset="-122"/>
              </a:rPr>
              <a:t> of the</a:t>
            </a:r>
            <a:r>
              <a:rPr lang="en-US" b="1">
                <a:latin typeface="Times New Roman" pitchFamily="18" charset="0"/>
              </a:rPr>
              <a:t> cast and the base should be pallarel.</a:t>
            </a:r>
          </a:p>
          <a:p>
            <a:r>
              <a:rPr lang="en-US" b="1">
                <a:latin typeface="Times New Roman" pitchFamily="18" charset="0"/>
              </a:rPr>
              <a:t>Thickness of the cast:</a:t>
            </a:r>
          </a:p>
          <a:p>
            <a:pPr>
              <a:buFont typeface="Wingdings" pitchFamily="2" charset="2"/>
              <a:buNone/>
            </a:pPr>
            <a:r>
              <a:rPr lang="en-US" b="1">
                <a:latin typeface="Times New Roman" pitchFamily="18" charset="0"/>
              </a:rPr>
              <a:t>                tooth portion-1/3</a:t>
            </a:r>
            <a:r>
              <a:rPr lang="en-US" b="1" baseline="30000">
                <a:latin typeface="Times New Roman" pitchFamily="18" charset="0"/>
              </a:rPr>
              <a:t>rd</a:t>
            </a:r>
          </a:p>
          <a:p>
            <a:pPr>
              <a:buFont typeface="Wingdings" pitchFamily="2" charset="2"/>
              <a:buNone/>
            </a:pPr>
            <a:r>
              <a:rPr lang="en-US" b="1">
                <a:latin typeface="Times New Roman" pitchFamily="18" charset="0"/>
              </a:rPr>
              <a:t>                soft tissue      -1/3</a:t>
            </a:r>
            <a:r>
              <a:rPr lang="en-US" b="1" baseline="30000">
                <a:latin typeface="Times New Roman" pitchFamily="18" charset="0"/>
              </a:rPr>
              <a:t>rd</a:t>
            </a:r>
          </a:p>
          <a:p>
            <a:pPr>
              <a:buFont typeface="Wingdings" pitchFamily="2" charset="2"/>
              <a:buNone/>
            </a:pPr>
            <a:r>
              <a:rPr lang="en-US" b="1">
                <a:latin typeface="Times New Roman" pitchFamily="18" charset="0"/>
              </a:rPr>
              <a:t>                art portion    -1/3</a:t>
            </a:r>
            <a:r>
              <a:rPr lang="en-US" b="1" baseline="30000">
                <a:latin typeface="Times New Roman" pitchFamily="18" charset="0"/>
              </a:rPr>
              <a:t>rd</a:t>
            </a:r>
          </a:p>
          <a:p>
            <a:endParaRPr lang="en-US" b="1">
              <a:latin typeface="Times New Roman" pitchFamily="18" charset="0"/>
            </a:endParaRPr>
          </a:p>
          <a:p>
            <a:endParaRPr lang="en-US"/>
          </a:p>
        </p:txBody>
      </p:sp>
    </p:spTree>
    <p:extLst>
      <p:ext uri="{BB962C8B-B14F-4D97-AF65-F5344CB8AC3E}">
        <p14:creationId xmlns:p14="http://schemas.microsoft.com/office/powerpoint/2010/main" val="97494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fld id="{AC7C70EA-12E6-4265-B84B-59F55472D727}" type="datetime1">
              <a:rPr lang="en-US"/>
              <a:pPr/>
              <a:t>21-May-23</a:t>
            </a:fld>
            <a:endParaRPr lang="en-US"/>
          </a:p>
        </p:txBody>
      </p:sp>
      <p:sp>
        <p:nvSpPr>
          <p:cNvPr id="11" name="Slide Number Placeholder 2"/>
          <p:cNvSpPr>
            <a:spLocks noGrp="1"/>
          </p:cNvSpPr>
          <p:nvPr>
            <p:ph type="sldNum" sz="quarter" idx="11"/>
          </p:nvPr>
        </p:nvSpPr>
        <p:spPr/>
        <p:txBody>
          <a:bodyPr/>
          <a:lstStyle/>
          <a:p>
            <a:fld id="{942654A6-DAFB-482E-B5C6-A219B00F279F}" type="slidenum">
              <a:rPr lang="en-US"/>
              <a:pPr/>
              <a:t>69</a:t>
            </a:fld>
            <a:endParaRPr lang="en-US"/>
          </a:p>
        </p:txBody>
      </p:sp>
      <p:pic>
        <p:nvPicPr>
          <p:cNvPr id="10242" name="Picture 2" descr="scan00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1600200"/>
            <a:ext cx="1752600" cy="122713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descr="scan000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3048000"/>
            <a:ext cx="1752600" cy="12954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descr="scan0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3048000"/>
            <a:ext cx="1752600" cy="12954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descr="scan000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71600" y="4572000"/>
            <a:ext cx="1752600" cy="13716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descr="scan000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29000" y="4572000"/>
            <a:ext cx="1752600" cy="1371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7" descr="scan000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3600" y="2667000"/>
            <a:ext cx="2286000" cy="243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8" descr="scan000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71600" y="1600200"/>
            <a:ext cx="1752600" cy="12192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9" name="Rectangle 9"/>
          <p:cNvSpPr>
            <a:spLocks noChangeArrowheads="1"/>
          </p:cNvSpPr>
          <p:nvPr/>
        </p:nvSpPr>
        <p:spPr bwMode="auto">
          <a:xfrm>
            <a:off x="1927225" y="284163"/>
            <a:ext cx="59023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4200" b="1">
                <a:solidFill>
                  <a:schemeClr val="tx2"/>
                </a:solidFill>
                <a:latin typeface="Times New Roman" pitchFamily="18" charset="0"/>
              </a:rPr>
              <a:t>Study Model Fabrication</a:t>
            </a:r>
          </a:p>
        </p:txBody>
      </p:sp>
    </p:spTree>
    <p:extLst>
      <p:ext uri="{BB962C8B-B14F-4D97-AF65-F5344CB8AC3E}">
        <p14:creationId xmlns:p14="http://schemas.microsoft.com/office/powerpoint/2010/main" val="63381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blinds(horizontal)">
                                      <p:cBhvr>
                                        <p:cTn id="7" dur="500"/>
                                        <p:tgtEl>
                                          <p:spTgt spid="10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linds(horizontal)">
                                      <p:cBhvr>
                                        <p:cTn id="12" dur="5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blinds(horizontal)">
                                      <p:cBhvr>
                                        <p:cTn id="17" dur="500"/>
                                        <p:tgtEl>
                                          <p:spTgt spid="10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blinds(horizontal)">
                                      <p:cBhvr>
                                        <p:cTn id="22" dur="500"/>
                                        <p:tgtEl>
                                          <p:spTgt spid="102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blinds(horizontal)">
                                      <p:cBhvr>
                                        <p:cTn id="27" dur="500"/>
                                        <p:tgtEl>
                                          <p:spTgt spid="102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246"/>
                                        </p:tgtEl>
                                        <p:attrNameLst>
                                          <p:attrName>style.visibility</p:attrName>
                                        </p:attrNameLst>
                                      </p:cBhvr>
                                      <p:to>
                                        <p:strVal val="visible"/>
                                      </p:to>
                                    </p:set>
                                    <p:animEffect transition="in" filter="blinds(horizontal)">
                                      <p:cBhvr>
                                        <p:cTn id="32" dur="500"/>
                                        <p:tgtEl>
                                          <p:spTgt spid="102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2000" fill="hold"/>
                                        <p:tgtEl>
                                          <p:spTgt spid="102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b="1" dirty="0" smtClean="0">
                <a:latin typeface="Times New Roman" pitchFamily="18" charset="0"/>
                <a:cs typeface="Times New Roman" pitchFamily="18" charset="0"/>
              </a:rPr>
              <a:t>Soldering:</a:t>
            </a:r>
          </a:p>
          <a:p>
            <a:pPr>
              <a:lnSpc>
                <a:spcPct val="150000"/>
              </a:lnSpc>
            </a:pPr>
            <a:r>
              <a:rPr lang="en-US" sz="2400" dirty="0" smtClean="0">
                <a:latin typeface="Times New Roman" pitchFamily="18" charset="0"/>
                <a:cs typeface="Times New Roman" pitchFamily="18" charset="0"/>
              </a:rPr>
              <a:t>                         The soldering technique has been known to man several hundred years. </a:t>
            </a:r>
          </a:p>
          <a:p>
            <a:pPr>
              <a:lnSpc>
                <a:spcPct val="150000"/>
              </a:lnSpc>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However  with the industrial revolution in Europe and North America, there developed a need for higher temperatures and more user friendly materials.</a:t>
            </a:r>
          </a:p>
          <a:p>
            <a:r>
              <a:rPr lang="en-US" sz="2400" dirty="0" smtClean="0">
                <a:latin typeface="Times New Roman" pitchFamily="18" charset="0"/>
                <a:cs typeface="Times New Roman" pitchFamily="18" charset="0"/>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6E41DA-80D5-4701-A40D-C3C691666BF8}" type="datetime1">
              <a:rPr lang="en-US"/>
              <a:pPr/>
              <a:t>21-May-23</a:t>
            </a:fld>
            <a:endParaRPr lang="en-US"/>
          </a:p>
        </p:txBody>
      </p:sp>
      <p:sp>
        <p:nvSpPr>
          <p:cNvPr id="5" name="Slide Number Placeholder 4"/>
          <p:cNvSpPr>
            <a:spLocks noGrp="1"/>
          </p:cNvSpPr>
          <p:nvPr>
            <p:ph type="sldNum" sz="quarter" idx="11"/>
          </p:nvPr>
        </p:nvSpPr>
        <p:spPr/>
        <p:txBody>
          <a:bodyPr/>
          <a:lstStyle/>
          <a:p>
            <a:fld id="{A962DD20-4559-4C32-B11D-DD4556EF608B}" type="slidenum">
              <a:rPr lang="en-US"/>
              <a:pPr/>
              <a:t>70</a:t>
            </a:fld>
            <a:endParaRPr lang="en-US"/>
          </a:p>
        </p:txBody>
      </p:sp>
      <p:sp>
        <p:nvSpPr>
          <p:cNvPr id="93186" name="Rectangle 2"/>
          <p:cNvSpPr>
            <a:spLocks noGrp="1" noRot="1" noChangeArrowheads="1"/>
          </p:cNvSpPr>
          <p:nvPr>
            <p:ph type="title"/>
          </p:nvPr>
        </p:nvSpPr>
        <p:spPr/>
        <p:txBody>
          <a:bodyPr/>
          <a:lstStyle/>
          <a:p>
            <a:endParaRPr lang="en-US"/>
          </a:p>
        </p:txBody>
      </p:sp>
      <p:sp>
        <p:nvSpPr>
          <p:cNvPr id="93187" name="Rectangle 3"/>
          <p:cNvSpPr>
            <a:spLocks noGrp="1" noChangeArrowheads="1"/>
          </p:cNvSpPr>
          <p:nvPr>
            <p:ph type="body" idx="1"/>
          </p:nvPr>
        </p:nvSpPr>
        <p:spPr/>
        <p:txBody>
          <a:bodyPr/>
          <a:lstStyle/>
          <a:p>
            <a:r>
              <a:rPr lang="en-US" b="1"/>
              <a:t>Posterior surface should be perpendicular to median raphe &amp; base top</a:t>
            </a:r>
            <a:r>
              <a:rPr lang="en-US" altLang="zh-CN" b="1">
                <a:ea typeface="宋体" charset="-122"/>
              </a:rPr>
              <a:t> </a:t>
            </a:r>
            <a:r>
              <a:rPr lang="en-US" b="1"/>
              <a:t>- for arch asymmetries.</a:t>
            </a:r>
          </a:p>
          <a:p>
            <a:pPr>
              <a:buFont typeface="Wingdings" pitchFamily="2" charset="2"/>
              <a:buNone/>
            </a:pPr>
            <a:endParaRPr lang="en-US" b="1"/>
          </a:p>
          <a:p>
            <a:r>
              <a:rPr lang="en-US" b="1"/>
              <a:t>Tuberosity &amp; retromolar details be should preserved. </a:t>
            </a:r>
          </a:p>
          <a:p>
            <a:endParaRPr lang="en-US" b="1"/>
          </a:p>
        </p:txBody>
      </p:sp>
    </p:spTree>
    <p:extLst>
      <p:ext uri="{BB962C8B-B14F-4D97-AF65-F5344CB8AC3E}">
        <p14:creationId xmlns:p14="http://schemas.microsoft.com/office/powerpoint/2010/main" val="414055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BD9CE1-72EF-4DCB-9914-85083540BE4D}" type="datetime1">
              <a:rPr lang="en-US"/>
              <a:pPr/>
              <a:t>21-May-23</a:t>
            </a:fld>
            <a:endParaRPr lang="en-US"/>
          </a:p>
        </p:txBody>
      </p:sp>
      <p:sp>
        <p:nvSpPr>
          <p:cNvPr id="5" name="Slide Number Placeholder 4"/>
          <p:cNvSpPr>
            <a:spLocks noGrp="1"/>
          </p:cNvSpPr>
          <p:nvPr>
            <p:ph type="sldNum" sz="quarter" idx="11"/>
          </p:nvPr>
        </p:nvSpPr>
        <p:spPr/>
        <p:txBody>
          <a:bodyPr/>
          <a:lstStyle/>
          <a:p>
            <a:fld id="{6E497320-BC5E-4B44-ACDF-7A559F4E00E8}" type="slidenum">
              <a:rPr lang="en-US"/>
              <a:pPr/>
              <a:t>71</a:t>
            </a:fld>
            <a:endParaRPr lang="en-US"/>
          </a:p>
        </p:txBody>
      </p:sp>
      <p:sp>
        <p:nvSpPr>
          <p:cNvPr id="94210" name="Rectangle 2"/>
          <p:cNvSpPr>
            <a:spLocks noGrp="1" noRot="1" noChangeArrowheads="1"/>
          </p:cNvSpPr>
          <p:nvPr>
            <p:ph type="title"/>
          </p:nvPr>
        </p:nvSpPr>
        <p:spPr/>
        <p:txBody>
          <a:bodyPr/>
          <a:lstStyle/>
          <a:p>
            <a:endParaRPr lang="en-US"/>
          </a:p>
        </p:txBody>
      </p:sp>
      <p:sp>
        <p:nvSpPr>
          <p:cNvPr id="94211" name="Rectangle 3"/>
          <p:cNvSpPr>
            <a:spLocks noGrp="1" noChangeArrowheads="1"/>
          </p:cNvSpPr>
          <p:nvPr>
            <p:ph type="body" idx="1"/>
          </p:nvPr>
        </p:nvSpPr>
        <p:spPr/>
        <p:txBody>
          <a:bodyPr/>
          <a:lstStyle/>
          <a:p>
            <a:r>
              <a:rPr lang="en-US" b="1"/>
              <a:t>Gnathostatic technique: </a:t>
            </a:r>
          </a:p>
          <a:p>
            <a:pPr>
              <a:buFont typeface="Wingdings" pitchFamily="2" charset="2"/>
              <a:buNone/>
            </a:pPr>
            <a:r>
              <a:rPr lang="en-US" b="1"/>
              <a:t>                     inclination of occlusal plane with the reference to eye-ear (frankfort horizontal) plane.</a:t>
            </a:r>
          </a:p>
          <a:p>
            <a:pPr>
              <a:buFont typeface="Wingdings" pitchFamily="2" charset="2"/>
              <a:buChar char="Ø"/>
            </a:pPr>
            <a:r>
              <a:rPr lang="en-US" b="1"/>
              <a:t> The cast show the approximate inclination of the occlusal plane in the face of the patient.  </a:t>
            </a:r>
          </a:p>
          <a:p>
            <a:endParaRPr lang="en-US" b="1"/>
          </a:p>
        </p:txBody>
      </p:sp>
    </p:spTree>
    <p:extLst>
      <p:ext uri="{BB962C8B-B14F-4D97-AF65-F5344CB8AC3E}">
        <p14:creationId xmlns:p14="http://schemas.microsoft.com/office/powerpoint/2010/main" val="39988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dirty="0" smtClean="0">
                <a:latin typeface="Times New Roman" pitchFamily="18" charset="0"/>
                <a:cs typeface="Times New Roman" pitchFamily="18" charset="0"/>
              </a:rPr>
              <a:t>REFERENCES:</a:t>
            </a:r>
          </a:p>
          <a:p>
            <a:r>
              <a:rPr lang="en-US"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1)Science of dental materials – Anusavice</a:t>
            </a:r>
          </a:p>
          <a:p>
            <a:r>
              <a:rPr lang="en-US" sz="2400" dirty="0" smtClean="0">
                <a:latin typeface="Times New Roman" pitchFamily="18" charset="0"/>
                <a:cs typeface="Times New Roman" pitchFamily="18" charset="0"/>
              </a:rPr>
              <a:t>2)Orthodontic materials – William Brantley</a:t>
            </a:r>
          </a:p>
          <a:p>
            <a:r>
              <a:rPr lang="en-US" sz="2400" dirty="0" smtClean="0">
                <a:latin typeface="Times New Roman" pitchFamily="18" charset="0"/>
                <a:cs typeface="Times New Roman" pitchFamily="18" charset="0"/>
              </a:rPr>
              <a:t>3)Removable Orthodontic appliances – Phillip Adams</a:t>
            </a:r>
          </a:p>
          <a:p>
            <a:r>
              <a:rPr lang="en-US" sz="2400" dirty="0" smtClean="0">
                <a:latin typeface="Times New Roman" pitchFamily="18" charset="0"/>
                <a:cs typeface="Times New Roman" pitchFamily="18" charset="0"/>
              </a:rPr>
              <a:t>4) An improved soldering technique -  AO 1960 April Parker</a:t>
            </a:r>
          </a:p>
          <a:p>
            <a:pPr marL="2974975" indent="-2974975"/>
            <a:r>
              <a:rPr lang="en-US" sz="2400" dirty="0" smtClean="0">
                <a:latin typeface="Times New Roman" pitchFamily="18" charset="0"/>
                <a:cs typeface="Times New Roman" pitchFamily="18" charset="0"/>
              </a:rPr>
              <a:t>5)Corrosion issues in solder joint and service – Paul T. Vianko  Sandia national laboratories</a:t>
            </a:r>
          </a:p>
          <a:p>
            <a:r>
              <a:rPr lang="en-US" sz="2400" dirty="0" smtClean="0">
                <a:latin typeface="Times New Roman" pitchFamily="18" charset="0"/>
                <a:cs typeface="Times New Roman" pitchFamily="18" charset="0"/>
              </a:rPr>
              <a:t>6)Optimal welding of beta titanium orthodontic wires - JCO 1987 Sep Charles J.Burston </a:t>
            </a:r>
          </a:p>
          <a:p>
            <a:r>
              <a:rPr lang="en-US" sz="2400" dirty="0" smtClean="0">
                <a:latin typeface="Times New Roman" pitchFamily="18" charset="0"/>
                <a:cs typeface="Times New Roman" pitchFamily="18" charset="0"/>
              </a:rPr>
              <a:t>7)Simulated intraoral laser microwelding of orthodontic appliances  - AO 1978 Oct  Colby and Bevis</a:t>
            </a:r>
          </a:p>
          <a:p>
            <a:r>
              <a:rPr lang="en-US" sz="2800" dirty="0" smtClean="0">
                <a:latin typeface="Times New Roman" pitchFamily="18" charset="0"/>
                <a:cs typeface="Times New Roman" pitchFamily="18" charset="0"/>
              </a:rPr>
              <a:t> </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lstStyle/>
          <a:p>
            <a:pPr marL="347663" indent="-347663"/>
            <a:r>
              <a:rPr lang="en-US" sz="2400" dirty="0" smtClean="0">
                <a:latin typeface="Times New Roman" pitchFamily="18" charset="0"/>
                <a:cs typeface="Times New Roman" pitchFamily="18" charset="0"/>
              </a:rPr>
              <a:t> 8) Weld characteristics of orthodontic arch wire materials AO, Vol 74, 2004 </a:t>
            </a:r>
            <a:r>
              <a:rPr lang="en-US" sz="2400" dirty="0" err="1" smtClean="0">
                <a:latin typeface="Times New Roman" pitchFamily="18" charset="0"/>
                <a:cs typeface="Times New Roman" pitchFamily="18" charset="0"/>
              </a:rPr>
              <a:t>Vinod</a:t>
            </a:r>
            <a:r>
              <a:rPr lang="en-US" sz="2400" dirty="0" smtClean="0">
                <a:latin typeface="Times New Roman" pitchFamily="18" charset="0"/>
                <a:cs typeface="Times New Roman" pitchFamily="18" charset="0"/>
              </a:rPr>
              <a:t> Krishnan et al</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9) Soldering stainless steel - AJO Oct 1963 Wilkinson</a:t>
            </a:r>
          </a:p>
          <a:p>
            <a:r>
              <a:rPr lang="en-US" sz="2400" dirty="0" smtClean="0">
                <a:latin typeface="Times New Roman" pitchFamily="18" charset="0"/>
                <a:cs typeface="Times New Roman" pitchFamily="18" charset="0"/>
              </a:rPr>
              <a:t>10) Orthodontic welding - JCO 1976 Feb Robert </a:t>
            </a:r>
            <a:r>
              <a:rPr lang="en-US" sz="2400" dirty="0" err="1" smtClean="0">
                <a:latin typeface="Times New Roman" pitchFamily="18" charset="0"/>
                <a:cs typeface="Times New Roman" pitchFamily="18" charset="0"/>
              </a:rPr>
              <a:t>E.Binder</a:t>
            </a:r>
            <a:endParaRPr lang="en-US" dirty="0" smtClean="0">
              <a:latin typeface="Times New Roman" pitchFamily="18" charset="0"/>
              <a:cs typeface="Times New Roman" pitchFamily="18" charset="0"/>
            </a:endParaRPr>
          </a:p>
          <a:p>
            <a:pPr marL="347663" indent="-347663"/>
            <a:r>
              <a:rPr lang="en-US" dirty="0" smtClean="0">
                <a:latin typeface="Times New Roman" pitchFamily="18" charset="0"/>
                <a:cs typeface="Times New Roman" pitchFamily="18" charset="0"/>
              </a:rPr>
              <a:t>11) </a:t>
            </a:r>
            <a:r>
              <a:rPr lang="en-US" dirty="0" err="1" smtClean="0">
                <a:latin typeface="Times New Roman" pitchFamily="18" charset="0"/>
                <a:cs typeface="Times New Roman" pitchFamily="18" charset="0"/>
              </a:rPr>
              <a:t>Cytotoxicity</a:t>
            </a:r>
            <a:r>
              <a:rPr lang="en-US" dirty="0" smtClean="0">
                <a:latin typeface="Times New Roman" pitchFamily="18" charset="0"/>
                <a:cs typeface="Times New Roman" pitchFamily="18" charset="0"/>
              </a:rPr>
              <a:t> of silver solder in orthodontics Angle Orthodontist, </a:t>
            </a:r>
            <a:r>
              <a:rPr lang="en-US" dirty="0" err="1" smtClean="0">
                <a:latin typeface="Times New Roman" pitchFamily="18" charset="0"/>
                <a:cs typeface="Times New Roman" pitchFamily="18" charset="0"/>
              </a:rPr>
              <a:t>Vol</a:t>
            </a:r>
            <a:r>
              <a:rPr lang="en-US" dirty="0" smtClean="0">
                <a:latin typeface="Times New Roman" pitchFamily="18" charset="0"/>
                <a:cs typeface="Times New Roman" pitchFamily="18" charset="0"/>
              </a:rPr>
              <a:t> 79, No 5, 2009</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b="1" dirty="0" smtClean="0">
                <a:latin typeface="Times New Roman" pitchFamily="18" charset="0"/>
                <a:cs typeface="Times New Roman" pitchFamily="18" charset="0"/>
              </a:rPr>
              <a:t>Components of soldering joint: </a:t>
            </a:r>
          </a:p>
          <a:p>
            <a:r>
              <a:rPr lang="en-US" sz="2400" dirty="0" smtClean="0">
                <a:latin typeface="Times New Roman" pitchFamily="18" charset="0"/>
                <a:cs typeface="Times New Roman" pitchFamily="18" charset="0"/>
              </a:rPr>
              <a:t>           Parent metal </a:t>
            </a:r>
          </a:p>
          <a:p>
            <a:r>
              <a:rPr lang="en-US" sz="2400" dirty="0" smtClean="0">
                <a:latin typeface="Times New Roman" pitchFamily="18" charset="0"/>
                <a:cs typeface="Times New Roman" pitchFamily="18" charset="0"/>
              </a:rPr>
              <a:t>           Solder / filler metal</a:t>
            </a:r>
          </a:p>
          <a:p>
            <a:r>
              <a:rPr lang="en-US" sz="2400" dirty="0" smtClean="0">
                <a:latin typeface="Times New Roman" pitchFamily="18" charset="0"/>
                <a:cs typeface="Times New Roman" pitchFamily="18" charset="0"/>
              </a:rPr>
              <a:t>           Flux</a:t>
            </a:r>
          </a:p>
          <a:p>
            <a:r>
              <a:rPr lang="en-US" sz="2400" dirty="0" smtClean="0">
                <a:latin typeface="Times New Roman" pitchFamily="18" charset="0"/>
                <a:cs typeface="Times New Roman" pitchFamily="18" charset="0"/>
              </a:rPr>
              <a:t>           Anti flux</a:t>
            </a:r>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35837"/>
          </a:xfrm>
        </p:spPr>
        <p:txBody>
          <a:bodyPr>
            <a:normAutofit/>
          </a:bodyPr>
          <a:lstStyle/>
          <a:p>
            <a:r>
              <a:rPr lang="en-US" sz="2400" b="1" dirty="0" smtClean="0">
                <a:latin typeface="Times New Roman" pitchFamily="18" charset="0"/>
                <a:cs typeface="Times New Roman" pitchFamily="18" charset="0"/>
              </a:rPr>
              <a:t>Parent metal :</a:t>
            </a:r>
          </a:p>
          <a:p>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Metal or alloy to be joined </a:t>
            </a:r>
          </a:p>
          <a:p>
            <a:r>
              <a:rPr lang="en-US" sz="2400" b="1" dirty="0" smtClean="0">
                <a:latin typeface="Times New Roman" pitchFamily="18" charset="0"/>
                <a:cs typeface="Times New Roman" pitchFamily="18" charset="0"/>
              </a:rPr>
              <a:t>         - S</a:t>
            </a:r>
            <a:r>
              <a:rPr lang="en-US" sz="2400" dirty="0" smtClean="0">
                <a:latin typeface="Times New Roman" pitchFamily="18" charset="0"/>
                <a:cs typeface="Times New Roman" pitchFamily="18" charset="0"/>
              </a:rPr>
              <a:t>ubstrate / base metal</a:t>
            </a:r>
          </a:p>
          <a:p>
            <a:r>
              <a:rPr lang="en-US" sz="2400" b="1"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Composition of the parent metal determines</a:t>
            </a:r>
          </a:p>
          <a:p>
            <a:r>
              <a:rPr lang="en-US" sz="2400" dirty="0" smtClean="0">
                <a:latin typeface="Times New Roman" pitchFamily="18" charset="0"/>
                <a:cs typeface="Times New Roman" pitchFamily="18" charset="0"/>
              </a:rPr>
              <a:t>                                  Melting range</a:t>
            </a:r>
          </a:p>
          <a:p>
            <a:r>
              <a:rPr lang="en-US" sz="2400" dirty="0" smtClean="0">
                <a:latin typeface="Times New Roman" pitchFamily="18" charset="0"/>
                <a:cs typeface="Times New Roman" pitchFamily="18" charset="0"/>
              </a:rPr>
              <a:t>                                  Wettability</a:t>
            </a:r>
          </a:p>
          <a:p>
            <a:r>
              <a:rPr lang="en-US" sz="2400" dirty="0" smtClean="0">
                <a:latin typeface="Times New Roman" pitchFamily="18" charset="0"/>
                <a:cs typeface="Times New Roman" pitchFamily="18" charset="0"/>
              </a:rPr>
              <a:t>                                  Solidus temperature</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2338</TotalTime>
  <Words>3211</Words>
  <Application>Microsoft Office PowerPoint</Application>
  <PresentationFormat>On-screen Show (4:3)</PresentationFormat>
  <Paragraphs>560</Paragraphs>
  <Slides>73</Slides>
  <Notes>12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Median</vt:lpstr>
      <vt:lpstr>    LAB PROCEDURES Soldering &amp; welding; BASE FORMING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USES OF STUDY CAST</vt:lpstr>
      <vt:lpstr>PowerPoint Presentation</vt:lpstr>
      <vt:lpstr>PARTS OF THE STUDY MODELS</vt:lpstr>
      <vt:lpstr>Steps in Base fabrication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Soldering &amp; welding</dc:title>
  <dc:creator>devi kanth</dc:creator>
  <cp:lastModifiedBy>IDA ROOM</cp:lastModifiedBy>
  <cp:revision>234</cp:revision>
  <dcterms:created xsi:type="dcterms:W3CDTF">2006-08-16T00:00:00Z</dcterms:created>
  <dcterms:modified xsi:type="dcterms:W3CDTF">2023-05-21T06:59:54Z</dcterms:modified>
</cp:coreProperties>
</file>