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257" r:id="rId3"/>
    <p:sldId id="356" r:id="rId4"/>
    <p:sldId id="280" r:id="rId5"/>
    <p:sldId id="354" r:id="rId6"/>
    <p:sldId id="357" r:id="rId7"/>
    <p:sldId id="358" r:id="rId8"/>
    <p:sldId id="359" r:id="rId9"/>
    <p:sldId id="281" r:id="rId10"/>
    <p:sldId id="283" r:id="rId11"/>
    <p:sldId id="284" r:id="rId12"/>
    <p:sldId id="285" r:id="rId13"/>
    <p:sldId id="287" r:id="rId14"/>
    <p:sldId id="286" r:id="rId15"/>
    <p:sldId id="288" r:id="rId16"/>
    <p:sldId id="289" r:id="rId17"/>
    <p:sldId id="360" r:id="rId18"/>
    <p:sldId id="361" r:id="rId19"/>
    <p:sldId id="362" r:id="rId20"/>
    <p:sldId id="363" r:id="rId21"/>
    <p:sldId id="364" r:id="rId22"/>
    <p:sldId id="365" r:id="rId23"/>
    <p:sldId id="366" r:id="rId24"/>
    <p:sldId id="367" r:id="rId25"/>
    <p:sldId id="368" r:id="rId26"/>
    <p:sldId id="369" r:id="rId27"/>
    <p:sldId id="386" r:id="rId28"/>
    <p:sldId id="387" r:id="rId29"/>
    <p:sldId id="388" r:id="rId30"/>
    <p:sldId id="370" r:id="rId31"/>
    <p:sldId id="384" r:id="rId32"/>
    <p:sldId id="371" r:id="rId33"/>
    <p:sldId id="372" r:id="rId34"/>
    <p:sldId id="373" r:id="rId35"/>
    <p:sldId id="374" r:id="rId36"/>
    <p:sldId id="380" r:id="rId37"/>
    <p:sldId id="382" r:id="rId38"/>
    <p:sldId id="383" r:id="rId39"/>
    <p:sldId id="375" r:id="rId40"/>
    <p:sldId id="376" r:id="rId41"/>
    <p:sldId id="377" r:id="rId42"/>
    <p:sldId id="378" r:id="rId43"/>
    <p:sldId id="379" r:id="rId44"/>
    <p:sldId id="295" r:id="rId45"/>
    <p:sldId id="389" r:id="rId46"/>
    <p:sldId id="390" r:id="rId47"/>
    <p:sldId id="391" r:id="rId48"/>
    <p:sldId id="392" r:id="rId49"/>
    <p:sldId id="393" r:id="rId50"/>
    <p:sldId id="394" r:id="rId51"/>
    <p:sldId id="395" r:id="rId52"/>
    <p:sldId id="396" r:id="rId53"/>
    <p:sldId id="296" r:id="rId54"/>
    <p:sldId id="297" r:id="rId55"/>
    <p:sldId id="303" r:id="rId56"/>
    <p:sldId id="302" r:id="rId57"/>
    <p:sldId id="304" r:id="rId58"/>
    <p:sldId id="300" r:id="rId59"/>
    <p:sldId id="299" r:id="rId60"/>
    <p:sldId id="305" r:id="rId61"/>
    <p:sldId id="397" r:id="rId62"/>
    <p:sldId id="298" r:id="rId63"/>
    <p:sldId id="309" r:id="rId64"/>
    <p:sldId id="308" r:id="rId65"/>
    <p:sldId id="307" r:id="rId66"/>
    <p:sldId id="313" r:id="rId67"/>
    <p:sldId id="314" r:id="rId68"/>
    <p:sldId id="399" r:id="rId69"/>
    <p:sldId id="311" r:id="rId70"/>
    <p:sldId id="315" r:id="rId71"/>
    <p:sldId id="400" r:id="rId72"/>
    <p:sldId id="416" r:id="rId73"/>
    <p:sldId id="408" r:id="rId74"/>
    <p:sldId id="409" r:id="rId75"/>
    <p:sldId id="310" r:id="rId76"/>
    <p:sldId id="316" r:id="rId77"/>
    <p:sldId id="411" r:id="rId78"/>
    <p:sldId id="336" r:id="rId79"/>
    <p:sldId id="337" r:id="rId80"/>
    <p:sldId id="320" r:id="rId81"/>
    <p:sldId id="318" r:id="rId82"/>
    <p:sldId id="321" r:id="rId83"/>
    <p:sldId id="401" r:id="rId84"/>
    <p:sldId id="413" r:id="rId85"/>
    <p:sldId id="322" r:id="rId86"/>
    <p:sldId id="328" r:id="rId87"/>
    <p:sldId id="323" r:id="rId88"/>
    <p:sldId id="329" r:id="rId89"/>
    <p:sldId id="331" r:id="rId90"/>
    <p:sldId id="330" r:id="rId91"/>
    <p:sldId id="327" r:id="rId92"/>
    <p:sldId id="417" r:id="rId93"/>
    <p:sldId id="420" r:id="rId94"/>
    <p:sldId id="421" r:id="rId95"/>
    <p:sldId id="457" r:id="rId96"/>
    <p:sldId id="425" r:id="rId97"/>
    <p:sldId id="428" r:id="rId98"/>
    <p:sldId id="429" r:id="rId99"/>
    <p:sldId id="430" r:id="rId100"/>
    <p:sldId id="460" r:id="rId101"/>
    <p:sldId id="458" r:id="rId102"/>
    <p:sldId id="459" r:id="rId103"/>
    <p:sldId id="454" r:id="rId104"/>
    <p:sldId id="455" r:id="rId105"/>
    <p:sldId id="456" r:id="rId106"/>
    <p:sldId id="435" r:id="rId107"/>
    <p:sldId id="436" r:id="rId108"/>
    <p:sldId id="437" r:id="rId109"/>
    <p:sldId id="438" r:id="rId110"/>
    <p:sldId id="439" r:id="rId111"/>
    <p:sldId id="440" r:id="rId112"/>
    <p:sldId id="441" r:id="rId113"/>
    <p:sldId id="442" r:id="rId114"/>
    <p:sldId id="443" r:id="rId115"/>
    <p:sldId id="444" r:id="rId116"/>
    <p:sldId id="445" r:id="rId117"/>
    <p:sldId id="446" r:id="rId118"/>
    <p:sldId id="447" r:id="rId119"/>
    <p:sldId id="448" r:id="rId120"/>
    <p:sldId id="461" r:id="rId121"/>
    <p:sldId id="449" r:id="rId122"/>
    <p:sldId id="450" r:id="rId123"/>
    <p:sldId id="451" r:id="rId124"/>
    <p:sldId id="326" r:id="rId125"/>
    <p:sldId id="325" r:id="rId126"/>
    <p:sldId id="404" r:id="rId127"/>
    <p:sldId id="463" r:id="rId128"/>
    <p:sldId id="414" r:id="rId129"/>
    <p:sldId id="343" r:id="rId130"/>
    <p:sldId id="405" r:id="rId131"/>
    <p:sldId id="344" r:id="rId132"/>
    <p:sldId id="467" r:id="rId133"/>
    <p:sldId id="462" r:id="rId134"/>
    <p:sldId id="464" r:id="rId135"/>
    <p:sldId id="345" r:id="rId136"/>
    <p:sldId id="342" r:id="rId137"/>
    <p:sldId id="338" r:id="rId138"/>
    <p:sldId id="402" r:id="rId139"/>
    <p:sldId id="340" r:id="rId140"/>
    <p:sldId id="403" r:id="rId141"/>
    <p:sldId id="339" r:id="rId142"/>
    <p:sldId id="465" r:id="rId143"/>
    <p:sldId id="468" r:id="rId144"/>
    <p:sldId id="469" r:id="rId145"/>
    <p:sldId id="334" r:id="rId146"/>
    <p:sldId id="346" r:id="rId147"/>
    <p:sldId id="470" r:id="rId148"/>
    <p:sldId id="332" r:id="rId149"/>
  </p:sldIdLst>
  <p:sldSz cx="9144000" cy="6858000" type="screen4x3"/>
  <p:notesSz cx="6858000" cy="9144000"/>
  <p:defaultTextStyle>
    <a:defPPr>
      <a:defRPr lang="en-IN"/>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B19D"/>
    <a:srgbClr val="B92D14"/>
    <a:srgbClr val="216D60"/>
    <a:srgbClr val="4D4D4D"/>
    <a:srgbClr val="35759D"/>
    <a:srgbClr val="000000"/>
    <a:srgbClr val="E8E8E8"/>
    <a:srgbClr val="0028D2"/>
    <a:srgbClr val="001C9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536" autoAdjust="0"/>
    <p:restoredTop sz="95596" autoAdjust="0"/>
  </p:normalViewPr>
  <p:slideViewPr>
    <p:cSldViewPr>
      <p:cViewPr>
        <p:scale>
          <a:sx n="75" d="100"/>
          <a:sy n="75" d="100"/>
        </p:scale>
        <p:origin x="-1362" y="12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BDDD57-FAEE-4060-89B9-A9B2710D67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CF663E-B104-4B24-9BF6-00F4F6916100}">
      <dgm:prSet phldrT="[Text]"/>
      <dgm:spPr/>
      <dgm:t>
        <a:bodyPr/>
        <a:lstStyle/>
        <a:p>
          <a:r>
            <a:rPr lang="en-IN" u="sng" dirty="0" smtClean="0">
              <a:solidFill>
                <a:srgbClr val="C00000"/>
              </a:solidFill>
            </a:rPr>
            <a:t>Non - </a:t>
          </a:r>
          <a:r>
            <a:rPr lang="en-IN" u="sng" dirty="0" err="1" smtClean="0">
              <a:solidFill>
                <a:srgbClr val="C00000"/>
              </a:solidFill>
            </a:rPr>
            <a:t>cavitated</a:t>
          </a:r>
          <a:r>
            <a:rPr lang="en-IN" u="sng" dirty="0" smtClean="0">
              <a:solidFill>
                <a:srgbClr val="C00000"/>
              </a:solidFill>
            </a:rPr>
            <a:t> </a:t>
          </a:r>
          <a:r>
            <a:rPr lang="en-IN" dirty="0" smtClean="0">
              <a:solidFill>
                <a:srgbClr val="35B19D"/>
              </a:solidFill>
            </a:rPr>
            <a:t>:</a:t>
          </a:r>
          <a:endParaRPr lang="en-US" dirty="0">
            <a:solidFill>
              <a:srgbClr val="35B19D"/>
            </a:solidFill>
          </a:endParaRPr>
        </a:p>
      </dgm:t>
    </dgm:pt>
    <dgm:pt modelId="{641451BC-76CA-41CC-954B-793BFB2CE34C}" type="parTrans" cxnId="{E619154B-C233-4CF8-A31F-5FAA06B6354E}">
      <dgm:prSet/>
      <dgm:spPr/>
      <dgm:t>
        <a:bodyPr/>
        <a:lstStyle/>
        <a:p>
          <a:endParaRPr lang="en-US"/>
        </a:p>
      </dgm:t>
    </dgm:pt>
    <dgm:pt modelId="{CB9A9CF9-A47E-4C91-ADA2-E0F9377645CC}" type="sibTrans" cxnId="{E619154B-C233-4CF8-A31F-5FAA06B6354E}">
      <dgm:prSet/>
      <dgm:spPr/>
      <dgm:t>
        <a:bodyPr/>
        <a:lstStyle/>
        <a:p>
          <a:endParaRPr lang="en-US"/>
        </a:p>
      </dgm:t>
    </dgm:pt>
    <dgm:pt modelId="{5B40D0DD-02D0-4399-ADF8-76D6CD860996}">
      <dgm:prSet phldrT="[Text]"/>
      <dgm:spPr/>
      <dgm:t>
        <a:bodyPr/>
        <a:lstStyle/>
        <a:p>
          <a:endParaRPr lang="en-US" dirty="0"/>
        </a:p>
      </dgm:t>
    </dgm:pt>
    <dgm:pt modelId="{C255AEB6-51BF-48DD-A004-C7A78C1449C4}" type="parTrans" cxnId="{F8744986-E1BA-42B3-8371-7EC9F86B9243}">
      <dgm:prSet/>
      <dgm:spPr/>
      <dgm:t>
        <a:bodyPr/>
        <a:lstStyle/>
        <a:p>
          <a:endParaRPr lang="en-US"/>
        </a:p>
      </dgm:t>
    </dgm:pt>
    <dgm:pt modelId="{B7F0AFD5-CB59-43D0-9898-31459DC957F6}" type="sibTrans" cxnId="{F8744986-E1BA-42B3-8371-7EC9F86B9243}">
      <dgm:prSet/>
      <dgm:spPr/>
      <dgm:t>
        <a:bodyPr/>
        <a:lstStyle/>
        <a:p>
          <a:endParaRPr lang="en-US"/>
        </a:p>
      </dgm:t>
    </dgm:pt>
    <dgm:pt modelId="{88B71127-33FF-46FE-B740-AC9CFF234622}">
      <dgm:prSet phldrT="[Text]"/>
      <dgm:spPr/>
      <dgm:t>
        <a:bodyPr/>
        <a:lstStyle/>
        <a:p>
          <a:r>
            <a:rPr lang="en-IN" u="sng" dirty="0" err="1" smtClean="0">
              <a:solidFill>
                <a:srgbClr val="C00000"/>
              </a:solidFill>
            </a:rPr>
            <a:t>Cavitated</a:t>
          </a:r>
          <a:r>
            <a:rPr lang="en-IN" u="sng" dirty="0" smtClean="0">
              <a:solidFill>
                <a:srgbClr val="C00000"/>
              </a:solidFill>
            </a:rPr>
            <a:t> (diseased ) </a:t>
          </a:r>
          <a:r>
            <a:rPr lang="en-IN" dirty="0" smtClean="0">
              <a:solidFill>
                <a:srgbClr val="C00000"/>
              </a:solidFill>
            </a:rPr>
            <a:t>:</a:t>
          </a:r>
          <a:endParaRPr lang="en-US" dirty="0">
            <a:solidFill>
              <a:srgbClr val="C00000"/>
            </a:solidFill>
          </a:endParaRPr>
        </a:p>
      </dgm:t>
    </dgm:pt>
    <dgm:pt modelId="{BFFA9018-C168-46D8-96C9-88AC124B4A3E}" type="parTrans" cxnId="{800B5892-7DD6-4B4E-835C-750A03B99E07}">
      <dgm:prSet/>
      <dgm:spPr/>
      <dgm:t>
        <a:bodyPr/>
        <a:lstStyle/>
        <a:p>
          <a:endParaRPr lang="en-US"/>
        </a:p>
      </dgm:t>
    </dgm:pt>
    <dgm:pt modelId="{020E2CF3-26BE-492C-A5A6-FCF8DCC5AF4B}" type="sibTrans" cxnId="{800B5892-7DD6-4B4E-835C-750A03B99E07}">
      <dgm:prSet/>
      <dgm:spPr/>
      <dgm:t>
        <a:bodyPr/>
        <a:lstStyle/>
        <a:p>
          <a:endParaRPr lang="en-US"/>
        </a:p>
      </dgm:t>
    </dgm:pt>
    <dgm:pt modelId="{721A972B-7017-4A04-8474-58581FB84C69}">
      <dgm:prSet phldrT="[Text]"/>
      <dgm:spPr/>
      <dgm:t>
        <a:bodyPr/>
        <a:lstStyle/>
        <a:p>
          <a:endParaRPr lang="en-US" dirty="0"/>
        </a:p>
      </dgm:t>
    </dgm:pt>
    <dgm:pt modelId="{5FF9FD10-395F-4DD7-9C13-2D4DBE271122}" type="parTrans" cxnId="{BFF1A525-8717-400E-9ECA-156B4C06A6D0}">
      <dgm:prSet/>
      <dgm:spPr/>
      <dgm:t>
        <a:bodyPr/>
        <a:lstStyle/>
        <a:p>
          <a:endParaRPr lang="en-US"/>
        </a:p>
      </dgm:t>
    </dgm:pt>
    <dgm:pt modelId="{0AF382F9-C015-4985-939D-EC9DFCA41224}" type="sibTrans" cxnId="{BFF1A525-8717-400E-9ECA-156B4C06A6D0}">
      <dgm:prSet/>
      <dgm:spPr/>
      <dgm:t>
        <a:bodyPr/>
        <a:lstStyle/>
        <a:p>
          <a:endParaRPr lang="en-US"/>
        </a:p>
      </dgm:t>
    </dgm:pt>
    <dgm:pt modelId="{895A570C-87FE-4932-94D8-939127DB4A53}">
      <dgm:prSet/>
      <dgm:spPr/>
      <dgm:t>
        <a:bodyPr/>
        <a:lstStyle/>
        <a:p>
          <a:r>
            <a:rPr lang="en-IN" smtClean="0"/>
            <a:t>No radiolucency below occlusal enamel.</a:t>
          </a:r>
          <a:endParaRPr lang="en-US"/>
        </a:p>
      </dgm:t>
    </dgm:pt>
    <dgm:pt modelId="{85337838-F85E-421E-BB5A-B3784BC1A18C}" type="parTrans" cxnId="{562B777C-C813-4BFB-A6C5-422D09071189}">
      <dgm:prSet/>
      <dgm:spPr/>
      <dgm:t>
        <a:bodyPr/>
        <a:lstStyle/>
        <a:p>
          <a:endParaRPr lang="en-US"/>
        </a:p>
      </dgm:t>
    </dgm:pt>
    <dgm:pt modelId="{6AB1E2A1-BE6C-4371-82F8-ADA691B4A352}" type="sibTrans" cxnId="{562B777C-C813-4BFB-A6C5-422D09071189}">
      <dgm:prSet/>
      <dgm:spPr/>
      <dgm:t>
        <a:bodyPr/>
        <a:lstStyle/>
        <a:p>
          <a:endParaRPr lang="en-US"/>
        </a:p>
      </dgm:t>
    </dgm:pt>
    <dgm:pt modelId="{0B889F59-EBE6-44B0-8D3B-A46127028228}">
      <dgm:prSet/>
      <dgm:spPr/>
      <dgm:t>
        <a:bodyPr/>
        <a:lstStyle/>
        <a:p>
          <a:r>
            <a:rPr lang="en-IN" smtClean="0"/>
            <a:t>Deep grooves may be present.</a:t>
          </a:r>
          <a:endParaRPr lang="en-US"/>
        </a:p>
      </dgm:t>
    </dgm:pt>
    <dgm:pt modelId="{5BB60E3E-84F9-4623-B27D-FD16CA9E5702}" type="parTrans" cxnId="{0166D35A-E452-40D0-A5C8-354D679BE6A1}">
      <dgm:prSet/>
      <dgm:spPr/>
      <dgm:t>
        <a:bodyPr/>
        <a:lstStyle/>
        <a:p>
          <a:endParaRPr lang="en-US"/>
        </a:p>
      </dgm:t>
    </dgm:pt>
    <dgm:pt modelId="{E176F1DD-265E-4D18-B351-6E6DC032A8E0}" type="sibTrans" cxnId="{0166D35A-E452-40D0-A5C8-354D679BE6A1}">
      <dgm:prSet/>
      <dgm:spPr/>
      <dgm:t>
        <a:bodyPr/>
        <a:lstStyle/>
        <a:p>
          <a:endParaRPr lang="en-US"/>
        </a:p>
      </dgm:t>
    </dgm:pt>
    <dgm:pt modelId="{8FCB42CC-4387-4B81-9437-DFB3DA37C819}">
      <dgm:prSet/>
      <dgm:spPr/>
      <dgm:t>
        <a:bodyPr/>
        <a:lstStyle/>
        <a:p>
          <a:r>
            <a:rPr lang="en-IN" smtClean="0"/>
            <a:t>Superficial staining may be present in grooves.</a:t>
          </a:r>
          <a:endParaRPr lang="en-US"/>
        </a:p>
      </dgm:t>
    </dgm:pt>
    <dgm:pt modelId="{CEBD3139-FC2F-4D40-A270-FF76E155F751}" type="parTrans" cxnId="{3E9CD62F-BA13-43D3-94AD-55C79342FF6F}">
      <dgm:prSet/>
      <dgm:spPr/>
      <dgm:t>
        <a:bodyPr/>
        <a:lstStyle/>
        <a:p>
          <a:endParaRPr lang="en-US"/>
        </a:p>
      </dgm:t>
    </dgm:pt>
    <dgm:pt modelId="{2F301FB1-8B06-45DF-88C6-19C4BD254E73}" type="sibTrans" cxnId="{3E9CD62F-BA13-43D3-94AD-55C79342FF6F}">
      <dgm:prSet/>
      <dgm:spPr/>
      <dgm:t>
        <a:bodyPr/>
        <a:lstStyle/>
        <a:p>
          <a:endParaRPr lang="en-US"/>
        </a:p>
      </dgm:t>
    </dgm:pt>
    <dgm:pt modelId="{957F2D27-3279-4932-9354-FD1F71D16026}">
      <dgm:prSet/>
      <dgm:spPr/>
      <dgm:t>
        <a:bodyPr/>
        <a:lstStyle/>
        <a:p>
          <a:r>
            <a:rPr lang="en-IN" smtClean="0"/>
            <a:t>Mechanical binding of explorer can occur.</a:t>
          </a:r>
          <a:endParaRPr lang="en-US"/>
        </a:p>
      </dgm:t>
    </dgm:pt>
    <dgm:pt modelId="{B0717E42-4CC8-4C67-8758-66C5F834D6F2}" type="parTrans" cxnId="{E1215974-B299-45D5-9705-076BFAE5C7EE}">
      <dgm:prSet/>
      <dgm:spPr/>
      <dgm:t>
        <a:bodyPr/>
        <a:lstStyle/>
        <a:p>
          <a:endParaRPr lang="en-US"/>
        </a:p>
      </dgm:t>
    </dgm:pt>
    <dgm:pt modelId="{4A219591-5B50-443F-AD9A-9563D1886EF3}" type="sibTrans" cxnId="{E1215974-B299-45D5-9705-076BFAE5C7EE}">
      <dgm:prSet/>
      <dgm:spPr/>
      <dgm:t>
        <a:bodyPr/>
        <a:lstStyle/>
        <a:p>
          <a:endParaRPr lang="en-US"/>
        </a:p>
      </dgm:t>
    </dgm:pt>
    <dgm:pt modelId="{A9F9974F-4BB7-478D-BF21-67BCAD275490}">
      <dgm:prSet/>
      <dgm:spPr/>
      <dgm:t>
        <a:bodyPr/>
        <a:lstStyle/>
        <a:p>
          <a:r>
            <a:rPr lang="en-IN" smtClean="0"/>
            <a:t>Chalkiness of enamel on walls and base of pit or fissure.</a:t>
          </a:r>
          <a:endParaRPr lang="en-US"/>
        </a:p>
      </dgm:t>
    </dgm:pt>
    <dgm:pt modelId="{AD9174CA-50E2-40F4-A1D5-3EE4F8318593}" type="parTrans" cxnId="{014CA335-F5DB-4280-8675-70F1C636B94B}">
      <dgm:prSet/>
      <dgm:spPr/>
      <dgm:t>
        <a:bodyPr/>
        <a:lstStyle/>
        <a:p>
          <a:endParaRPr lang="en-US"/>
        </a:p>
      </dgm:t>
    </dgm:pt>
    <dgm:pt modelId="{3AB92D72-2C14-4488-AC62-CA84B5AF2849}" type="sibTrans" cxnId="{014CA335-F5DB-4280-8675-70F1C636B94B}">
      <dgm:prSet/>
      <dgm:spPr/>
      <dgm:t>
        <a:bodyPr/>
        <a:lstStyle/>
        <a:p>
          <a:endParaRPr lang="en-US"/>
        </a:p>
      </dgm:t>
    </dgm:pt>
    <dgm:pt modelId="{4A7EF695-FCC9-4DA6-9BFE-586D23CD8D60}">
      <dgm:prSet/>
      <dgm:spPr/>
      <dgm:t>
        <a:bodyPr/>
        <a:lstStyle/>
        <a:p>
          <a:r>
            <a:rPr lang="en-IN" smtClean="0"/>
            <a:t>Softening at the base of a pit or fissure.</a:t>
          </a:r>
          <a:endParaRPr lang="en-US"/>
        </a:p>
      </dgm:t>
    </dgm:pt>
    <dgm:pt modelId="{4F914E5C-8B95-4780-9FBA-9390FE777D8F}" type="parTrans" cxnId="{9DB87D81-8574-4D1C-B704-741F80D23F88}">
      <dgm:prSet/>
      <dgm:spPr/>
      <dgm:t>
        <a:bodyPr/>
        <a:lstStyle/>
        <a:p>
          <a:endParaRPr lang="en-US"/>
        </a:p>
      </dgm:t>
    </dgm:pt>
    <dgm:pt modelId="{23143F95-5BCB-4475-9350-33D7ED7422A4}" type="sibTrans" cxnId="{9DB87D81-8574-4D1C-B704-741F80D23F88}">
      <dgm:prSet/>
      <dgm:spPr/>
      <dgm:t>
        <a:bodyPr/>
        <a:lstStyle/>
        <a:p>
          <a:endParaRPr lang="en-US"/>
        </a:p>
      </dgm:t>
    </dgm:pt>
    <dgm:pt modelId="{523BA6ED-083B-48E8-9A1D-E97D70D42799}">
      <dgm:prSet/>
      <dgm:spPr/>
      <dgm:t>
        <a:bodyPr/>
        <a:lstStyle/>
        <a:p>
          <a:r>
            <a:rPr lang="en-IN" dirty="0" err="1" smtClean="0"/>
            <a:t>Radiolucency</a:t>
          </a:r>
          <a:r>
            <a:rPr lang="en-IN" dirty="0" smtClean="0"/>
            <a:t> below </a:t>
          </a:r>
          <a:r>
            <a:rPr lang="en-IN" dirty="0" err="1" smtClean="0"/>
            <a:t>occlusal</a:t>
          </a:r>
          <a:r>
            <a:rPr lang="en-IN" dirty="0" smtClean="0"/>
            <a:t> enamel.</a:t>
          </a:r>
          <a:endParaRPr lang="en-US" dirty="0"/>
        </a:p>
      </dgm:t>
    </dgm:pt>
    <dgm:pt modelId="{253D66BD-CF72-44C2-ABF2-4706943C190B}" type="parTrans" cxnId="{CAA273FD-EB73-45B9-9CCB-4AD35142C414}">
      <dgm:prSet/>
      <dgm:spPr/>
      <dgm:t>
        <a:bodyPr/>
        <a:lstStyle/>
        <a:p>
          <a:endParaRPr lang="en-US"/>
        </a:p>
      </dgm:t>
    </dgm:pt>
    <dgm:pt modelId="{9EE2DC86-A88A-40D1-8A8E-7ED91590ED84}" type="sibTrans" cxnId="{CAA273FD-EB73-45B9-9CCB-4AD35142C414}">
      <dgm:prSet/>
      <dgm:spPr/>
      <dgm:t>
        <a:bodyPr/>
        <a:lstStyle/>
        <a:p>
          <a:endParaRPr lang="en-US"/>
        </a:p>
      </dgm:t>
    </dgm:pt>
    <dgm:pt modelId="{C4DB3D6C-4266-457F-8603-1FFF7BC037CC}" type="pres">
      <dgm:prSet presAssocID="{EABDDD57-FAEE-4060-89B9-A9B2710D6711}" presName="linear" presStyleCnt="0">
        <dgm:presLayoutVars>
          <dgm:animLvl val="lvl"/>
          <dgm:resizeHandles val="exact"/>
        </dgm:presLayoutVars>
      </dgm:prSet>
      <dgm:spPr/>
      <dgm:t>
        <a:bodyPr/>
        <a:lstStyle/>
        <a:p>
          <a:endParaRPr lang="en-US"/>
        </a:p>
      </dgm:t>
    </dgm:pt>
    <dgm:pt modelId="{53E52C5F-5F28-4B10-A874-7B02B388124D}" type="pres">
      <dgm:prSet presAssocID="{63CF663E-B104-4B24-9BF6-00F4F6916100}" presName="parentText" presStyleLbl="node1" presStyleIdx="0" presStyleCnt="2">
        <dgm:presLayoutVars>
          <dgm:chMax val="0"/>
          <dgm:bulletEnabled val="1"/>
        </dgm:presLayoutVars>
      </dgm:prSet>
      <dgm:spPr/>
      <dgm:t>
        <a:bodyPr/>
        <a:lstStyle/>
        <a:p>
          <a:endParaRPr lang="en-US"/>
        </a:p>
      </dgm:t>
    </dgm:pt>
    <dgm:pt modelId="{FE902A34-EC31-43C5-9EE4-9C84DE4E5EDB}" type="pres">
      <dgm:prSet presAssocID="{63CF663E-B104-4B24-9BF6-00F4F6916100}" presName="childText" presStyleLbl="revTx" presStyleIdx="0" presStyleCnt="2">
        <dgm:presLayoutVars>
          <dgm:bulletEnabled val="1"/>
        </dgm:presLayoutVars>
      </dgm:prSet>
      <dgm:spPr/>
      <dgm:t>
        <a:bodyPr/>
        <a:lstStyle/>
        <a:p>
          <a:endParaRPr lang="en-US"/>
        </a:p>
      </dgm:t>
    </dgm:pt>
    <dgm:pt modelId="{1F763733-F731-48D5-ADA8-98AA3FFF5EFE}" type="pres">
      <dgm:prSet presAssocID="{88B71127-33FF-46FE-B740-AC9CFF234622}" presName="parentText" presStyleLbl="node1" presStyleIdx="1" presStyleCnt="2">
        <dgm:presLayoutVars>
          <dgm:chMax val="0"/>
          <dgm:bulletEnabled val="1"/>
        </dgm:presLayoutVars>
      </dgm:prSet>
      <dgm:spPr/>
      <dgm:t>
        <a:bodyPr/>
        <a:lstStyle/>
        <a:p>
          <a:endParaRPr lang="en-US"/>
        </a:p>
      </dgm:t>
    </dgm:pt>
    <dgm:pt modelId="{EF91738F-D0EA-4DEC-8493-03F76109FEEA}" type="pres">
      <dgm:prSet presAssocID="{88B71127-33FF-46FE-B740-AC9CFF234622}" presName="childText" presStyleLbl="revTx" presStyleIdx="1" presStyleCnt="2">
        <dgm:presLayoutVars>
          <dgm:bulletEnabled val="1"/>
        </dgm:presLayoutVars>
      </dgm:prSet>
      <dgm:spPr/>
      <dgm:t>
        <a:bodyPr/>
        <a:lstStyle/>
        <a:p>
          <a:endParaRPr lang="en-US"/>
        </a:p>
      </dgm:t>
    </dgm:pt>
  </dgm:ptLst>
  <dgm:cxnLst>
    <dgm:cxn modelId="{3E9CD62F-BA13-43D3-94AD-55C79342FF6F}" srcId="{5B40D0DD-02D0-4399-ADF8-76D6CD860996}" destId="{8FCB42CC-4387-4B81-9437-DFB3DA37C819}" srcOrd="2" destOrd="0" parTransId="{CEBD3139-FC2F-4D40-A270-FF76E155F751}" sibTransId="{2F301FB1-8B06-45DF-88C6-19C4BD254E73}"/>
    <dgm:cxn modelId="{5D7C8482-C6F0-4FDD-BBA9-2C41B83E1B11}" type="presOf" srcId="{A9F9974F-4BB7-478D-BF21-67BCAD275490}" destId="{EF91738F-D0EA-4DEC-8493-03F76109FEEA}" srcOrd="0" destOrd="1" presId="urn:microsoft.com/office/officeart/2005/8/layout/vList2"/>
    <dgm:cxn modelId="{B4D678E9-02F4-44EF-93FE-825D05047D8A}" type="presOf" srcId="{88B71127-33FF-46FE-B740-AC9CFF234622}" destId="{1F763733-F731-48D5-ADA8-98AA3FFF5EFE}" srcOrd="0" destOrd="0" presId="urn:microsoft.com/office/officeart/2005/8/layout/vList2"/>
    <dgm:cxn modelId="{CAA273FD-EB73-45B9-9CCB-4AD35142C414}" srcId="{721A972B-7017-4A04-8474-58581FB84C69}" destId="{523BA6ED-083B-48E8-9A1D-E97D70D42799}" srcOrd="2" destOrd="0" parTransId="{253D66BD-CF72-44C2-ABF2-4706943C190B}" sibTransId="{9EE2DC86-A88A-40D1-8A8E-7ED91590ED84}"/>
    <dgm:cxn modelId="{040E6F11-3970-4A76-A393-92209E5997B3}" type="presOf" srcId="{5B40D0DD-02D0-4399-ADF8-76D6CD860996}" destId="{FE902A34-EC31-43C5-9EE4-9C84DE4E5EDB}" srcOrd="0" destOrd="0" presId="urn:microsoft.com/office/officeart/2005/8/layout/vList2"/>
    <dgm:cxn modelId="{74B46F22-7683-4D71-9DA6-A077BF7CA09E}" type="presOf" srcId="{8FCB42CC-4387-4B81-9437-DFB3DA37C819}" destId="{FE902A34-EC31-43C5-9EE4-9C84DE4E5EDB}" srcOrd="0" destOrd="3" presId="urn:microsoft.com/office/officeart/2005/8/layout/vList2"/>
    <dgm:cxn modelId="{E581D9DA-68C3-4465-BCDD-236D86202C7D}" type="presOf" srcId="{EABDDD57-FAEE-4060-89B9-A9B2710D6711}" destId="{C4DB3D6C-4266-457F-8603-1FFF7BC037CC}" srcOrd="0" destOrd="0" presId="urn:microsoft.com/office/officeart/2005/8/layout/vList2"/>
    <dgm:cxn modelId="{360E233F-15BF-4A0C-9BD7-882C29996315}" type="presOf" srcId="{523BA6ED-083B-48E8-9A1D-E97D70D42799}" destId="{EF91738F-D0EA-4DEC-8493-03F76109FEEA}" srcOrd="0" destOrd="3" presId="urn:microsoft.com/office/officeart/2005/8/layout/vList2"/>
    <dgm:cxn modelId="{D58C7FEC-5583-41AE-AA8A-2E669875A56F}" type="presOf" srcId="{4A7EF695-FCC9-4DA6-9BFE-586D23CD8D60}" destId="{EF91738F-D0EA-4DEC-8493-03F76109FEEA}" srcOrd="0" destOrd="2" presId="urn:microsoft.com/office/officeart/2005/8/layout/vList2"/>
    <dgm:cxn modelId="{6842AC9D-C3FA-4BEC-9574-76F84EB22731}" type="presOf" srcId="{63CF663E-B104-4B24-9BF6-00F4F6916100}" destId="{53E52C5F-5F28-4B10-A874-7B02B388124D}" srcOrd="0" destOrd="0" presId="urn:microsoft.com/office/officeart/2005/8/layout/vList2"/>
    <dgm:cxn modelId="{1DB21572-868E-4468-BD70-DEE972F2FFE6}" type="presOf" srcId="{957F2D27-3279-4932-9354-FD1F71D16026}" destId="{FE902A34-EC31-43C5-9EE4-9C84DE4E5EDB}" srcOrd="0" destOrd="4" presId="urn:microsoft.com/office/officeart/2005/8/layout/vList2"/>
    <dgm:cxn modelId="{9CF28D23-3337-4B61-811F-605253BE3834}" type="presOf" srcId="{0B889F59-EBE6-44B0-8D3B-A46127028228}" destId="{FE902A34-EC31-43C5-9EE4-9C84DE4E5EDB}" srcOrd="0" destOrd="2" presId="urn:microsoft.com/office/officeart/2005/8/layout/vList2"/>
    <dgm:cxn modelId="{BFF1A525-8717-400E-9ECA-156B4C06A6D0}" srcId="{88B71127-33FF-46FE-B740-AC9CFF234622}" destId="{721A972B-7017-4A04-8474-58581FB84C69}" srcOrd="0" destOrd="0" parTransId="{5FF9FD10-395F-4DD7-9C13-2D4DBE271122}" sibTransId="{0AF382F9-C015-4985-939D-EC9DFCA41224}"/>
    <dgm:cxn modelId="{562B777C-C813-4BFB-A6C5-422D09071189}" srcId="{5B40D0DD-02D0-4399-ADF8-76D6CD860996}" destId="{895A570C-87FE-4932-94D8-939127DB4A53}" srcOrd="0" destOrd="0" parTransId="{85337838-F85E-421E-BB5A-B3784BC1A18C}" sibTransId="{6AB1E2A1-BE6C-4371-82F8-ADA691B4A352}"/>
    <dgm:cxn modelId="{9DB87D81-8574-4D1C-B704-741F80D23F88}" srcId="{721A972B-7017-4A04-8474-58581FB84C69}" destId="{4A7EF695-FCC9-4DA6-9BFE-586D23CD8D60}" srcOrd="1" destOrd="0" parTransId="{4F914E5C-8B95-4780-9FBA-9390FE777D8F}" sibTransId="{23143F95-5BCB-4475-9350-33D7ED7422A4}"/>
    <dgm:cxn modelId="{E619154B-C233-4CF8-A31F-5FAA06B6354E}" srcId="{EABDDD57-FAEE-4060-89B9-A9B2710D6711}" destId="{63CF663E-B104-4B24-9BF6-00F4F6916100}" srcOrd="0" destOrd="0" parTransId="{641451BC-76CA-41CC-954B-793BFB2CE34C}" sibTransId="{CB9A9CF9-A47E-4C91-ADA2-E0F9377645CC}"/>
    <dgm:cxn modelId="{F8744986-E1BA-42B3-8371-7EC9F86B9243}" srcId="{63CF663E-B104-4B24-9BF6-00F4F6916100}" destId="{5B40D0DD-02D0-4399-ADF8-76D6CD860996}" srcOrd="0" destOrd="0" parTransId="{C255AEB6-51BF-48DD-A004-C7A78C1449C4}" sibTransId="{B7F0AFD5-CB59-43D0-9898-31459DC957F6}"/>
    <dgm:cxn modelId="{800B5892-7DD6-4B4E-835C-750A03B99E07}" srcId="{EABDDD57-FAEE-4060-89B9-A9B2710D6711}" destId="{88B71127-33FF-46FE-B740-AC9CFF234622}" srcOrd="1" destOrd="0" parTransId="{BFFA9018-C168-46D8-96C9-88AC124B4A3E}" sibTransId="{020E2CF3-26BE-492C-A5A6-FCF8DCC5AF4B}"/>
    <dgm:cxn modelId="{014CA335-F5DB-4280-8675-70F1C636B94B}" srcId="{721A972B-7017-4A04-8474-58581FB84C69}" destId="{A9F9974F-4BB7-478D-BF21-67BCAD275490}" srcOrd="0" destOrd="0" parTransId="{AD9174CA-50E2-40F4-A1D5-3EE4F8318593}" sibTransId="{3AB92D72-2C14-4488-AC62-CA84B5AF2849}"/>
    <dgm:cxn modelId="{0166D35A-E452-40D0-A5C8-354D679BE6A1}" srcId="{5B40D0DD-02D0-4399-ADF8-76D6CD860996}" destId="{0B889F59-EBE6-44B0-8D3B-A46127028228}" srcOrd="1" destOrd="0" parTransId="{5BB60E3E-84F9-4623-B27D-FD16CA9E5702}" sibTransId="{E176F1DD-265E-4D18-B351-6E6DC032A8E0}"/>
    <dgm:cxn modelId="{88196744-7C4D-4CF7-BE70-3AF1326D3D9D}" type="presOf" srcId="{895A570C-87FE-4932-94D8-939127DB4A53}" destId="{FE902A34-EC31-43C5-9EE4-9C84DE4E5EDB}" srcOrd="0" destOrd="1" presId="urn:microsoft.com/office/officeart/2005/8/layout/vList2"/>
    <dgm:cxn modelId="{E1215974-B299-45D5-9705-076BFAE5C7EE}" srcId="{5B40D0DD-02D0-4399-ADF8-76D6CD860996}" destId="{957F2D27-3279-4932-9354-FD1F71D16026}" srcOrd="3" destOrd="0" parTransId="{B0717E42-4CC8-4C67-8758-66C5F834D6F2}" sibTransId="{4A219591-5B50-443F-AD9A-9563D1886EF3}"/>
    <dgm:cxn modelId="{F69EECA3-84D2-4398-962A-467D3675EAC2}" type="presOf" srcId="{721A972B-7017-4A04-8474-58581FB84C69}" destId="{EF91738F-D0EA-4DEC-8493-03F76109FEEA}" srcOrd="0" destOrd="0" presId="urn:microsoft.com/office/officeart/2005/8/layout/vList2"/>
    <dgm:cxn modelId="{55F20086-4965-42D1-AB99-6D543AD18233}" type="presParOf" srcId="{C4DB3D6C-4266-457F-8603-1FFF7BC037CC}" destId="{53E52C5F-5F28-4B10-A874-7B02B388124D}" srcOrd="0" destOrd="0" presId="urn:microsoft.com/office/officeart/2005/8/layout/vList2"/>
    <dgm:cxn modelId="{79992B7B-274C-4D14-AFA9-DA73668B38BE}" type="presParOf" srcId="{C4DB3D6C-4266-457F-8603-1FFF7BC037CC}" destId="{FE902A34-EC31-43C5-9EE4-9C84DE4E5EDB}" srcOrd="1" destOrd="0" presId="urn:microsoft.com/office/officeart/2005/8/layout/vList2"/>
    <dgm:cxn modelId="{6C185879-F2B0-468C-A252-9938180C28D3}" type="presParOf" srcId="{C4DB3D6C-4266-457F-8603-1FFF7BC037CC}" destId="{1F763733-F731-48D5-ADA8-98AA3FFF5EFE}" srcOrd="2" destOrd="0" presId="urn:microsoft.com/office/officeart/2005/8/layout/vList2"/>
    <dgm:cxn modelId="{899A758E-1985-450E-A79C-5E391AE1C29E}" type="presParOf" srcId="{C4DB3D6C-4266-457F-8603-1FFF7BC037CC}" destId="{EF91738F-D0EA-4DEC-8493-03F76109FEEA}" srcOrd="3"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C69D7B69-A6C9-4C52-A30D-3B66CB18EF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9DAAF4-4398-4BEA-9751-410548C060F3}">
      <dgm:prSet phldrT="[Text]"/>
      <dgm:spPr/>
      <dgm:t>
        <a:bodyPr/>
        <a:lstStyle/>
        <a:p>
          <a:r>
            <a:rPr lang="en-IN" u="sng" dirty="0" smtClean="0">
              <a:solidFill>
                <a:srgbClr val="C00000"/>
              </a:solidFill>
            </a:rPr>
            <a:t>Non </a:t>
          </a:r>
          <a:r>
            <a:rPr lang="en-IN" u="sng" dirty="0" err="1" smtClean="0">
              <a:solidFill>
                <a:srgbClr val="C00000"/>
              </a:solidFill>
            </a:rPr>
            <a:t>cavitated</a:t>
          </a:r>
          <a:r>
            <a:rPr lang="en-IN" u="sng" dirty="0" smtClean="0">
              <a:solidFill>
                <a:srgbClr val="C00000"/>
              </a:solidFill>
            </a:rPr>
            <a:t> </a:t>
          </a:r>
          <a:r>
            <a:rPr lang="en-IN" dirty="0" smtClean="0">
              <a:solidFill>
                <a:srgbClr val="C00000"/>
              </a:solidFill>
            </a:rPr>
            <a:t>:</a:t>
          </a:r>
          <a:endParaRPr lang="en-US" dirty="0">
            <a:solidFill>
              <a:srgbClr val="C00000"/>
            </a:solidFill>
          </a:endParaRPr>
        </a:p>
      </dgm:t>
    </dgm:pt>
    <dgm:pt modelId="{A3B53FAD-8A7B-466C-968F-A34BD30918C9}" type="parTrans" cxnId="{AF90C25A-BA91-4562-B9A1-5E504CA643D9}">
      <dgm:prSet/>
      <dgm:spPr/>
      <dgm:t>
        <a:bodyPr/>
        <a:lstStyle/>
        <a:p>
          <a:endParaRPr lang="en-US"/>
        </a:p>
      </dgm:t>
    </dgm:pt>
    <dgm:pt modelId="{E0922CB7-8320-4F07-A358-6E764B895E5E}" type="sibTrans" cxnId="{AF90C25A-BA91-4562-B9A1-5E504CA643D9}">
      <dgm:prSet/>
      <dgm:spPr/>
      <dgm:t>
        <a:bodyPr/>
        <a:lstStyle/>
        <a:p>
          <a:endParaRPr lang="en-US"/>
        </a:p>
      </dgm:t>
    </dgm:pt>
    <dgm:pt modelId="{8115F40E-CDEE-4E06-A58A-49B2A32853AF}">
      <dgm:prSet phldrT="[Text]"/>
      <dgm:spPr/>
      <dgm:t>
        <a:bodyPr/>
        <a:lstStyle/>
        <a:p>
          <a:endParaRPr lang="en-US" dirty="0"/>
        </a:p>
      </dgm:t>
    </dgm:pt>
    <dgm:pt modelId="{9AE25DCC-0900-4357-83C8-E402B10AC8BE}" type="parTrans" cxnId="{A453DCB7-DB28-4DC6-B71F-3EFC95935A1D}">
      <dgm:prSet/>
      <dgm:spPr/>
      <dgm:t>
        <a:bodyPr/>
        <a:lstStyle/>
        <a:p>
          <a:endParaRPr lang="en-US"/>
        </a:p>
      </dgm:t>
    </dgm:pt>
    <dgm:pt modelId="{EB2F8F90-42C8-48B8-8C99-01BEF777AD57}" type="sibTrans" cxnId="{A453DCB7-DB28-4DC6-B71F-3EFC95935A1D}">
      <dgm:prSet/>
      <dgm:spPr/>
      <dgm:t>
        <a:bodyPr/>
        <a:lstStyle/>
        <a:p>
          <a:endParaRPr lang="en-US"/>
        </a:p>
      </dgm:t>
    </dgm:pt>
    <dgm:pt modelId="{72BDE456-DFE8-464D-8005-C1DE991D8CD8}">
      <dgm:prSet phldrT="[Text]"/>
      <dgm:spPr/>
      <dgm:t>
        <a:bodyPr/>
        <a:lstStyle/>
        <a:p>
          <a:r>
            <a:rPr lang="en-IN" u="sng" dirty="0" err="1" smtClean="0">
              <a:solidFill>
                <a:srgbClr val="C00000"/>
              </a:solidFill>
            </a:rPr>
            <a:t>Cavitated</a:t>
          </a:r>
          <a:r>
            <a:rPr lang="en-IN" u="sng" dirty="0" smtClean="0">
              <a:solidFill>
                <a:srgbClr val="C00000"/>
              </a:solidFill>
            </a:rPr>
            <a:t> :</a:t>
          </a:r>
          <a:endParaRPr lang="en-US" dirty="0">
            <a:solidFill>
              <a:srgbClr val="C00000"/>
            </a:solidFill>
          </a:endParaRPr>
        </a:p>
      </dgm:t>
    </dgm:pt>
    <dgm:pt modelId="{6938EBF6-3DC7-4F1C-9543-6FE3767C3DE7}" type="parTrans" cxnId="{0F4B5CCC-4BF4-44E3-99A5-222DC00E9B48}">
      <dgm:prSet/>
      <dgm:spPr/>
      <dgm:t>
        <a:bodyPr/>
        <a:lstStyle/>
        <a:p>
          <a:endParaRPr lang="en-US"/>
        </a:p>
      </dgm:t>
    </dgm:pt>
    <dgm:pt modelId="{02FEA4A0-AF55-435F-83A5-ABE89294F5FA}" type="sibTrans" cxnId="{0F4B5CCC-4BF4-44E3-99A5-222DC00E9B48}">
      <dgm:prSet/>
      <dgm:spPr/>
      <dgm:t>
        <a:bodyPr/>
        <a:lstStyle/>
        <a:p>
          <a:endParaRPr lang="en-US"/>
        </a:p>
      </dgm:t>
    </dgm:pt>
    <dgm:pt modelId="{A9C99A6F-7C57-40A3-8CEF-888E8B593582}">
      <dgm:prSet phldrT="[Text]"/>
      <dgm:spPr/>
      <dgm:t>
        <a:bodyPr/>
        <a:lstStyle/>
        <a:p>
          <a:endParaRPr lang="en-US" dirty="0"/>
        </a:p>
      </dgm:t>
    </dgm:pt>
    <dgm:pt modelId="{EB92F09D-0BC4-46F2-B6C8-711A1DB474A6}" type="parTrans" cxnId="{1E3CE03F-F423-4223-998C-CFC9206A550E}">
      <dgm:prSet/>
      <dgm:spPr/>
      <dgm:t>
        <a:bodyPr/>
        <a:lstStyle/>
        <a:p>
          <a:endParaRPr lang="en-US"/>
        </a:p>
      </dgm:t>
    </dgm:pt>
    <dgm:pt modelId="{5B5D7374-A537-4CED-833B-AE8209BCA51E}" type="sibTrans" cxnId="{1E3CE03F-F423-4223-998C-CFC9206A550E}">
      <dgm:prSet/>
      <dgm:spPr/>
      <dgm:t>
        <a:bodyPr/>
        <a:lstStyle/>
        <a:p>
          <a:endParaRPr lang="en-US"/>
        </a:p>
      </dgm:t>
    </dgm:pt>
    <dgm:pt modelId="{05ECD99B-871A-4A47-8231-0DF7C58527B7}">
      <dgm:prSet/>
      <dgm:spPr/>
      <dgm:t>
        <a:bodyPr/>
        <a:lstStyle/>
        <a:p>
          <a:r>
            <a:rPr lang="en-IN" smtClean="0"/>
            <a:t>Surface intact ,use of an explorer to judge surface must be done with caution.</a:t>
          </a:r>
          <a:endParaRPr lang="en-US"/>
        </a:p>
      </dgm:t>
    </dgm:pt>
    <dgm:pt modelId="{7567F482-3F78-45CA-8C96-08C6AECC4E4A}" type="parTrans" cxnId="{841DB72A-C503-4142-9F3E-2291038805F1}">
      <dgm:prSet/>
      <dgm:spPr/>
      <dgm:t>
        <a:bodyPr/>
        <a:lstStyle/>
        <a:p>
          <a:endParaRPr lang="en-US"/>
        </a:p>
      </dgm:t>
    </dgm:pt>
    <dgm:pt modelId="{5493E532-82DC-40A5-938D-A7E8AFAFB04F}" type="sibTrans" cxnId="{841DB72A-C503-4142-9F3E-2291038805F1}">
      <dgm:prSet/>
      <dgm:spPr/>
      <dgm:t>
        <a:bodyPr/>
        <a:lstStyle/>
        <a:p>
          <a:endParaRPr lang="en-US"/>
        </a:p>
      </dgm:t>
    </dgm:pt>
    <dgm:pt modelId="{CA54B519-D840-475F-AEC4-BCB2CD2E806A}">
      <dgm:prSet/>
      <dgm:spPr/>
      <dgm:t>
        <a:bodyPr/>
        <a:lstStyle/>
        <a:p>
          <a:r>
            <a:rPr lang="en-IN" smtClean="0"/>
            <a:t>Opacity of proximal surface may be present.</a:t>
          </a:r>
          <a:endParaRPr lang="en-US"/>
        </a:p>
      </dgm:t>
    </dgm:pt>
    <dgm:pt modelId="{22B56292-E3EB-4C2E-B4D8-83B528A2C46F}" type="parTrans" cxnId="{05E7543E-54B9-4650-A0A3-B6F65AA326D1}">
      <dgm:prSet/>
      <dgm:spPr/>
      <dgm:t>
        <a:bodyPr/>
        <a:lstStyle/>
        <a:p>
          <a:endParaRPr lang="en-US"/>
        </a:p>
      </dgm:t>
    </dgm:pt>
    <dgm:pt modelId="{F56C6947-0669-4276-A8DC-244719E63BC9}" type="sibTrans" cxnId="{05E7543E-54B9-4650-A0A3-B6F65AA326D1}">
      <dgm:prSet/>
      <dgm:spPr/>
      <dgm:t>
        <a:bodyPr/>
        <a:lstStyle/>
        <a:p>
          <a:endParaRPr lang="en-US"/>
        </a:p>
      </dgm:t>
    </dgm:pt>
    <dgm:pt modelId="{2DC206A1-CC98-49A8-AE14-3103EF9F4A7F}">
      <dgm:prSet/>
      <dgm:spPr/>
      <dgm:t>
        <a:bodyPr/>
        <a:lstStyle/>
        <a:p>
          <a:r>
            <a:rPr lang="en-IN" smtClean="0"/>
            <a:t>Radiolucency may be present.</a:t>
          </a:r>
          <a:endParaRPr lang="en-US"/>
        </a:p>
      </dgm:t>
    </dgm:pt>
    <dgm:pt modelId="{11140452-01DA-4BF7-B469-EC5EDFEB0586}" type="parTrans" cxnId="{53D01E13-D1F7-4645-B37A-096CA5A4A9B8}">
      <dgm:prSet/>
      <dgm:spPr/>
      <dgm:t>
        <a:bodyPr/>
        <a:lstStyle/>
        <a:p>
          <a:endParaRPr lang="en-US"/>
        </a:p>
      </dgm:t>
    </dgm:pt>
    <dgm:pt modelId="{916AD879-AB60-454A-9AB3-84F493E06F1A}" type="sibTrans" cxnId="{53D01E13-D1F7-4645-B37A-096CA5A4A9B8}">
      <dgm:prSet/>
      <dgm:spPr/>
      <dgm:t>
        <a:bodyPr/>
        <a:lstStyle/>
        <a:p>
          <a:endParaRPr lang="en-US"/>
        </a:p>
      </dgm:t>
    </dgm:pt>
    <dgm:pt modelId="{6F79B7BC-0C88-4C8A-8E25-6FC534445931}">
      <dgm:prSet/>
      <dgm:spPr/>
      <dgm:t>
        <a:bodyPr/>
        <a:lstStyle/>
        <a:p>
          <a:r>
            <a:rPr lang="en-IN" dirty="0" smtClean="0"/>
            <a:t>Marginal ridge is not </a:t>
          </a:r>
          <a:r>
            <a:rPr lang="en-IN" dirty="0" err="1" smtClean="0"/>
            <a:t>discolored</a:t>
          </a:r>
          <a:r>
            <a:rPr lang="en-IN" dirty="0" smtClean="0"/>
            <a:t>.</a:t>
          </a:r>
          <a:endParaRPr lang="en-US" dirty="0"/>
        </a:p>
      </dgm:t>
    </dgm:pt>
    <dgm:pt modelId="{F9312951-3948-43D6-AA8F-665F090BCC8E}" type="parTrans" cxnId="{9A674F9E-0C8C-4F03-9BA1-6FB428326BA7}">
      <dgm:prSet/>
      <dgm:spPr/>
      <dgm:t>
        <a:bodyPr/>
        <a:lstStyle/>
        <a:p>
          <a:endParaRPr lang="en-US"/>
        </a:p>
      </dgm:t>
    </dgm:pt>
    <dgm:pt modelId="{1DE4E02B-3063-4D8C-A5CE-E695D93AE37E}" type="sibTrans" cxnId="{9A674F9E-0C8C-4F03-9BA1-6FB428326BA7}">
      <dgm:prSet/>
      <dgm:spPr/>
      <dgm:t>
        <a:bodyPr/>
        <a:lstStyle/>
        <a:p>
          <a:endParaRPr lang="en-US"/>
        </a:p>
      </dgm:t>
    </dgm:pt>
    <dgm:pt modelId="{AA0B9433-5F09-440B-991C-2A0AD8CCFB8D}">
      <dgm:prSet/>
      <dgm:spPr/>
      <dgm:t>
        <a:bodyPr/>
        <a:lstStyle/>
        <a:p>
          <a:r>
            <a:rPr lang="en-IN" smtClean="0"/>
            <a:t>Surface broken ,detectable visually or tactilely. </a:t>
          </a:r>
          <a:endParaRPr lang="en-US"/>
        </a:p>
      </dgm:t>
    </dgm:pt>
    <dgm:pt modelId="{2F9C0756-AC40-4D1D-BAF3-446B42D4EAC8}" type="parTrans" cxnId="{2656F9C2-A661-4BDB-8B2C-C515BCA298A8}">
      <dgm:prSet/>
      <dgm:spPr/>
      <dgm:t>
        <a:bodyPr/>
        <a:lstStyle/>
        <a:p>
          <a:endParaRPr lang="en-US"/>
        </a:p>
      </dgm:t>
    </dgm:pt>
    <dgm:pt modelId="{C27742B7-A424-4E51-AE1C-580FB11E4E26}" type="sibTrans" cxnId="{2656F9C2-A661-4BDB-8B2C-C515BCA298A8}">
      <dgm:prSet/>
      <dgm:spPr/>
      <dgm:t>
        <a:bodyPr/>
        <a:lstStyle/>
        <a:p>
          <a:endParaRPr lang="en-US"/>
        </a:p>
      </dgm:t>
    </dgm:pt>
    <dgm:pt modelId="{7E67DE72-543E-4A7B-AFBA-191CC3D9F840}">
      <dgm:prSet/>
      <dgm:spPr/>
      <dgm:t>
        <a:bodyPr/>
        <a:lstStyle/>
        <a:p>
          <a:r>
            <a:rPr lang="en-IN" smtClean="0"/>
            <a:t>Marginal ridge may be discolored.</a:t>
          </a:r>
          <a:endParaRPr lang="en-US"/>
        </a:p>
      </dgm:t>
    </dgm:pt>
    <dgm:pt modelId="{56571325-64D1-44CD-91BD-4A77C2E12A29}" type="parTrans" cxnId="{09619C24-B4D1-499C-ABD9-E2711EED72BF}">
      <dgm:prSet/>
      <dgm:spPr/>
      <dgm:t>
        <a:bodyPr/>
        <a:lstStyle/>
        <a:p>
          <a:endParaRPr lang="en-US"/>
        </a:p>
      </dgm:t>
    </dgm:pt>
    <dgm:pt modelId="{0A786141-D774-409C-8364-6D491E6EF214}" type="sibTrans" cxnId="{09619C24-B4D1-499C-ABD9-E2711EED72BF}">
      <dgm:prSet/>
      <dgm:spPr/>
      <dgm:t>
        <a:bodyPr/>
        <a:lstStyle/>
        <a:p>
          <a:endParaRPr lang="en-US"/>
        </a:p>
      </dgm:t>
    </dgm:pt>
    <dgm:pt modelId="{69208A60-618A-4225-8B14-0930B9A2A039}">
      <dgm:prSet/>
      <dgm:spPr/>
      <dgm:t>
        <a:bodyPr/>
        <a:lstStyle/>
        <a:p>
          <a:r>
            <a:rPr lang="en-IN" dirty="0" smtClean="0"/>
            <a:t>Opaque areas in dentin on </a:t>
          </a:r>
          <a:r>
            <a:rPr lang="en-IN" dirty="0" err="1" smtClean="0"/>
            <a:t>transillumination</a:t>
          </a:r>
          <a:r>
            <a:rPr lang="en-IN" dirty="0" smtClean="0"/>
            <a:t>.</a:t>
          </a:r>
          <a:endParaRPr lang="en-US" dirty="0"/>
        </a:p>
      </dgm:t>
    </dgm:pt>
    <dgm:pt modelId="{87595D7B-1B1E-4F78-B78F-78A28E197B2D}" type="parTrans" cxnId="{611A6EA9-8FF9-46EF-8527-2E3DB877252C}">
      <dgm:prSet/>
      <dgm:spPr/>
      <dgm:t>
        <a:bodyPr/>
        <a:lstStyle/>
        <a:p>
          <a:endParaRPr lang="en-US"/>
        </a:p>
      </dgm:t>
    </dgm:pt>
    <dgm:pt modelId="{BA8F8E9E-C3BB-47B9-8B01-A61210C3F6C6}" type="sibTrans" cxnId="{611A6EA9-8FF9-46EF-8527-2E3DB877252C}">
      <dgm:prSet/>
      <dgm:spPr/>
      <dgm:t>
        <a:bodyPr/>
        <a:lstStyle/>
        <a:p>
          <a:endParaRPr lang="en-US"/>
        </a:p>
      </dgm:t>
    </dgm:pt>
    <dgm:pt modelId="{829F2DCD-1EBE-4029-AE8C-5FB25666A60E}">
      <dgm:prSet/>
      <dgm:spPr/>
      <dgm:t>
        <a:bodyPr/>
        <a:lstStyle/>
        <a:p>
          <a:endParaRPr lang="en-US" dirty="0"/>
        </a:p>
      </dgm:t>
    </dgm:pt>
    <dgm:pt modelId="{B05DD3A9-9CCE-4CE5-A9F6-C1D52CAFB0D1}" type="parTrans" cxnId="{AC5D3C7F-776F-425F-ACA9-D16F46E1CDAC}">
      <dgm:prSet/>
      <dgm:spPr/>
      <dgm:t>
        <a:bodyPr/>
        <a:lstStyle/>
        <a:p>
          <a:endParaRPr lang="en-US"/>
        </a:p>
      </dgm:t>
    </dgm:pt>
    <dgm:pt modelId="{111C007F-26B9-4173-9E03-DCDA4B1709B1}" type="sibTrans" cxnId="{AC5D3C7F-776F-425F-ACA9-D16F46E1CDAC}">
      <dgm:prSet/>
      <dgm:spPr/>
      <dgm:t>
        <a:bodyPr/>
        <a:lstStyle/>
        <a:p>
          <a:endParaRPr lang="en-US"/>
        </a:p>
      </dgm:t>
    </dgm:pt>
    <dgm:pt modelId="{D06EA76D-B3D4-4CBD-B6F5-0EFA7440FDB6}" type="pres">
      <dgm:prSet presAssocID="{C69D7B69-A6C9-4C52-A30D-3B66CB18EFF5}" presName="linear" presStyleCnt="0">
        <dgm:presLayoutVars>
          <dgm:animLvl val="lvl"/>
          <dgm:resizeHandles val="exact"/>
        </dgm:presLayoutVars>
      </dgm:prSet>
      <dgm:spPr/>
      <dgm:t>
        <a:bodyPr/>
        <a:lstStyle/>
        <a:p>
          <a:endParaRPr lang="en-US"/>
        </a:p>
      </dgm:t>
    </dgm:pt>
    <dgm:pt modelId="{9EB21842-54B5-4EA5-8449-5661657BFECD}" type="pres">
      <dgm:prSet presAssocID="{959DAAF4-4398-4BEA-9751-410548C060F3}" presName="parentText" presStyleLbl="node1" presStyleIdx="0" presStyleCnt="2" custLinFactNeighborX="-1250" custLinFactNeighborY="-880">
        <dgm:presLayoutVars>
          <dgm:chMax val="0"/>
          <dgm:bulletEnabled val="1"/>
        </dgm:presLayoutVars>
      </dgm:prSet>
      <dgm:spPr/>
      <dgm:t>
        <a:bodyPr/>
        <a:lstStyle/>
        <a:p>
          <a:endParaRPr lang="en-US"/>
        </a:p>
      </dgm:t>
    </dgm:pt>
    <dgm:pt modelId="{E1B05045-4102-48CE-A89E-01AC2E6A4D3B}" type="pres">
      <dgm:prSet presAssocID="{959DAAF4-4398-4BEA-9751-410548C060F3}" presName="childText" presStyleLbl="revTx" presStyleIdx="0" presStyleCnt="2">
        <dgm:presLayoutVars>
          <dgm:bulletEnabled val="1"/>
        </dgm:presLayoutVars>
      </dgm:prSet>
      <dgm:spPr/>
      <dgm:t>
        <a:bodyPr/>
        <a:lstStyle/>
        <a:p>
          <a:endParaRPr lang="en-US"/>
        </a:p>
      </dgm:t>
    </dgm:pt>
    <dgm:pt modelId="{56D5B2F7-3209-41C5-9E51-1C3336702877}" type="pres">
      <dgm:prSet presAssocID="{72BDE456-DFE8-464D-8005-C1DE991D8CD8}" presName="parentText" presStyleLbl="node1" presStyleIdx="1" presStyleCnt="2" custLinFactNeighborX="-3750" custLinFactNeighborY="347">
        <dgm:presLayoutVars>
          <dgm:chMax val="0"/>
          <dgm:bulletEnabled val="1"/>
        </dgm:presLayoutVars>
      </dgm:prSet>
      <dgm:spPr/>
      <dgm:t>
        <a:bodyPr/>
        <a:lstStyle/>
        <a:p>
          <a:endParaRPr lang="en-US"/>
        </a:p>
      </dgm:t>
    </dgm:pt>
    <dgm:pt modelId="{646F8126-1B30-4322-B48B-787A8D2581AC}" type="pres">
      <dgm:prSet presAssocID="{72BDE456-DFE8-464D-8005-C1DE991D8CD8}" presName="childText" presStyleLbl="revTx" presStyleIdx="1" presStyleCnt="2">
        <dgm:presLayoutVars>
          <dgm:bulletEnabled val="1"/>
        </dgm:presLayoutVars>
      </dgm:prSet>
      <dgm:spPr/>
      <dgm:t>
        <a:bodyPr/>
        <a:lstStyle/>
        <a:p>
          <a:endParaRPr lang="en-US"/>
        </a:p>
      </dgm:t>
    </dgm:pt>
  </dgm:ptLst>
  <dgm:cxnLst>
    <dgm:cxn modelId="{AF90C25A-BA91-4562-B9A1-5E504CA643D9}" srcId="{C69D7B69-A6C9-4C52-A30D-3B66CB18EFF5}" destId="{959DAAF4-4398-4BEA-9751-410548C060F3}" srcOrd="0" destOrd="0" parTransId="{A3B53FAD-8A7B-466C-968F-A34BD30918C9}" sibTransId="{E0922CB7-8320-4F07-A358-6E764B895E5E}"/>
    <dgm:cxn modelId="{09619C24-B4D1-499C-ABD9-E2711EED72BF}" srcId="{A9C99A6F-7C57-40A3-8CEF-888E8B593582}" destId="{7E67DE72-543E-4A7B-AFBA-191CC3D9F840}" srcOrd="1" destOrd="0" parTransId="{56571325-64D1-44CD-91BD-4A77C2E12A29}" sibTransId="{0A786141-D774-409C-8364-6D491E6EF214}"/>
    <dgm:cxn modelId="{2656F9C2-A661-4BDB-8B2C-C515BCA298A8}" srcId="{A9C99A6F-7C57-40A3-8CEF-888E8B593582}" destId="{AA0B9433-5F09-440B-991C-2A0AD8CCFB8D}" srcOrd="0" destOrd="0" parTransId="{2F9C0756-AC40-4D1D-BAF3-446B42D4EAC8}" sibTransId="{C27742B7-A424-4E51-AE1C-580FB11E4E26}"/>
    <dgm:cxn modelId="{7BD60AE9-5633-4A04-9D8C-20A016D8749E}" type="presOf" srcId="{7E67DE72-543E-4A7B-AFBA-191CC3D9F840}" destId="{646F8126-1B30-4322-B48B-787A8D2581AC}" srcOrd="0" destOrd="2" presId="urn:microsoft.com/office/officeart/2005/8/layout/vList2"/>
    <dgm:cxn modelId="{0F4B5CCC-4BF4-44E3-99A5-222DC00E9B48}" srcId="{C69D7B69-A6C9-4C52-A30D-3B66CB18EFF5}" destId="{72BDE456-DFE8-464D-8005-C1DE991D8CD8}" srcOrd="1" destOrd="0" parTransId="{6938EBF6-3DC7-4F1C-9543-6FE3767C3DE7}" sibTransId="{02FEA4A0-AF55-435F-83A5-ABE89294F5FA}"/>
    <dgm:cxn modelId="{1E3CE03F-F423-4223-998C-CFC9206A550E}" srcId="{72BDE456-DFE8-464D-8005-C1DE991D8CD8}" destId="{A9C99A6F-7C57-40A3-8CEF-888E8B593582}" srcOrd="0" destOrd="0" parTransId="{EB92F09D-0BC4-46F2-B6C8-711A1DB474A6}" sibTransId="{5B5D7374-A537-4CED-833B-AE8209BCA51E}"/>
    <dgm:cxn modelId="{611A6EA9-8FF9-46EF-8527-2E3DB877252C}" srcId="{A9C99A6F-7C57-40A3-8CEF-888E8B593582}" destId="{69208A60-618A-4225-8B14-0930B9A2A039}" srcOrd="2" destOrd="0" parTransId="{87595D7B-1B1E-4F78-B78F-78A28E197B2D}" sibTransId="{BA8F8E9E-C3BB-47B9-8B01-A61210C3F6C6}"/>
    <dgm:cxn modelId="{BF7547A8-A854-4A80-9048-AE0BF61C9499}" type="presOf" srcId="{CA54B519-D840-475F-AEC4-BCB2CD2E806A}" destId="{E1B05045-4102-48CE-A89E-01AC2E6A4D3B}" srcOrd="0" destOrd="2" presId="urn:microsoft.com/office/officeart/2005/8/layout/vList2"/>
    <dgm:cxn modelId="{7F17F21A-D610-4715-9D49-B4AD65EA0B41}" type="presOf" srcId="{05ECD99B-871A-4A47-8231-0DF7C58527B7}" destId="{E1B05045-4102-48CE-A89E-01AC2E6A4D3B}" srcOrd="0" destOrd="1" presId="urn:microsoft.com/office/officeart/2005/8/layout/vList2"/>
    <dgm:cxn modelId="{23669BD2-F6FA-4471-9DFA-C5907D4F7057}" type="presOf" srcId="{959DAAF4-4398-4BEA-9751-410548C060F3}" destId="{9EB21842-54B5-4EA5-8449-5661657BFECD}" srcOrd="0" destOrd="0" presId="urn:microsoft.com/office/officeart/2005/8/layout/vList2"/>
    <dgm:cxn modelId="{05E7543E-54B9-4650-A0A3-B6F65AA326D1}" srcId="{8115F40E-CDEE-4E06-A58A-49B2A32853AF}" destId="{CA54B519-D840-475F-AEC4-BCB2CD2E806A}" srcOrd="1" destOrd="0" parTransId="{22B56292-E3EB-4C2E-B4D8-83B528A2C46F}" sibTransId="{F56C6947-0669-4276-A8DC-244719E63BC9}"/>
    <dgm:cxn modelId="{5B910249-314F-42FB-B375-9245324A7BBF}" type="presOf" srcId="{8115F40E-CDEE-4E06-A58A-49B2A32853AF}" destId="{E1B05045-4102-48CE-A89E-01AC2E6A4D3B}" srcOrd="0" destOrd="0" presId="urn:microsoft.com/office/officeart/2005/8/layout/vList2"/>
    <dgm:cxn modelId="{8AAAB5C5-50B4-4F88-AF5B-595486010E98}" type="presOf" srcId="{72BDE456-DFE8-464D-8005-C1DE991D8CD8}" destId="{56D5B2F7-3209-41C5-9E51-1C3336702877}" srcOrd="0" destOrd="0" presId="urn:microsoft.com/office/officeart/2005/8/layout/vList2"/>
    <dgm:cxn modelId="{9A674F9E-0C8C-4F03-9BA1-6FB428326BA7}" srcId="{8115F40E-CDEE-4E06-A58A-49B2A32853AF}" destId="{6F79B7BC-0C88-4C8A-8E25-6FC534445931}" srcOrd="3" destOrd="0" parTransId="{F9312951-3948-43D6-AA8F-665F090BCC8E}" sibTransId="{1DE4E02B-3063-4D8C-A5CE-E695D93AE37E}"/>
    <dgm:cxn modelId="{5033643D-3AE6-437E-B891-001A01081F07}" type="presOf" srcId="{AA0B9433-5F09-440B-991C-2A0AD8CCFB8D}" destId="{646F8126-1B30-4322-B48B-787A8D2581AC}" srcOrd="0" destOrd="1" presId="urn:microsoft.com/office/officeart/2005/8/layout/vList2"/>
    <dgm:cxn modelId="{53D01E13-D1F7-4645-B37A-096CA5A4A9B8}" srcId="{8115F40E-CDEE-4E06-A58A-49B2A32853AF}" destId="{2DC206A1-CC98-49A8-AE14-3103EF9F4A7F}" srcOrd="2" destOrd="0" parTransId="{11140452-01DA-4BF7-B469-EC5EDFEB0586}" sibTransId="{916AD879-AB60-454A-9AB3-84F493E06F1A}"/>
    <dgm:cxn modelId="{A453DCB7-DB28-4DC6-B71F-3EFC95935A1D}" srcId="{959DAAF4-4398-4BEA-9751-410548C060F3}" destId="{8115F40E-CDEE-4E06-A58A-49B2A32853AF}" srcOrd="0" destOrd="0" parTransId="{9AE25DCC-0900-4357-83C8-E402B10AC8BE}" sibTransId="{EB2F8F90-42C8-48B8-8C99-01BEF777AD57}"/>
    <dgm:cxn modelId="{6790D7EE-3633-4BBB-85B6-705B5ED146AC}" type="presOf" srcId="{2DC206A1-CC98-49A8-AE14-3103EF9F4A7F}" destId="{E1B05045-4102-48CE-A89E-01AC2E6A4D3B}" srcOrd="0" destOrd="3" presId="urn:microsoft.com/office/officeart/2005/8/layout/vList2"/>
    <dgm:cxn modelId="{AC5D3C7F-776F-425F-ACA9-D16F46E1CDAC}" srcId="{959DAAF4-4398-4BEA-9751-410548C060F3}" destId="{829F2DCD-1EBE-4029-AE8C-5FB25666A60E}" srcOrd="1" destOrd="0" parTransId="{B05DD3A9-9CCE-4CE5-A9F6-C1D52CAFB0D1}" sibTransId="{111C007F-26B9-4173-9E03-DCDA4B1709B1}"/>
    <dgm:cxn modelId="{B3F53FA5-D548-4CAA-9E8D-5CE041057EBF}" type="presOf" srcId="{A9C99A6F-7C57-40A3-8CEF-888E8B593582}" destId="{646F8126-1B30-4322-B48B-787A8D2581AC}" srcOrd="0" destOrd="0" presId="urn:microsoft.com/office/officeart/2005/8/layout/vList2"/>
    <dgm:cxn modelId="{7EAACC86-81D8-496B-91DD-9AC00873D9EE}" type="presOf" srcId="{6F79B7BC-0C88-4C8A-8E25-6FC534445931}" destId="{E1B05045-4102-48CE-A89E-01AC2E6A4D3B}" srcOrd="0" destOrd="4" presId="urn:microsoft.com/office/officeart/2005/8/layout/vList2"/>
    <dgm:cxn modelId="{25AB80FB-FF4D-4A6D-8A86-A5EB81970BA6}" type="presOf" srcId="{69208A60-618A-4225-8B14-0930B9A2A039}" destId="{646F8126-1B30-4322-B48B-787A8D2581AC}" srcOrd="0" destOrd="3" presId="urn:microsoft.com/office/officeart/2005/8/layout/vList2"/>
    <dgm:cxn modelId="{0D43A5FC-CE5C-4E61-90C1-821CBA9F2C85}" type="presOf" srcId="{C69D7B69-A6C9-4C52-A30D-3B66CB18EFF5}" destId="{D06EA76D-B3D4-4CBD-B6F5-0EFA7440FDB6}" srcOrd="0" destOrd="0" presId="urn:microsoft.com/office/officeart/2005/8/layout/vList2"/>
    <dgm:cxn modelId="{841DB72A-C503-4142-9F3E-2291038805F1}" srcId="{8115F40E-CDEE-4E06-A58A-49B2A32853AF}" destId="{05ECD99B-871A-4A47-8231-0DF7C58527B7}" srcOrd="0" destOrd="0" parTransId="{7567F482-3F78-45CA-8C96-08C6AECC4E4A}" sibTransId="{5493E532-82DC-40A5-938D-A7E8AFAFB04F}"/>
    <dgm:cxn modelId="{A4352477-2DA8-4F98-86DE-F7E6F9839862}" type="presOf" srcId="{829F2DCD-1EBE-4029-AE8C-5FB25666A60E}" destId="{E1B05045-4102-48CE-A89E-01AC2E6A4D3B}" srcOrd="0" destOrd="5" presId="urn:microsoft.com/office/officeart/2005/8/layout/vList2"/>
    <dgm:cxn modelId="{43B016F5-4E32-4D22-85E1-933E6B1E4B7C}" type="presParOf" srcId="{D06EA76D-B3D4-4CBD-B6F5-0EFA7440FDB6}" destId="{9EB21842-54B5-4EA5-8449-5661657BFECD}" srcOrd="0" destOrd="0" presId="urn:microsoft.com/office/officeart/2005/8/layout/vList2"/>
    <dgm:cxn modelId="{8DA717A2-C7A3-4AB1-ACCF-E5D098AA631E}" type="presParOf" srcId="{D06EA76D-B3D4-4CBD-B6F5-0EFA7440FDB6}" destId="{E1B05045-4102-48CE-A89E-01AC2E6A4D3B}" srcOrd="1" destOrd="0" presId="urn:microsoft.com/office/officeart/2005/8/layout/vList2"/>
    <dgm:cxn modelId="{728960B1-47AD-4EC8-9533-6DB3B439268C}" type="presParOf" srcId="{D06EA76D-B3D4-4CBD-B6F5-0EFA7440FDB6}" destId="{56D5B2F7-3209-41C5-9E51-1C3336702877}" srcOrd="2" destOrd="0" presId="urn:microsoft.com/office/officeart/2005/8/layout/vList2"/>
    <dgm:cxn modelId="{D2C0C572-FADD-47C3-9ABE-FB4D410B4C9D}" type="presParOf" srcId="{D06EA76D-B3D4-4CBD-B6F5-0EFA7440FDB6}" destId="{646F8126-1B30-4322-B48B-787A8D2581AC}" srcOrd="3" destOrd="0" presId="urn:microsoft.com/office/officeart/2005/8/layout/vList2"/>
  </dgm:cxnLst>
  <dgm:bg/>
  <dgm:whole/>
</dgm:dataModel>
</file>

<file path=ppt/diagrams/data3.xml><?xml version="1.0" encoding="utf-8"?>
<dgm:dataModel xmlns:dgm="http://schemas.openxmlformats.org/drawingml/2006/diagram" xmlns:a="http://schemas.openxmlformats.org/drawingml/2006/main">
  <dgm:ptLst>
    <dgm:pt modelId="{5E457B2B-3CDA-434C-A3E4-2421AF5B68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C6C6919-149A-4E98-9613-6EA28A178BEC}">
      <dgm:prSet phldrT="[Text]"/>
      <dgm:spPr/>
      <dgm:t>
        <a:bodyPr/>
        <a:lstStyle/>
        <a:p>
          <a:r>
            <a:rPr lang="en-US" dirty="0" smtClean="0"/>
            <a:t>Cold test:</a:t>
          </a:r>
          <a:endParaRPr lang="en-US" dirty="0"/>
        </a:p>
      </dgm:t>
    </dgm:pt>
    <dgm:pt modelId="{0333E4A7-87F7-4775-AA69-E8E18022E816}" type="parTrans" cxnId="{02D1DD1E-BDF5-4C71-BF42-634F6CE18B16}">
      <dgm:prSet/>
      <dgm:spPr/>
      <dgm:t>
        <a:bodyPr/>
        <a:lstStyle/>
        <a:p>
          <a:endParaRPr lang="en-US"/>
        </a:p>
      </dgm:t>
    </dgm:pt>
    <dgm:pt modelId="{4010ABEC-1BCC-482D-BD1F-C851AB91036F}" type="sibTrans" cxnId="{02D1DD1E-BDF5-4C71-BF42-634F6CE18B16}">
      <dgm:prSet/>
      <dgm:spPr/>
      <dgm:t>
        <a:bodyPr/>
        <a:lstStyle/>
        <a:p>
          <a:endParaRPr lang="en-US"/>
        </a:p>
      </dgm:t>
    </dgm:pt>
    <dgm:pt modelId="{C7A2D92C-A71B-442D-8E0C-1EC08CC94522}">
      <dgm:prSet phldrT="[Text]"/>
      <dgm:spPr/>
      <dgm:t>
        <a:bodyPr/>
        <a:lstStyle/>
        <a:p>
          <a:r>
            <a:rPr lang="en-US" dirty="0" smtClean="0"/>
            <a:t>Ice sticks</a:t>
          </a:r>
          <a:endParaRPr lang="en-US" dirty="0"/>
        </a:p>
      </dgm:t>
    </dgm:pt>
    <dgm:pt modelId="{D4EC9FEC-8226-446C-AE61-1B8B9725486E}" type="parTrans" cxnId="{FF9A869F-710A-45EA-8F52-9F8CE982FB76}">
      <dgm:prSet/>
      <dgm:spPr/>
      <dgm:t>
        <a:bodyPr/>
        <a:lstStyle/>
        <a:p>
          <a:endParaRPr lang="en-US"/>
        </a:p>
      </dgm:t>
    </dgm:pt>
    <dgm:pt modelId="{624DD71F-406B-4C85-AC2F-47E5427CB244}" type="sibTrans" cxnId="{FF9A869F-710A-45EA-8F52-9F8CE982FB76}">
      <dgm:prSet/>
      <dgm:spPr/>
      <dgm:t>
        <a:bodyPr/>
        <a:lstStyle/>
        <a:p>
          <a:endParaRPr lang="en-US"/>
        </a:p>
      </dgm:t>
    </dgm:pt>
    <dgm:pt modelId="{C031E1EE-5FB5-430B-BB72-54926CA79A03}">
      <dgm:prSet phldrT="[Text]"/>
      <dgm:spPr/>
      <dgm:t>
        <a:bodyPr/>
        <a:lstStyle/>
        <a:p>
          <a:r>
            <a:rPr lang="en-US" dirty="0" smtClean="0"/>
            <a:t>Heat test</a:t>
          </a:r>
          <a:endParaRPr lang="en-US" dirty="0"/>
        </a:p>
      </dgm:t>
    </dgm:pt>
    <dgm:pt modelId="{EE4846C4-1CF2-4F29-B249-44F7C27207C0}" type="parTrans" cxnId="{AD541F6E-844B-4CBE-AA09-6B9D4B7CDAD0}">
      <dgm:prSet/>
      <dgm:spPr/>
      <dgm:t>
        <a:bodyPr/>
        <a:lstStyle/>
        <a:p>
          <a:endParaRPr lang="en-US"/>
        </a:p>
      </dgm:t>
    </dgm:pt>
    <dgm:pt modelId="{9872D2FD-A44A-48E3-B553-B71E113847B2}" type="sibTrans" cxnId="{AD541F6E-844B-4CBE-AA09-6B9D4B7CDAD0}">
      <dgm:prSet/>
      <dgm:spPr/>
      <dgm:t>
        <a:bodyPr/>
        <a:lstStyle/>
        <a:p>
          <a:endParaRPr lang="en-US"/>
        </a:p>
      </dgm:t>
    </dgm:pt>
    <dgm:pt modelId="{770FDC33-B31C-480C-A965-3DB74775800D}">
      <dgm:prSet phldrT="[Text]"/>
      <dgm:spPr/>
      <dgm:t>
        <a:bodyPr/>
        <a:lstStyle/>
        <a:p>
          <a:r>
            <a:rPr lang="en-US" dirty="0" smtClean="0"/>
            <a:t>Hot water, hot air</a:t>
          </a:r>
          <a:endParaRPr lang="en-US" dirty="0"/>
        </a:p>
      </dgm:t>
    </dgm:pt>
    <dgm:pt modelId="{FF242675-7440-4B8A-A259-04EB6E26C57C}" type="parTrans" cxnId="{43E2E0A6-2310-40F7-BDAB-6481A046A72D}">
      <dgm:prSet/>
      <dgm:spPr/>
      <dgm:t>
        <a:bodyPr/>
        <a:lstStyle/>
        <a:p>
          <a:endParaRPr lang="en-US"/>
        </a:p>
      </dgm:t>
    </dgm:pt>
    <dgm:pt modelId="{2EDF68B1-1A06-4875-B2F5-22E3B98DB5E4}" type="sibTrans" cxnId="{43E2E0A6-2310-40F7-BDAB-6481A046A72D}">
      <dgm:prSet/>
      <dgm:spPr/>
      <dgm:t>
        <a:bodyPr/>
        <a:lstStyle/>
        <a:p>
          <a:endParaRPr lang="en-US"/>
        </a:p>
      </dgm:t>
    </dgm:pt>
    <dgm:pt modelId="{B1908CAA-488C-49C0-8C28-0D64B495B723}">
      <dgm:prSet phldrT="[Text]"/>
      <dgm:spPr/>
      <dgm:t>
        <a:bodyPr/>
        <a:lstStyle/>
        <a:p>
          <a:r>
            <a:rPr lang="en-US" dirty="0" smtClean="0"/>
            <a:t>Ethyl chloride spray</a:t>
          </a:r>
          <a:endParaRPr lang="en-US" dirty="0"/>
        </a:p>
      </dgm:t>
    </dgm:pt>
    <dgm:pt modelId="{689B8161-9863-45A0-A1CF-72AFD5842B26}" type="parTrans" cxnId="{6F9E20AF-3DFE-40A6-A232-F37BDA01BC49}">
      <dgm:prSet/>
      <dgm:spPr/>
      <dgm:t>
        <a:bodyPr/>
        <a:lstStyle/>
        <a:p>
          <a:endParaRPr lang="en-US"/>
        </a:p>
      </dgm:t>
    </dgm:pt>
    <dgm:pt modelId="{F38216C7-AB1D-4444-A05C-B9DD3F57B906}" type="sibTrans" cxnId="{6F9E20AF-3DFE-40A6-A232-F37BDA01BC49}">
      <dgm:prSet/>
      <dgm:spPr/>
      <dgm:t>
        <a:bodyPr/>
        <a:lstStyle/>
        <a:p>
          <a:endParaRPr lang="en-US"/>
        </a:p>
      </dgm:t>
    </dgm:pt>
    <dgm:pt modelId="{59A9670C-48DE-4A1F-9F14-E8165983DFA7}">
      <dgm:prSet phldrT="[Text]"/>
      <dgm:spPr/>
      <dgm:t>
        <a:bodyPr/>
        <a:lstStyle/>
        <a:p>
          <a:r>
            <a:rPr lang="en-US" dirty="0" smtClean="0"/>
            <a:t>Endo ice/Refrigerant spray(-26.2</a:t>
          </a:r>
          <a:r>
            <a:rPr lang="en-US" dirty="0" smtClean="0">
              <a:latin typeface="Calibri"/>
              <a:cs typeface="Calibri"/>
            </a:rPr>
            <a:t>·c)</a:t>
          </a:r>
          <a:endParaRPr lang="en-US" dirty="0"/>
        </a:p>
      </dgm:t>
    </dgm:pt>
    <dgm:pt modelId="{945CE324-D1EA-4CA3-98CD-653A9AC11305}" type="parTrans" cxnId="{CCCE4803-5F44-4C24-BCCA-5929754624DB}">
      <dgm:prSet/>
      <dgm:spPr/>
      <dgm:t>
        <a:bodyPr/>
        <a:lstStyle/>
        <a:p>
          <a:endParaRPr lang="en-US"/>
        </a:p>
      </dgm:t>
    </dgm:pt>
    <dgm:pt modelId="{1C724C20-0CD2-44F9-BBEC-2084A7EB0F61}" type="sibTrans" cxnId="{CCCE4803-5F44-4C24-BCCA-5929754624DB}">
      <dgm:prSet/>
      <dgm:spPr/>
      <dgm:t>
        <a:bodyPr/>
        <a:lstStyle/>
        <a:p>
          <a:endParaRPr lang="en-US"/>
        </a:p>
      </dgm:t>
    </dgm:pt>
    <dgm:pt modelId="{5D401A88-8C3E-42FE-A53D-BC718C90E1CF}">
      <dgm:prSet phldrT="[Text]"/>
      <dgm:spPr/>
      <dgm:t>
        <a:bodyPr/>
        <a:lstStyle/>
        <a:p>
          <a:r>
            <a:rPr lang="en-US" dirty="0" smtClean="0"/>
            <a:t>Dry ice/Co2 snow(-78</a:t>
          </a:r>
          <a:r>
            <a:rPr lang="en-US" dirty="0" smtClean="0">
              <a:latin typeface="Calibri"/>
              <a:cs typeface="Calibri"/>
            </a:rPr>
            <a:t>·c)</a:t>
          </a:r>
          <a:endParaRPr lang="en-US" dirty="0"/>
        </a:p>
      </dgm:t>
    </dgm:pt>
    <dgm:pt modelId="{0EE42BC1-AE9D-4136-83B6-27E2745CB39A}" type="parTrans" cxnId="{3EDB5E72-2A00-4BC0-A896-BFD28B126D4C}">
      <dgm:prSet/>
      <dgm:spPr/>
      <dgm:t>
        <a:bodyPr/>
        <a:lstStyle/>
        <a:p>
          <a:endParaRPr lang="en-US"/>
        </a:p>
      </dgm:t>
    </dgm:pt>
    <dgm:pt modelId="{BC1328A9-5A09-42F9-8000-1E4789E1E24E}" type="sibTrans" cxnId="{3EDB5E72-2A00-4BC0-A896-BFD28B126D4C}">
      <dgm:prSet/>
      <dgm:spPr/>
      <dgm:t>
        <a:bodyPr/>
        <a:lstStyle/>
        <a:p>
          <a:endParaRPr lang="en-US"/>
        </a:p>
      </dgm:t>
    </dgm:pt>
    <dgm:pt modelId="{685EE585-A300-4798-A384-9234EA9B461C}">
      <dgm:prSet phldrT="[Text]"/>
      <dgm:spPr/>
      <dgm:t>
        <a:bodyPr/>
        <a:lstStyle/>
        <a:p>
          <a:r>
            <a:rPr lang="en-US" dirty="0" smtClean="0"/>
            <a:t>Hot </a:t>
          </a:r>
          <a:r>
            <a:rPr lang="en-US" dirty="0" err="1" smtClean="0"/>
            <a:t>burnisher</a:t>
          </a:r>
          <a:endParaRPr lang="en-US" dirty="0"/>
        </a:p>
      </dgm:t>
    </dgm:pt>
    <dgm:pt modelId="{FEC66C48-E23F-4B3A-A1A1-2B68F5418BB1}" type="parTrans" cxnId="{F2CD4BA0-4444-4457-88F1-D5A8D4DF5110}">
      <dgm:prSet/>
      <dgm:spPr/>
      <dgm:t>
        <a:bodyPr/>
        <a:lstStyle/>
        <a:p>
          <a:endParaRPr lang="en-US"/>
        </a:p>
      </dgm:t>
    </dgm:pt>
    <dgm:pt modelId="{10EDE761-D7FB-48CB-90E3-88787D145D58}" type="sibTrans" cxnId="{F2CD4BA0-4444-4457-88F1-D5A8D4DF5110}">
      <dgm:prSet/>
      <dgm:spPr/>
      <dgm:t>
        <a:bodyPr/>
        <a:lstStyle/>
        <a:p>
          <a:endParaRPr lang="en-US"/>
        </a:p>
      </dgm:t>
    </dgm:pt>
    <dgm:pt modelId="{686996F6-C5A4-43BB-82EF-CD902C73B5EC}">
      <dgm:prSet phldrT="[Text]"/>
      <dgm:spPr/>
      <dgm:t>
        <a:bodyPr/>
        <a:lstStyle/>
        <a:p>
          <a:r>
            <a:rPr lang="en-US" dirty="0" smtClean="0"/>
            <a:t>Heated GP</a:t>
          </a:r>
          <a:endParaRPr lang="en-US" dirty="0"/>
        </a:p>
      </dgm:t>
    </dgm:pt>
    <dgm:pt modelId="{7EE9E238-58B2-47DC-9553-25625B5F3B2C}" type="parTrans" cxnId="{22215BCB-609C-4E48-AE4D-96F57881161E}">
      <dgm:prSet/>
      <dgm:spPr/>
      <dgm:t>
        <a:bodyPr/>
        <a:lstStyle/>
        <a:p>
          <a:endParaRPr lang="en-US"/>
        </a:p>
      </dgm:t>
    </dgm:pt>
    <dgm:pt modelId="{26CF475E-AA94-4E6C-8D43-1BCD21F91C21}" type="sibTrans" cxnId="{22215BCB-609C-4E48-AE4D-96F57881161E}">
      <dgm:prSet/>
      <dgm:spPr/>
      <dgm:t>
        <a:bodyPr/>
        <a:lstStyle/>
        <a:p>
          <a:endParaRPr lang="en-US"/>
        </a:p>
      </dgm:t>
    </dgm:pt>
    <dgm:pt modelId="{7EEB2F91-A89F-4505-9F0D-DC623D527E5D}">
      <dgm:prSet phldrT="[Text]"/>
      <dgm:spPr/>
      <dgm:t>
        <a:bodyPr/>
        <a:lstStyle/>
        <a:p>
          <a:r>
            <a:rPr lang="en-US" dirty="0" smtClean="0"/>
            <a:t>Hot green stick compound</a:t>
          </a:r>
          <a:endParaRPr lang="en-US" dirty="0"/>
        </a:p>
      </dgm:t>
    </dgm:pt>
    <dgm:pt modelId="{2807020E-5CED-4B94-AA2D-F787184148D0}" type="parTrans" cxnId="{CC7DE1C3-85F7-49A6-9DF2-E63EBEF9B895}">
      <dgm:prSet/>
      <dgm:spPr/>
      <dgm:t>
        <a:bodyPr/>
        <a:lstStyle/>
        <a:p>
          <a:endParaRPr lang="en-US"/>
        </a:p>
      </dgm:t>
    </dgm:pt>
    <dgm:pt modelId="{DB48406C-94C5-4846-A6FA-04FC6610AFCF}" type="sibTrans" cxnId="{CC7DE1C3-85F7-49A6-9DF2-E63EBEF9B895}">
      <dgm:prSet/>
      <dgm:spPr/>
      <dgm:t>
        <a:bodyPr/>
        <a:lstStyle/>
        <a:p>
          <a:endParaRPr lang="en-US"/>
        </a:p>
      </dgm:t>
    </dgm:pt>
    <dgm:pt modelId="{7BA9B031-547D-4A0D-834C-1EF5440E7397}">
      <dgm:prSet phldrT="[Text]"/>
      <dgm:spPr/>
      <dgm:t>
        <a:bodyPr/>
        <a:lstStyle/>
        <a:p>
          <a:r>
            <a:rPr lang="en-US" dirty="0" smtClean="0"/>
            <a:t>Polishing of crown with rubber cup.</a:t>
          </a:r>
          <a:endParaRPr lang="en-US" dirty="0"/>
        </a:p>
      </dgm:t>
    </dgm:pt>
    <dgm:pt modelId="{0FD54B49-93F0-457F-9B29-B9CFA10F7DB0}" type="parTrans" cxnId="{0DEE557D-9153-4AC4-B9D4-5C0CA2092631}">
      <dgm:prSet/>
      <dgm:spPr/>
      <dgm:t>
        <a:bodyPr/>
        <a:lstStyle/>
        <a:p>
          <a:endParaRPr lang="en-US"/>
        </a:p>
      </dgm:t>
    </dgm:pt>
    <dgm:pt modelId="{B0D803A5-0CAA-42E8-98DB-7362A46D600E}" type="sibTrans" cxnId="{0DEE557D-9153-4AC4-B9D4-5C0CA2092631}">
      <dgm:prSet/>
      <dgm:spPr/>
      <dgm:t>
        <a:bodyPr/>
        <a:lstStyle/>
        <a:p>
          <a:endParaRPr lang="en-US"/>
        </a:p>
      </dgm:t>
    </dgm:pt>
    <dgm:pt modelId="{1924F7A6-4096-481A-9F42-7DC7A4D52D21}" type="pres">
      <dgm:prSet presAssocID="{5E457B2B-3CDA-434C-A3E4-2421AF5B682A}" presName="linear" presStyleCnt="0">
        <dgm:presLayoutVars>
          <dgm:animLvl val="lvl"/>
          <dgm:resizeHandles val="exact"/>
        </dgm:presLayoutVars>
      </dgm:prSet>
      <dgm:spPr/>
      <dgm:t>
        <a:bodyPr/>
        <a:lstStyle/>
        <a:p>
          <a:endParaRPr lang="en-US"/>
        </a:p>
      </dgm:t>
    </dgm:pt>
    <dgm:pt modelId="{06815D7E-B256-4AB7-AB79-298F42A894AF}" type="pres">
      <dgm:prSet presAssocID="{1C6C6919-149A-4E98-9613-6EA28A178BEC}" presName="parentText" presStyleLbl="node1" presStyleIdx="0" presStyleCnt="2">
        <dgm:presLayoutVars>
          <dgm:chMax val="0"/>
          <dgm:bulletEnabled val="1"/>
        </dgm:presLayoutVars>
      </dgm:prSet>
      <dgm:spPr/>
      <dgm:t>
        <a:bodyPr/>
        <a:lstStyle/>
        <a:p>
          <a:endParaRPr lang="en-US"/>
        </a:p>
      </dgm:t>
    </dgm:pt>
    <dgm:pt modelId="{7283CDC6-6E2F-406E-B54A-915366DA6622}" type="pres">
      <dgm:prSet presAssocID="{1C6C6919-149A-4E98-9613-6EA28A178BEC}" presName="childText" presStyleLbl="revTx" presStyleIdx="0" presStyleCnt="2">
        <dgm:presLayoutVars>
          <dgm:bulletEnabled val="1"/>
        </dgm:presLayoutVars>
      </dgm:prSet>
      <dgm:spPr/>
      <dgm:t>
        <a:bodyPr/>
        <a:lstStyle/>
        <a:p>
          <a:endParaRPr lang="en-US"/>
        </a:p>
      </dgm:t>
    </dgm:pt>
    <dgm:pt modelId="{525289D2-9C9D-4A45-A30E-B4BBEEEB6B05}" type="pres">
      <dgm:prSet presAssocID="{C031E1EE-5FB5-430B-BB72-54926CA79A03}" presName="parentText" presStyleLbl="node1" presStyleIdx="1" presStyleCnt="2">
        <dgm:presLayoutVars>
          <dgm:chMax val="0"/>
          <dgm:bulletEnabled val="1"/>
        </dgm:presLayoutVars>
      </dgm:prSet>
      <dgm:spPr/>
      <dgm:t>
        <a:bodyPr/>
        <a:lstStyle/>
        <a:p>
          <a:endParaRPr lang="en-US"/>
        </a:p>
      </dgm:t>
    </dgm:pt>
    <dgm:pt modelId="{A35BFB59-9375-4BFA-807C-ADE893EBD72F}" type="pres">
      <dgm:prSet presAssocID="{C031E1EE-5FB5-430B-BB72-54926CA79A03}" presName="childText" presStyleLbl="revTx" presStyleIdx="1" presStyleCnt="2">
        <dgm:presLayoutVars>
          <dgm:bulletEnabled val="1"/>
        </dgm:presLayoutVars>
      </dgm:prSet>
      <dgm:spPr/>
      <dgm:t>
        <a:bodyPr/>
        <a:lstStyle/>
        <a:p>
          <a:endParaRPr lang="en-US"/>
        </a:p>
      </dgm:t>
    </dgm:pt>
  </dgm:ptLst>
  <dgm:cxnLst>
    <dgm:cxn modelId="{43E2E0A6-2310-40F7-BDAB-6481A046A72D}" srcId="{C031E1EE-5FB5-430B-BB72-54926CA79A03}" destId="{770FDC33-B31C-480C-A965-3DB74775800D}" srcOrd="0" destOrd="0" parTransId="{FF242675-7440-4B8A-A259-04EB6E26C57C}" sibTransId="{2EDF68B1-1A06-4875-B2F5-22E3B98DB5E4}"/>
    <dgm:cxn modelId="{3EDB5E72-2A00-4BC0-A896-BFD28B126D4C}" srcId="{1C6C6919-149A-4E98-9613-6EA28A178BEC}" destId="{5D401A88-8C3E-42FE-A53D-BC718C90E1CF}" srcOrd="3" destOrd="0" parTransId="{0EE42BC1-AE9D-4136-83B6-27E2745CB39A}" sibTransId="{BC1328A9-5A09-42F9-8000-1E4789E1E24E}"/>
    <dgm:cxn modelId="{9D3DD05E-1A93-4BA2-A13A-07CFF1AB5D5F}" type="presOf" srcId="{59A9670C-48DE-4A1F-9F14-E8165983DFA7}" destId="{7283CDC6-6E2F-406E-B54A-915366DA6622}" srcOrd="0" destOrd="2" presId="urn:microsoft.com/office/officeart/2005/8/layout/vList2"/>
    <dgm:cxn modelId="{CC7DE1C3-85F7-49A6-9DF2-E63EBEF9B895}" srcId="{C031E1EE-5FB5-430B-BB72-54926CA79A03}" destId="{7EEB2F91-A89F-4505-9F0D-DC623D527E5D}" srcOrd="3" destOrd="0" parTransId="{2807020E-5CED-4B94-AA2D-F787184148D0}" sibTransId="{DB48406C-94C5-4846-A6FA-04FC6610AFCF}"/>
    <dgm:cxn modelId="{02D1DD1E-BDF5-4C71-BF42-634F6CE18B16}" srcId="{5E457B2B-3CDA-434C-A3E4-2421AF5B682A}" destId="{1C6C6919-149A-4E98-9613-6EA28A178BEC}" srcOrd="0" destOrd="0" parTransId="{0333E4A7-87F7-4775-AA69-E8E18022E816}" sibTransId="{4010ABEC-1BCC-482D-BD1F-C851AB91036F}"/>
    <dgm:cxn modelId="{093018EC-CA19-4FE0-98FF-A0DE9C91888B}" type="presOf" srcId="{686996F6-C5A4-43BB-82EF-CD902C73B5EC}" destId="{A35BFB59-9375-4BFA-807C-ADE893EBD72F}" srcOrd="0" destOrd="2" presId="urn:microsoft.com/office/officeart/2005/8/layout/vList2"/>
    <dgm:cxn modelId="{0DD21FB4-3E2D-439D-A4F8-A5A67F00B524}" type="presOf" srcId="{770FDC33-B31C-480C-A965-3DB74775800D}" destId="{A35BFB59-9375-4BFA-807C-ADE893EBD72F}" srcOrd="0" destOrd="0" presId="urn:microsoft.com/office/officeart/2005/8/layout/vList2"/>
    <dgm:cxn modelId="{89385B29-274E-4C05-9496-799CE1121ECA}" type="presOf" srcId="{C031E1EE-5FB5-430B-BB72-54926CA79A03}" destId="{525289D2-9C9D-4A45-A30E-B4BBEEEB6B05}" srcOrd="0" destOrd="0" presId="urn:microsoft.com/office/officeart/2005/8/layout/vList2"/>
    <dgm:cxn modelId="{35B91988-2665-4511-8BC4-990D865C11C7}" type="presOf" srcId="{C7A2D92C-A71B-442D-8E0C-1EC08CC94522}" destId="{7283CDC6-6E2F-406E-B54A-915366DA6622}" srcOrd="0" destOrd="0" presId="urn:microsoft.com/office/officeart/2005/8/layout/vList2"/>
    <dgm:cxn modelId="{0DEE557D-9153-4AC4-B9D4-5C0CA2092631}" srcId="{C031E1EE-5FB5-430B-BB72-54926CA79A03}" destId="{7BA9B031-547D-4A0D-834C-1EF5440E7397}" srcOrd="4" destOrd="0" parTransId="{0FD54B49-93F0-457F-9B29-B9CFA10F7DB0}" sibTransId="{B0D803A5-0CAA-42E8-98DB-7362A46D600E}"/>
    <dgm:cxn modelId="{AB92523F-C9DD-472B-A54B-FB307C8427C0}" type="presOf" srcId="{7EEB2F91-A89F-4505-9F0D-DC623D527E5D}" destId="{A35BFB59-9375-4BFA-807C-ADE893EBD72F}" srcOrd="0" destOrd="3" presId="urn:microsoft.com/office/officeart/2005/8/layout/vList2"/>
    <dgm:cxn modelId="{35E8421E-FF1F-47D3-947D-3BED8557E6D1}" type="presOf" srcId="{1C6C6919-149A-4E98-9613-6EA28A178BEC}" destId="{06815D7E-B256-4AB7-AB79-298F42A894AF}" srcOrd="0" destOrd="0" presId="urn:microsoft.com/office/officeart/2005/8/layout/vList2"/>
    <dgm:cxn modelId="{94A5CD07-8A6D-429C-99A2-E2262FA069A1}" type="presOf" srcId="{5E457B2B-3CDA-434C-A3E4-2421AF5B682A}" destId="{1924F7A6-4096-481A-9F42-7DC7A4D52D21}" srcOrd="0" destOrd="0" presId="urn:microsoft.com/office/officeart/2005/8/layout/vList2"/>
    <dgm:cxn modelId="{1BE4A822-B314-4EE9-88D6-7B052387831D}" type="presOf" srcId="{B1908CAA-488C-49C0-8C28-0D64B495B723}" destId="{7283CDC6-6E2F-406E-B54A-915366DA6622}" srcOrd="0" destOrd="1" presId="urn:microsoft.com/office/officeart/2005/8/layout/vList2"/>
    <dgm:cxn modelId="{F2CD4BA0-4444-4457-88F1-D5A8D4DF5110}" srcId="{C031E1EE-5FB5-430B-BB72-54926CA79A03}" destId="{685EE585-A300-4798-A384-9234EA9B461C}" srcOrd="1" destOrd="0" parTransId="{FEC66C48-E23F-4B3A-A1A1-2B68F5418BB1}" sibTransId="{10EDE761-D7FB-48CB-90E3-88787D145D58}"/>
    <dgm:cxn modelId="{AD541F6E-844B-4CBE-AA09-6B9D4B7CDAD0}" srcId="{5E457B2B-3CDA-434C-A3E4-2421AF5B682A}" destId="{C031E1EE-5FB5-430B-BB72-54926CA79A03}" srcOrd="1" destOrd="0" parTransId="{EE4846C4-1CF2-4F29-B249-44F7C27207C0}" sibTransId="{9872D2FD-A44A-48E3-B553-B71E113847B2}"/>
    <dgm:cxn modelId="{FF9A869F-710A-45EA-8F52-9F8CE982FB76}" srcId="{1C6C6919-149A-4E98-9613-6EA28A178BEC}" destId="{C7A2D92C-A71B-442D-8E0C-1EC08CC94522}" srcOrd="0" destOrd="0" parTransId="{D4EC9FEC-8226-446C-AE61-1B8B9725486E}" sibTransId="{624DD71F-406B-4C85-AC2F-47E5427CB244}"/>
    <dgm:cxn modelId="{CCCE4803-5F44-4C24-BCCA-5929754624DB}" srcId="{1C6C6919-149A-4E98-9613-6EA28A178BEC}" destId="{59A9670C-48DE-4A1F-9F14-E8165983DFA7}" srcOrd="2" destOrd="0" parTransId="{945CE324-D1EA-4CA3-98CD-653A9AC11305}" sibTransId="{1C724C20-0CD2-44F9-BBEC-2084A7EB0F61}"/>
    <dgm:cxn modelId="{6F9E20AF-3DFE-40A6-A232-F37BDA01BC49}" srcId="{1C6C6919-149A-4E98-9613-6EA28A178BEC}" destId="{B1908CAA-488C-49C0-8C28-0D64B495B723}" srcOrd="1" destOrd="0" parTransId="{689B8161-9863-45A0-A1CF-72AFD5842B26}" sibTransId="{F38216C7-AB1D-4444-A05C-B9DD3F57B906}"/>
    <dgm:cxn modelId="{63C01332-67F1-40B3-B9DA-416C1CBEDC81}" type="presOf" srcId="{7BA9B031-547D-4A0D-834C-1EF5440E7397}" destId="{A35BFB59-9375-4BFA-807C-ADE893EBD72F}" srcOrd="0" destOrd="4" presId="urn:microsoft.com/office/officeart/2005/8/layout/vList2"/>
    <dgm:cxn modelId="{DEFD23BD-F98B-4291-B3CC-D976D641C33B}" type="presOf" srcId="{685EE585-A300-4798-A384-9234EA9B461C}" destId="{A35BFB59-9375-4BFA-807C-ADE893EBD72F}" srcOrd="0" destOrd="1" presId="urn:microsoft.com/office/officeart/2005/8/layout/vList2"/>
    <dgm:cxn modelId="{22215BCB-609C-4E48-AE4D-96F57881161E}" srcId="{C031E1EE-5FB5-430B-BB72-54926CA79A03}" destId="{686996F6-C5A4-43BB-82EF-CD902C73B5EC}" srcOrd="2" destOrd="0" parTransId="{7EE9E238-58B2-47DC-9553-25625B5F3B2C}" sibTransId="{26CF475E-AA94-4E6C-8D43-1BCD21F91C21}"/>
    <dgm:cxn modelId="{706D544F-8D0C-4B85-A493-36B8C6843E97}" type="presOf" srcId="{5D401A88-8C3E-42FE-A53D-BC718C90E1CF}" destId="{7283CDC6-6E2F-406E-B54A-915366DA6622}" srcOrd="0" destOrd="3" presId="urn:microsoft.com/office/officeart/2005/8/layout/vList2"/>
    <dgm:cxn modelId="{D6214539-C808-4D58-B0EB-CFBFD8BD05E8}" type="presParOf" srcId="{1924F7A6-4096-481A-9F42-7DC7A4D52D21}" destId="{06815D7E-B256-4AB7-AB79-298F42A894AF}" srcOrd="0" destOrd="0" presId="urn:microsoft.com/office/officeart/2005/8/layout/vList2"/>
    <dgm:cxn modelId="{61E246EA-EE80-418B-920C-BBDE95D0B4FF}" type="presParOf" srcId="{1924F7A6-4096-481A-9F42-7DC7A4D52D21}" destId="{7283CDC6-6E2F-406E-B54A-915366DA6622}" srcOrd="1" destOrd="0" presId="urn:microsoft.com/office/officeart/2005/8/layout/vList2"/>
    <dgm:cxn modelId="{8AC051F1-57D2-4F4C-92F7-7CEFBDEF32EA}" type="presParOf" srcId="{1924F7A6-4096-481A-9F42-7DC7A4D52D21}" destId="{525289D2-9C9D-4A45-A30E-B4BBEEEB6B05}" srcOrd="2" destOrd="0" presId="urn:microsoft.com/office/officeart/2005/8/layout/vList2"/>
    <dgm:cxn modelId="{6E8B8B55-686A-4D31-8155-CD1545A742CB}" type="presParOf" srcId="{1924F7A6-4096-481A-9F42-7DC7A4D52D21}" destId="{A35BFB59-9375-4BFA-807C-ADE893EBD72F}" srcOrd="3"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IN"/>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IN"/>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IN" smtClean="0"/>
              <a:t>Click to edit Master text styles</a:t>
            </a:r>
          </a:p>
          <a:p>
            <a:pPr lvl="1"/>
            <a:r>
              <a:rPr lang="en-IN" smtClean="0"/>
              <a:t>Second level</a:t>
            </a:r>
          </a:p>
          <a:p>
            <a:pPr lvl="2"/>
            <a:r>
              <a:rPr lang="en-IN" smtClean="0"/>
              <a:t>Third level</a:t>
            </a:r>
          </a:p>
          <a:p>
            <a:pPr lvl="3"/>
            <a:r>
              <a:rPr lang="en-IN" smtClean="0"/>
              <a:t>Fourth level</a:t>
            </a:r>
          </a:p>
          <a:p>
            <a:pPr lvl="4"/>
            <a:r>
              <a:rPr lang="en-IN"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I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57F8702-B28A-4891-B42A-505DFB0E0CF2}" type="slidenum">
              <a:rPr lang="en-IN"/>
              <a:pPr/>
              <a:t>‹#›</a:t>
            </a:fld>
            <a:endParaRPr lang="en-IN"/>
          </a:p>
        </p:txBody>
      </p:sp>
    </p:spTree>
    <p:extLst>
      <p:ext uri="{BB962C8B-B14F-4D97-AF65-F5344CB8AC3E}">
        <p14:creationId xmlns:p14="http://schemas.microsoft.com/office/powerpoint/2010/main" xmlns="" val="32316053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C814DD-D826-410C-98B0-22CB8749AF5B}" type="slidenum">
              <a:rPr lang="en-IN"/>
              <a:pPr/>
              <a:t>1</a:t>
            </a:fld>
            <a:endParaRPr lang="en-IN"/>
          </a:p>
        </p:txBody>
      </p:sp>
      <p:sp>
        <p:nvSpPr>
          <p:cNvPr id="107522" name="Rectangle 2"/>
          <p:cNvSpPr>
            <a:spLocks noGrp="1" noRot="1" noChangeAspect="1" noChangeArrowheads="1" noTextEdit="1"/>
          </p:cNvSpPr>
          <p:nvPr>
            <p:ph type="sldImg"/>
          </p:nvPr>
        </p:nvSpPr>
        <p:spPr>
          <a:xfrm>
            <a:off x="1143000" y="685800"/>
            <a:ext cx="4572000" cy="3429000"/>
          </a:xfrm>
          <a:ln/>
        </p:spPr>
      </p:sp>
      <p:sp>
        <p:nvSpPr>
          <p:cNvPr id="10752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37</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38</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44</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7F8702-B28A-4891-B42A-505DFB0E0CF2}" type="slidenum">
              <a:rPr lang="en-IN" smtClean="0"/>
              <a:pPr/>
              <a:t>48</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53</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54</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55</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56</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57</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58</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786CD-8BD1-4DE5-AF20-AE632EBFCCA1}" type="slidenum">
              <a:rPr lang="en-IN"/>
              <a:pPr/>
              <a:t>2</a:t>
            </a:fld>
            <a:endParaRPr lang="en-IN"/>
          </a:p>
        </p:txBody>
      </p:sp>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59</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60</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62</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65</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69</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70</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rgbClr val="FF0000"/>
                </a:solidFill>
                <a:latin typeface="Comic Sans MS" pitchFamily="66" charset="0"/>
              </a:rPr>
              <a:t>Paul Starkey </a:t>
            </a:r>
            <a:r>
              <a:rPr lang="en-US" smtClean="0">
                <a:latin typeface="Comic Sans MS" pitchFamily="66" charset="0"/>
              </a:rPr>
              <a:t>1 visit IPC </a:t>
            </a:r>
            <a:endParaRPr lang="en-US"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13500B-36DF-436B-8C31-0AD6AC26BE0B}" type="slidenum">
              <a:rPr lang="en-US" smtClean="0"/>
              <a:pPr/>
              <a:t>74</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75</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76</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81</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10</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82</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85</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87</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88</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89</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90</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Times New Roman" pitchFamily="18" charset="0"/>
                <a:cs typeface="Times New Roman" pitchFamily="18" charset="0"/>
              </a:rPr>
              <a:t>The removal of the inflamed portion of the pulp affords temporary, rapid relief of </a:t>
            </a:r>
            <a:r>
              <a:rPr lang="en-IN" sz="1200" dirty="0" err="1" smtClean="0">
                <a:latin typeface="Times New Roman" pitchFamily="18" charset="0"/>
                <a:cs typeface="Times New Roman" pitchFamily="18" charset="0"/>
              </a:rPr>
              <a:t>pulpalgia</a:t>
            </a:r>
            <a:r>
              <a:rPr lang="en-IN" sz="1200" dirty="0" smtClean="0">
                <a:latin typeface="Times New Roman" pitchFamily="18" charset="0"/>
                <a:cs typeface="Times New Roman" pitchFamily="18" charset="0"/>
              </a:rPr>
              <a:t> and further may undergo repair while completing </a:t>
            </a:r>
            <a:r>
              <a:rPr lang="en-IN" sz="1200" dirty="0" err="1" smtClean="0">
                <a:latin typeface="Times New Roman" pitchFamily="18" charset="0"/>
                <a:cs typeface="Times New Roman" pitchFamily="18" charset="0"/>
              </a:rPr>
              <a:t>apexogenesis</a:t>
            </a:r>
            <a:r>
              <a:rPr lang="en-IN" sz="1200" dirty="0" smtClean="0">
                <a:latin typeface="Times New Roman" pitchFamily="18" charset="0"/>
                <a:cs typeface="Times New Roman" pitchFamily="18" charset="0"/>
              </a:rPr>
              <a:t> that is root end development and calcification.</a:t>
            </a:r>
          </a:p>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93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latin typeface="Times New Roman" pitchFamily="18" charset="0"/>
                <a:cs typeface="Times New Roman" pitchFamily="18" charset="0"/>
              </a:rPr>
              <a:t>The </a:t>
            </a:r>
            <a:r>
              <a:rPr lang="en-IN" sz="1200" dirty="0" err="1" smtClean="0">
                <a:latin typeface="Times New Roman" pitchFamily="18" charset="0"/>
                <a:cs typeface="Times New Roman" pitchFamily="18" charset="0"/>
              </a:rPr>
              <a:t>radicular</a:t>
            </a:r>
            <a:r>
              <a:rPr lang="en-IN" sz="1200" dirty="0" smtClean="0">
                <a:latin typeface="Times New Roman" pitchFamily="18" charset="0"/>
                <a:cs typeface="Times New Roman" pitchFamily="18" charset="0"/>
              </a:rPr>
              <a:t> pulp should remain asymptomatic without adverse clinical signs or symptoms such as sensitivity, pain, or swelling. </a:t>
            </a:r>
            <a:endParaRPr lang="en-US" sz="12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94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Any sign or symptom, which suggests that inflammation, has extended beyond the coronal pulp into the root canal. These include:</a:t>
            </a:r>
          </a:p>
          <a:p>
            <a:pPr lvl="0"/>
            <a:r>
              <a:rPr lang="en-US" sz="1200" kern="1200" dirty="0" smtClean="0">
                <a:solidFill>
                  <a:schemeClr val="tx1"/>
                </a:solidFill>
                <a:latin typeface="+mn-lt"/>
                <a:ea typeface="+mn-ea"/>
                <a:cs typeface="+mn-cs"/>
              </a:rPr>
              <a:t>Spontaneous pain.</a:t>
            </a:r>
          </a:p>
          <a:p>
            <a:pPr lvl="0"/>
            <a:r>
              <a:rPr lang="en-US" sz="1200" kern="1200" dirty="0" smtClean="0">
                <a:solidFill>
                  <a:schemeClr val="tx1"/>
                </a:solidFill>
                <a:latin typeface="+mn-lt"/>
                <a:ea typeface="+mn-ea"/>
                <a:cs typeface="+mn-cs"/>
              </a:rPr>
              <a:t>Tenderness to percussion.</a:t>
            </a:r>
          </a:p>
          <a:p>
            <a:pPr lvl="0"/>
            <a:r>
              <a:rPr lang="en-US" sz="1200" kern="1200" dirty="0" smtClean="0">
                <a:solidFill>
                  <a:schemeClr val="tx1"/>
                </a:solidFill>
                <a:latin typeface="+mn-lt"/>
                <a:ea typeface="+mn-ea"/>
                <a:cs typeface="+mn-cs"/>
              </a:rPr>
              <a:t>Swelling &amp; fistula.</a:t>
            </a:r>
          </a:p>
          <a:p>
            <a:pPr lvl="0"/>
            <a:r>
              <a:rPr lang="en-US" sz="1200" kern="1200" dirty="0" smtClean="0">
                <a:solidFill>
                  <a:schemeClr val="tx1"/>
                </a:solidFill>
                <a:latin typeface="+mn-lt"/>
                <a:ea typeface="+mn-ea"/>
                <a:cs typeface="+mn-cs"/>
              </a:rPr>
              <a:t>Pus of serous exudates at the exposure site.</a:t>
            </a:r>
          </a:p>
          <a:p>
            <a:pPr lvl="0"/>
            <a:r>
              <a:rPr lang="en-US" sz="1200" kern="1200" dirty="0" smtClean="0">
                <a:solidFill>
                  <a:schemeClr val="tx1"/>
                </a:solidFill>
                <a:latin typeface="+mn-lt"/>
                <a:ea typeface="+mn-ea"/>
                <a:cs typeface="+mn-cs"/>
              </a:rPr>
              <a:t>Pathologic mobility.</a:t>
            </a:r>
          </a:p>
          <a:p>
            <a:pPr lvl="0"/>
            <a:r>
              <a:rPr lang="en-US" sz="1200" kern="1200" dirty="0" smtClean="0">
                <a:solidFill>
                  <a:schemeClr val="tx1"/>
                </a:solidFill>
                <a:latin typeface="+mn-lt"/>
                <a:ea typeface="+mn-ea"/>
                <a:cs typeface="+mn-cs"/>
              </a:rPr>
              <a:t>Uncontrollable hemorrhage from the amputated pulp stumps.</a:t>
            </a:r>
          </a:p>
          <a:p>
            <a:pPr lvl="0"/>
            <a:r>
              <a:rPr lang="en-US" sz="1200" kern="1200" dirty="0" smtClean="0">
                <a:solidFill>
                  <a:schemeClr val="tx1"/>
                </a:solidFill>
                <a:latin typeface="+mn-lt"/>
                <a:ea typeface="+mn-ea"/>
                <a:cs typeface="+mn-cs"/>
              </a:rPr>
              <a:t>Pathological external root </a:t>
            </a:r>
            <a:r>
              <a:rPr lang="en-US" sz="1200" kern="1200" dirty="0" err="1" smtClean="0">
                <a:solidFill>
                  <a:schemeClr val="tx1"/>
                </a:solidFill>
                <a:latin typeface="+mn-lt"/>
                <a:ea typeface="+mn-ea"/>
                <a:cs typeface="+mn-cs"/>
              </a:rPr>
              <a:t>resorption</a:t>
            </a:r>
            <a:r>
              <a:rPr lang="en-US" sz="1200" kern="1200" dirty="0" smtClean="0">
                <a:solidFill>
                  <a:schemeClr val="tx1"/>
                </a:solidFill>
                <a:latin typeface="+mn-lt"/>
                <a:ea typeface="+mn-ea"/>
                <a:cs typeface="+mn-cs"/>
              </a:rPr>
              <a:t>.</a:t>
            </a:r>
          </a:p>
          <a:p>
            <a:pPr lvl="0"/>
            <a:r>
              <a:rPr lang="en-US" sz="1200" kern="1200" dirty="0" err="1" smtClean="0">
                <a:solidFill>
                  <a:schemeClr val="tx1"/>
                </a:solidFill>
                <a:latin typeface="+mn-lt"/>
                <a:ea typeface="+mn-ea"/>
                <a:cs typeface="+mn-cs"/>
              </a:rPr>
              <a:t>Periapical</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interradicular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radiolucency</a:t>
            </a:r>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Internal root </a:t>
            </a:r>
            <a:r>
              <a:rPr lang="en-US" sz="1200" kern="1200" dirty="0" err="1" smtClean="0">
                <a:solidFill>
                  <a:schemeClr val="tx1"/>
                </a:solidFill>
                <a:latin typeface="+mn-lt"/>
                <a:ea typeface="+mn-ea"/>
                <a:cs typeface="+mn-cs"/>
              </a:rPr>
              <a:t>resorption</a:t>
            </a:r>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Pulp calcification.</a:t>
            </a:r>
          </a:p>
          <a:p>
            <a:pPr lvl="0"/>
            <a:r>
              <a:rPr lang="en-US" sz="1200" kern="1200" dirty="0" smtClean="0">
                <a:solidFill>
                  <a:schemeClr val="tx1"/>
                </a:solidFill>
                <a:latin typeface="+mn-lt"/>
                <a:ea typeface="+mn-ea"/>
                <a:cs typeface="+mn-cs"/>
              </a:rPr>
              <a:t>Cardiac conditions.</a:t>
            </a:r>
          </a:p>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96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Clr>
                <a:srgbClr val="C00000"/>
              </a:buClr>
              <a:buFont typeface="Wingdings" pitchFamily="2" charset="2"/>
              <a:buChar char="v"/>
            </a:pPr>
            <a:r>
              <a:rPr lang="en-US" sz="1200" dirty="0" smtClean="0">
                <a:latin typeface="Times New Roman" pitchFamily="18" charset="0"/>
                <a:cs typeface="Times New Roman" pitchFamily="18" charset="0"/>
              </a:rPr>
              <a:t>Step 5:  Excise the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to the orifices of the root canal. Use a large spoon excavator to remove any remaining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tissue.The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should be amputated to the entrance of the root canals.</a:t>
            </a:r>
          </a:p>
          <a:p>
            <a:pPr algn="just">
              <a:buClr>
                <a:srgbClr val="C00000"/>
              </a:buClr>
              <a:buFont typeface="Wingdings" pitchFamily="2" charset="2"/>
              <a:buChar char="v"/>
            </a:pPr>
            <a:endParaRPr lang="en-US" sz="1200" dirty="0" smtClean="0">
              <a:latin typeface="Times New Roman" pitchFamily="18" charset="0"/>
              <a:cs typeface="Times New Roman" pitchFamily="18" charset="0"/>
            </a:endParaRPr>
          </a:p>
          <a:p>
            <a:pPr algn="just">
              <a:buClr>
                <a:srgbClr val="C00000"/>
              </a:buClr>
              <a:buFont typeface="Wingdings" pitchFamily="2" charset="2"/>
              <a:buChar char="v"/>
            </a:pPr>
            <a:r>
              <a:rPr lang="en-US" sz="1200" dirty="0" smtClean="0">
                <a:latin typeface="Times New Roman" pitchFamily="18" charset="0"/>
                <a:cs typeface="Times New Roman" pitchFamily="18" charset="0"/>
              </a:rPr>
              <a:t>Step 6: After completing the amputation, evaluate the hemorrhage. If the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has been removed completely, hemorrhage should be </a:t>
            </a:r>
            <a:r>
              <a:rPr lang="en-US" sz="1200" dirty="0" err="1" smtClean="0">
                <a:latin typeface="Times New Roman" pitchFamily="18" charset="0"/>
                <a:cs typeface="Times New Roman" pitchFamily="18" charset="0"/>
              </a:rPr>
              <a:t>minimal.A</a:t>
            </a:r>
            <a:r>
              <a:rPr lang="en-US" sz="1200" dirty="0" smtClean="0">
                <a:latin typeface="Times New Roman" pitchFamily="18" charset="0"/>
                <a:cs typeface="Times New Roman" pitchFamily="18" charset="0"/>
              </a:rPr>
              <a:t> vital pulp with minimal chronic inflammation should achieve </a:t>
            </a:r>
            <a:r>
              <a:rPr lang="en-US" sz="1200" dirty="0" err="1" smtClean="0">
                <a:latin typeface="Times New Roman" pitchFamily="18" charset="0"/>
                <a:cs typeface="Times New Roman" pitchFamily="18" charset="0"/>
              </a:rPr>
              <a:t>hemostasis</a:t>
            </a:r>
            <a:r>
              <a:rPr lang="en-US" sz="1200" dirty="0" smtClean="0">
                <a:latin typeface="Times New Roman" pitchFamily="18" charset="0"/>
                <a:cs typeface="Times New Roman" pitchFamily="18" charset="0"/>
              </a:rPr>
              <a:t> in 3 to 5 minutes.</a:t>
            </a:r>
          </a:p>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112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11</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Clr>
                <a:srgbClr val="C00000"/>
              </a:buClr>
              <a:buFont typeface="Wingdings" pitchFamily="2" charset="2"/>
              <a:buChar char="v"/>
            </a:pPr>
            <a:r>
              <a:rPr lang="en-US" sz="1200" dirty="0" smtClean="0">
                <a:latin typeface="Times New Roman" pitchFamily="18" charset="0"/>
                <a:cs typeface="Times New Roman" pitchFamily="18" charset="0"/>
              </a:rPr>
              <a:t>Step 5:  Excise the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to the orifices of the root canal. Use a large spoon excavator to remove any remaining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tissue.The</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should be amputated to the entrance of the root canals.</a:t>
            </a:r>
          </a:p>
          <a:p>
            <a:pPr algn="just">
              <a:buClr>
                <a:srgbClr val="C00000"/>
              </a:buClr>
              <a:buFont typeface="Wingdings" pitchFamily="2" charset="2"/>
              <a:buChar char="v"/>
            </a:pPr>
            <a:endParaRPr lang="en-US" sz="1200" dirty="0" smtClean="0">
              <a:latin typeface="Times New Roman" pitchFamily="18" charset="0"/>
              <a:cs typeface="Times New Roman" pitchFamily="18" charset="0"/>
            </a:endParaRPr>
          </a:p>
          <a:p>
            <a:pPr algn="just">
              <a:buClr>
                <a:srgbClr val="C00000"/>
              </a:buClr>
              <a:buFont typeface="Wingdings" pitchFamily="2" charset="2"/>
              <a:buChar char="v"/>
            </a:pPr>
            <a:r>
              <a:rPr lang="en-US" sz="1200" dirty="0" smtClean="0">
                <a:latin typeface="Times New Roman" pitchFamily="18" charset="0"/>
                <a:cs typeface="Times New Roman" pitchFamily="18" charset="0"/>
              </a:rPr>
              <a:t>Step 6: After completing the amputation, evaluate the hemorrhage. If the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has been removed completely, hemorrhage should be </a:t>
            </a:r>
            <a:r>
              <a:rPr lang="en-US" sz="1200" dirty="0" err="1" smtClean="0">
                <a:latin typeface="Times New Roman" pitchFamily="18" charset="0"/>
                <a:cs typeface="Times New Roman" pitchFamily="18" charset="0"/>
              </a:rPr>
              <a:t>minimal.A</a:t>
            </a:r>
            <a:r>
              <a:rPr lang="en-US" sz="1200" dirty="0" smtClean="0">
                <a:latin typeface="Times New Roman" pitchFamily="18" charset="0"/>
                <a:cs typeface="Times New Roman" pitchFamily="18" charset="0"/>
              </a:rPr>
              <a:t> vital pulp with minimal chronic inflammation should achieve </a:t>
            </a:r>
            <a:r>
              <a:rPr lang="en-US" sz="1200" dirty="0" err="1" smtClean="0">
                <a:latin typeface="Times New Roman" pitchFamily="18" charset="0"/>
                <a:cs typeface="Times New Roman" pitchFamily="18" charset="0"/>
              </a:rPr>
              <a:t>hemostasis</a:t>
            </a:r>
            <a:r>
              <a:rPr lang="en-US" sz="1200" dirty="0" smtClean="0">
                <a:latin typeface="Times New Roman" pitchFamily="18" charset="0"/>
                <a:cs typeface="Times New Roman" pitchFamily="18" charset="0"/>
              </a:rPr>
              <a:t> in 3 to 5 minutes.</a:t>
            </a:r>
          </a:p>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113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Cotton pellet moistened with 1:5 </a:t>
            </a:r>
            <a:r>
              <a:rPr lang="en-US" dirty="0" err="1" smtClean="0"/>
              <a:t>conc</a:t>
            </a:r>
            <a:r>
              <a:rPr lang="en-US" dirty="0" smtClean="0"/>
              <a:t> (</a:t>
            </a:r>
            <a:r>
              <a:rPr lang="en-US" dirty="0" err="1" smtClean="0"/>
              <a:t>Loos</a:t>
            </a:r>
            <a:r>
              <a:rPr lang="en-US" dirty="0" smtClean="0"/>
              <a:t> n Han) ; 4 minutes (</a:t>
            </a:r>
            <a:r>
              <a:rPr lang="en-US" dirty="0" smtClean="0">
                <a:solidFill>
                  <a:srgbClr val="0070C0"/>
                </a:solidFill>
              </a:rPr>
              <a:t>Berger</a:t>
            </a:r>
            <a:r>
              <a:rPr lang="en-US" dirty="0" smtClean="0"/>
              <a:t> 1965)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Leave the </a:t>
            </a:r>
            <a:r>
              <a:rPr lang="en-US" sz="1200" dirty="0" err="1" smtClean="0">
                <a:latin typeface="Times New Roman" pitchFamily="18" charset="0"/>
                <a:cs typeface="Times New Roman" pitchFamily="18" charset="0"/>
              </a:rPr>
              <a:t>formocresol</a:t>
            </a:r>
            <a:r>
              <a:rPr lang="en-US" sz="1200" dirty="0" smtClean="0">
                <a:latin typeface="Times New Roman" pitchFamily="18" charset="0"/>
                <a:cs typeface="Times New Roman" pitchFamily="18" charset="0"/>
              </a:rPr>
              <a:t> in place for 1 minute, and then remove the pellet. The pulp stump should appear blackish brown .If there is bleeding, check for residual </a:t>
            </a:r>
            <a:r>
              <a:rPr lang="en-US" sz="1200" dirty="0" err="1" smtClean="0">
                <a:latin typeface="Times New Roman" pitchFamily="18" charset="0"/>
                <a:cs typeface="Times New Roman" pitchFamily="18" charset="0"/>
              </a:rPr>
              <a:t>pulpal</a:t>
            </a:r>
            <a:r>
              <a:rPr lang="en-US" sz="1200" dirty="0" smtClean="0">
                <a:latin typeface="Times New Roman" pitchFamily="18" charset="0"/>
                <a:cs typeface="Times New Roman" pitchFamily="18" charset="0"/>
              </a:rPr>
              <a:t> tissue. Reapply </a:t>
            </a:r>
            <a:r>
              <a:rPr lang="en-US" sz="1200" dirty="0" err="1" smtClean="0">
                <a:latin typeface="Times New Roman" pitchFamily="18" charset="0"/>
                <a:cs typeface="Times New Roman" pitchFamily="18" charset="0"/>
              </a:rPr>
              <a:t>formocresol</a:t>
            </a:r>
            <a:r>
              <a:rPr lang="en-US" sz="1200" dirty="0" smtClean="0">
                <a:latin typeface="Times New Roman" pitchFamily="18" charset="0"/>
                <a:cs typeface="Times New Roman" pitchFamily="18" charset="0"/>
              </a:rPr>
              <a:t> for 2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222690F1-A07C-4B07-9660-C5AF47A1D6E1}" type="slidenum">
              <a:rPr lang="en-US" smtClean="0"/>
              <a:pPr/>
              <a:t>115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8AF89B-EB0C-4AC6-B94C-D70FFAC270AD}" type="slidenum">
              <a:rPr lang="en-US" smtClean="0"/>
              <a:pPr/>
              <a:t>122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12</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13</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14</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15</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D43FC-3322-44BE-ACCA-97D90189770C}" type="slidenum">
              <a:rPr lang="en-IN"/>
              <a:pPr/>
              <a:t>31</a:t>
            </a:fld>
            <a:endParaRPr lang="en-IN"/>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1"/>
          </a:xfrm>
          <a:extLst>
            <a:ext uri="{AF507438-7753-43E0-B8FC-AC1667EBCBE1}">
              <a14:hiddenEffects xmlns:a14="http://schemas.microsoft.com/office/drawing/2010/main" xmlns="">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smtClean="0"/>
              <a:t>Click to edit Master title style</a:t>
            </a:r>
            <a:endParaRPr lang="en-IN" noProof="0" smtClean="0"/>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xmlns="">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smtClean="0"/>
              <a:t>Click to edit Master subtitle style</a:t>
            </a:r>
            <a:endParaRPr lang="en-IN"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xmlns="" val="42521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9"/>
            <a:ext cx="1828800" cy="521176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914400" y="1417639"/>
            <a:ext cx="53340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xmlns="" val="276313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xmlns="" val="392914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01156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xmlns="" val="212950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xmlns="" val="323307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xmlns="" val="156224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2809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16073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12125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74.jpeg"/><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7.png"/><Relationship Id="rId5" Type="http://schemas.openxmlformats.org/officeDocument/2006/relationships/oleObject" Target="../embeddings/oleObject2.bin"/><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jpe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20.jpeg"/><Relationship Id="rId5" Type="http://schemas.openxmlformats.org/officeDocument/2006/relationships/diagramData" Target="../diagrams/data3.xml"/><Relationship Id="rId10" Type="http://schemas.openxmlformats.org/officeDocument/2006/relationships/image" Target="../media/image19.jpeg"/><Relationship Id="rId4" Type="http://schemas.openxmlformats.org/officeDocument/2006/relationships/image" Target="../media/image17.png"/><Relationship Id="rId9" Type="http://schemas.openxmlformats.org/officeDocument/2006/relationships/image" Target="../media/image1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5576" y="1650271"/>
            <a:ext cx="7620000" cy="5067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53" name="Rectangle 5"/>
          <p:cNvSpPr>
            <a:spLocks noGrp="1" noChangeArrowheads="1"/>
          </p:cNvSpPr>
          <p:nvPr>
            <p:ph type="ctrTitle"/>
          </p:nvPr>
        </p:nvSpPr>
        <p:spPr>
          <a:xfrm>
            <a:off x="1066800" y="2667000"/>
            <a:ext cx="7303119" cy="979709"/>
          </a:xfrm>
          <a:effectLst>
            <a:outerShdw dist="17961" dir="2700000" algn="ctr" rotWithShape="0">
              <a:schemeClr val="accent1"/>
            </a:outerShdw>
          </a:effectLst>
        </p:spPr>
        <p:txBody>
          <a:bodyPr/>
          <a:lstStyle/>
          <a:p>
            <a:pPr algn="ctr"/>
            <a:r>
              <a:rPr lang="en-US" b="1" u="sng" dirty="0" smtClean="0">
                <a:solidFill>
                  <a:srgbClr val="FFFF00"/>
                </a:solidFill>
                <a:effectLst>
                  <a:outerShdw blurRad="38100" dist="38100" dir="2700000" algn="tl">
                    <a:srgbClr val="000000">
                      <a:alpha val="43137"/>
                    </a:srgbClr>
                  </a:outerShdw>
                </a:effectLst>
              </a:rPr>
              <a:t>Management </a:t>
            </a:r>
            <a:r>
              <a:rPr lang="en-US" b="1" u="sng" dirty="0">
                <a:solidFill>
                  <a:srgbClr val="FFFF00"/>
                </a:solidFill>
                <a:effectLst>
                  <a:outerShdw blurRad="38100" dist="38100" dir="2700000" algn="tl">
                    <a:srgbClr val="000000">
                      <a:alpha val="43137"/>
                    </a:srgbClr>
                  </a:outerShdw>
                </a:effectLst>
              </a:rPr>
              <a:t>of </a:t>
            </a:r>
            <a:br>
              <a:rPr lang="en-US" b="1" u="sng" dirty="0">
                <a:solidFill>
                  <a:srgbClr val="FFFF00"/>
                </a:solidFill>
                <a:effectLst>
                  <a:outerShdw blurRad="38100" dist="38100" dir="2700000" algn="tl">
                    <a:srgbClr val="000000">
                      <a:alpha val="43137"/>
                    </a:srgbClr>
                  </a:outerShdw>
                </a:effectLst>
              </a:rPr>
            </a:br>
            <a:r>
              <a:rPr lang="en-US" b="1" u="sng" dirty="0" smtClean="0">
                <a:solidFill>
                  <a:srgbClr val="FFFF00"/>
                </a:solidFill>
                <a:effectLst>
                  <a:outerShdw blurRad="38100" dist="38100" dir="2700000" algn="tl">
                    <a:srgbClr val="000000">
                      <a:alpha val="43137"/>
                    </a:srgbClr>
                  </a:outerShdw>
                </a:effectLst>
              </a:rPr>
              <a:t>Deep </a:t>
            </a:r>
            <a:r>
              <a:rPr lang="en-US" b="1" u="sng" dirty="0">
                <a:solidFill>
                  <a:srgbClr val="FFFF00"/>
                </a:solidFill>
                <a:effectLst>
                  <a:outerShdw blurRad="38100" dist="38100" dir="2700000" algn="tl">
                    <a:srgbClr val="000000">
                      <a:alpha val="43137"/>
                    </a:srgbClr>
                  </a:outerShdw>
                </a:effectLst>
              </a:rPr>
              <a:t>Carious </a:t>
            </a:r>
            <a:r>
              <a:rPr lang="en-US" b="1" u="sng" dirty="0" smtClean="0">
                <a:solidFill>
                  <a:srgbClr val="FFFF00"/>
                </a:solidFill>
                <a:effectLst>
                  <a:outerShdw blurRad="38100" dist="38100" dir="2700000" algn="tl">
                    <a:srgbClr val="000000">
                      <a:alpha val="43137"/>
                    </a:srgbClr>
                  </a:outerShdw>
                </a:effectLst>
              </a:rPr>
              <a:t>Lesions </a:t>
            </a:r>
            <a:r>
              <a:rPr lang="en-US" sz="2800" b="1" dirty="0">
                <a:solidFill>
                  <a:schemeClr val="accent1">
                    <a:lumMod val="50000"/>
                  </a:schemeClr>
                </a:solidFill>
              </a:rPr>
              <a:t/>
            </a:r>
            <a:br>
              <a:rPr lang="en-US" sz="2800" b="1" dirty="0">
                <a:solidFill>
                  <a:schemeClr val="accent1">
                    <a:lumMod val="50000"/>
                  </a:schemeClr>
                </a:solidFill>
              </a:rPr>
            </a:br>
            <a:endParaRPr lang="ru-RU" sz="2800" dirty="0"/>
          </a:p>
        </p:txBody>
      </p:sp>
      <p:sp>
        <p:nvSpPr>
          <p:cNvPr id="2056" name="Rectangle 8"/>
          <p:cNvSpPr>
            <a:spLocks noGrp="1" noChangeArrowheads="1"/>
          </p:cNvSpPr>
          <p:nvPr>
            <p:ph type="subTitle" idx="1"/>
          </p:nvPr>
        </p:nvSpPr>
        <p:spPr>
          <a:xfrm>
            <a:off x="323850" y="938213"/>
            <a:ext cx="2438400" cy="533400"/>
          </a:xfrm>
          <a:effectLst>
            <a:outerShdw dist="17961" dir="2700000" algn="ctr" rotWithShape="0">
              <a:schemeClr val="accent1"/>
            </a:outerShdw>
          </a:effectLst>
        </p:spPr>
        <p:txBody>
          <a:bodyPr/>
          <a:lstStyle/>
          <a:p>
            <a:pPr algn="l"/>
            <a:r>
              <a:rPr lang="en-US" sz="2200" dirty="0" smtClean="0"/>
              <a:t> </a:t>
            </a:r>
            <a:endParaRPr lang="ru-RU" sz="2200" dirty="0"/>
          </a:p>
        </p:txBody>
      </p:sp>
      <p:sp>
        <p:nvSpPr>
          <p:cNvPr id="5" name="TextBox 4"/>
          <p:cNvSpPr txBox="1"/>
          <p:nvPr/>
        </p:nvSpPr>
        <p:spPr>
          <a:xfrm>
            <a:off x="6172200" y="6172200"/>
            <a:ext cx="269625" cy="461665"/>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a:t>
            </a:r>
            <a:endParaRPr lang="en-US" b="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1981200" y="0"/>
            <a:ext cx="5791200" cy="708025"/>
          </a:xfrm>
          <a:prstGeom prst="rect">
            <a:avLst/>
          </a:prstGeom>
          <a:solidFill>
            <a:srgbClr val="66FF33"/>
          </a:solidFill>
        </p:spPr>
        <p:txBody>
          <a:bodyPr>
            <a:spAutoFit/>
          </a:bodyPr>
          <a:lstStyle/>
          <a:p>
            <a:pPr algn="ctr">
              <a:defRPr/>
            </a:pPr>
            <a:r>
              <a:rPr lang="en-US" sz="2000" b="1" u="sng" dirty="0">
                <a:effectLst>
                  <a:outerShdw blurRad="38100" dist="38100" dir="2700000" algn="tl">
                    <a:srgbClr val="000000">
                      <a:alpha val="43137"/>
                    </a:srgbClr>
                  </a:outerShdw>
                </a:effectLst>
              </a:rPr>
              <a:t>SIBAR INSTITUTE OF DENTAL SCIENCES,GUNTUR</a:t>
            </a:r>
          </a:p>
        </p:txBody>
      </p:sp>
      <p:sp>
        <p:nvSpPr>
          <p:cNvPr id="7" name="TextBox 6"/>
          <p:cNvSpPr txBox="1"/>
          <p:nvPr/>
        </p:nvSpPr>
        <p:spPr>
          <a:xfrm>
            <a:off x="2209800" y="838200"/>
            <a:ext cx="5431972" cy="1199606"/>
          </a:xfrm>
          <a:prstGeom prst="rect">
            <a:avLst/>
          </a:prstGeom>
          <a:solidFill>
            <a:srgbClr val="92D050"/>
          </a:solidFill>
        </p:spPr>
        <p:txBody>
          <a:bodyPr wrap="square">
            <a:spAutoFit/>
          </a:bodyPr>
          <a:lstStyle/>
          <a:p>
            <a:pPr algn="ctr">
              <a:defRPr/>
            </a:pPr>
            <a:r>
              <a:rPr lang="en-US" sz="2000" b="1" dirty="0">
                <a:solidFill>
                  <a:schemeClr val="bg1"/>
                </a:solidFill>
              </a:rPr>
              <a:t> </a:t>
            </a:r>
            <a:r>
              <a:rPr lang="en-US" b="1" dirty="0">
                <a:solidFill>
                  <a:schemeClr val="bg1"/>
                </a:solidFill>
                <a:effectLst>
                  <a:outerShdw blurRad="38100" dist="38100" dir="2700000" algn="tl">
                    <a:srgbClr val="000000">
                      <a:alpha val="43137"/>
                    </a:srgbClr>
                  </a:outerShdw>
                </a:effectLst>
              </a:rPr>
              <a:t>DEPARTMENT OF CONSERVATIVE </a:t>
            </a:r>
          </a:p>
          <a:p>
            <a:pPr algn="ctr">
              <a:defRPr/>
            </a:pPr>
            <a:r>
              <a:rPr lang="en-US" b="1" dirty="0">
                <a:solidFill>
                  <a:schemeClr val="bg1"/>
                </a:solidFill>
                <a:effectLst>
                  <a:outerShdw blurRad="38100" dist="38100" dir="2700000" algn="tl">
                    <a:srgbClr val="000000">
                      <a:alpha val="43137"/>
                    </a:srgbClr>
                  </a:outerShdw>
                </a:effectLst>
              </a:rPr>
              <a:t>DENTISTRY AND ENDODONTICS</a:t>
            </a:r>
          </a:p>
          <a:p>
            <a:pPr algn="ctr">
              <a:defRPr/>
            </a:pPr>
            <a:endParaRPr lang="en-US" dirty="0">
              <a:solidFill>
                <a:schemeClr val="bg1"/>
              </a:solidFill>
            </a:endParaRPr>
          </a:p>
        </p:txBody>
      </p:sp>
      <p:pic>
        <p:nvPicPr>
          <p:cNvPr id="8" name="Picture 7" descr="C:\Users\nagesh\Desktop\IMG-20201215-WA0020.jpg"/>
          <p:cNvPicPr/>
          <p:nvPr/>
        </p:nvPicPr>
        <p:blipFill>
          <a:blip r:embed="rId5">
            <a:extLst>
              <a:ext uri="{28A0092B-C50C-407E-A947-70E740481C1C}"/>
            </a:extLst>
          </a:blip>
          <a:srcRect/>
          <a:stretch>
            <a:fillRect/>
          </a:stretch>
        </p:blipFill>
        <p:spPr bwMode="auto">
          <a:xfrm>
            <a:off x="0" y="0"/>
            <a:ext cx="1487150" cy="1842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6"/>
          <p:cNvSpPr txBox="1"/>
          <p:nvPr/>
        </p:nvSpPr>
        <p:spPr>
          <a:xfrm>
            <a:off x="4800600" y="6027003"/>
            <a:ext cx="4343400" cy="830997"/>
          </a:xfrm>
          <a:prstGeom prst="rect">
            <a:avLst/>
          </a:prstGeom>
          <a:solidFill>
            <a:srgbClr val="FFC000"/>
          </a:solid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r>
              <a:rPr lang="en-US" dirty="0" smtClean="0">
                <a:solidFill>
                  <a:srgbClr val="FF0000"/>
                </a:solidFill>
              </a:rPr>
              <a:t>Dr. </a:t>
            </a:r>
            <a:r>
              <a:rPr lang="en-US" dirty="0" smtClean="0">
                <a:solidFill>
                  <a:srgbClr val="FF0000"/>
                </a:solidFill>
              </a:rPr>
              <a:t>ANIL KUMAR</a:t>
            </a:r>
            <a:endParaRPr lang="en-US" dirty="0" smtClean="0">
              <a:solidFill>
                <a:srgbClr val="FF0000"/>
              </a:solidFill>
            </a:endParaRPr>
          </a:p>
          <a:p>
            <a:r>
              <a:rPr lang="en-US" dirty="0" smtClean="0">
                <a:solidFill>
                  <a:srgbClr val="FF0000"/>
                </a:solidFill>
              </a:rPr>
              <a:t>SENIOR LECTURER</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07704" y="476672"/>
            <a:ext cx="7079704" cy="648072"/>
          </a:xfrm>
        </p:spPr>
        <p:txBody>
          <a:bodyPr/>
          <a:lstStyle/>
          <a:p>
            <a:r>
              <a:rPr lang="en-US" sz="4000" dirty="0">
                <a:solidFill>
                  <a:srgbClr val="B92D14"/>
                </a:solidFill>
              </a:rPr>
              <a:t>Later </a:t>
            </a:r>
            <a:r>
              <a:rPr lang="en-US" sz="4000" dirty="0" smtClean="0">
                <a:solidFill>
                  <a:srgbClr val="B92D14"/>
                </a:solidFill>
              </a:rPr>
              <a:t>stages of Dental caries:</a:t>
            </a:r>
            <a:r>
              <a:rPr lang="en-IN" sz="4000" dirty="0"/>
              <a:t/>
            </a:r>
            <a:br>
              <a:rPr lang="en-IN" sz="4000" dirty="0"/>
            </a:br>
            <a:endParaRPr lang="en-IN" sz="4000" dirty="0">
              <a:solidFill>
                <a:srgbClr val="4D4D4D"/>
              </a:solidFill>
            </a:endParaRPr>
          </a:p>
        </p:txBody>
      </p:sp>
      <p:sp>
        <p:nvSpPr>
          <p:cNvPr id="60419" name="Rectangle 3"/>
          <p:cNvSpPr>
            <a:spLocks noGrp="1" noChangeArrowheads="1"/>
          </p:cNvSpPr>
          <p:nvPr>
            <p:ph type="body" idx="1"/>
          </p:nvPr>
        </p:nvSpPr>
        <p:spPr>
          <a:xfrm>
            <a:off x="1979712" y="980728"/>
            <a:ext cx="6935688" cy="4916835"/>
          </a:xfrm>
        </p:spPr>
        <p:txBody>
          <a:bodyPr/>
          <a:lstStyle/>
          <a:p>
            <a:pPr>
              <a:buNone/>
            </a:pPr>
            <a:r>
              <a:rPr lang="en-US" sz="2800" dirty="0"/>
              <a:t>Zones starting from DEJ towards </a:t>
            </a:r>
            <a:r>
              <a:rPr lang="en-US" sz="2800" dirty="0" smtClean="0"/>
              <a:t>Pulp-</a:t>
            </a:r>
            <a:endParaRPr lang="en-US" sz="2800" dirty="0"/>
          </a:p>
          <a:p>
            <a:pPr>
              <a:buNone/>
            </a:pPr>
            <a:endParaRPr lang="en-US" sz="2800" dirty="0">
              <a:solidFill>
                <a:srgbClr val="35B19D"/>
              </a:solidFill>
            </a:endParaRPr>
          </a:p>
          <a:p>
            <a:pPr>
              <a:buNone/>
            </a:pPr>
            <a:r>
              <a:rPr lang="en-US" sz="2800" dirty="0">
                <a:solidFill>
                  <a:srgbClr val="35B19D"/>
                </a:solidFill>
              </a:rPr>
              <a:t>Zone I 	:- 	Decayed zone </a:t>
            </a:r>
          </a:p>
          <a:p>
            <a:pPr>
              <a:buNone/>
            </a:pPr>
            <a:r>
              <a:rPr lang="en-US" sz="2800" dirty="0">
                <a:solidFill>
                  <a:srgbClr val="35B19D"/>
                </a:solidFill>
              </a:rPr>
              <a:t>Zone II	:- 	Septic zone </a:t>
            </a:r>
          </a:p>
          <a:p>
            <a:pPr>
              <a:buNone/>
            </a:pPr>
            <a:r>
              <a:rPr lang="en-US" sz="2800" dirty="0">
                <a:solidFill>
                  <a:srgbClr val="35B19D"/>
                </a:solidFill>
              </a:rPr>
              <a:t>Zone III 	:- 	Demineralized zone </a:t>
            </a:r>
          </a:p>
          <a:p>
            <a:pPr>
              <a:buNone/>
            </a:pPr>
            <a:r>
              <a:rPr lang="en-US" sz="2800" dirty="0">
                <a:solidFill>
                  <a:srgbClr val="35B19D"/>
                </a:solidFill>
              </a:rPr>
              <a:t>Zone IV 	:- 	Transparent zone </a:t>
            </a:r>
          </a:p>
          <a:p>
            <a:pPr>
              <a:buNone/>
            </a:pPr>
            <a:r>
              <a:rPr lang="en-US" sz="2800" dirty="0">
                <a:solidFill>
                  <a:srgbClr val="35B19D"/>
                </a:solidFill>
              </a:rPr>
              <a:t>Zone V  	:-  	Opaque zone </a:t>
            </a:r>
          </a:p>
          <a:p>
            <a:pPr>
              <a:lnSpc>
                <a:spcPct val="80000"/>
              </a:lnSpc>
            </a:pPr>
            <a:endParaRPr lang="en-IN" sz="2800" dirty="0">
              <a:solidFill>
                <a:srgbClr val="4D4D4D"/>
              </a:solidFill>
            </a:endParaRPr>
          </a:p>
        </p:txBody>
      </p:sp>
    </p:spTree>
    <p:extLst>
      <p:ext uri="{BB962C8B-B14F-4D97-AF65-F5344CB8AC3E}">
        <p14:creationId xmlns:p14="http://schemas.microsoft.com/office/powerpoint/2010/main" xmlns="" val="6608379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315200" cy="715963"/>
          </a:xfrm>
        </p:spPr>
        <p:txBody>
          <a:bodyPr/>
          <a:lstStyle/>
          <a:p>
            <a:endParaRPr lang="en-US" dirty="0"/>
          </a:p>
        </p:txBody>
      </p:sp>
      <p:sp>
        <p:nvSpPr>
          <p:cNvPr id="3" name="Content Placeholder 2"/>
          <p:cNvSpPr>
            <a:spLocks noGrp="1"/>
          </p:cNvSpPr>
          <p:nvPr>
            <p:ph idx="1"/>
          </p:nvPr>
        </p:nvSpPr>
        <p:spPr>
          <a:xfrm>
            <a:off x="762000" y="1371600"/>
            <a:ext cx="7315200" cy="4191000"/>
          </a:xfrm>
        </p:spPr>
        <p:txBody>
          <a:bodyPr/>
          <a:lstStyle/>
          <a:p>
            <a:pPr marL="457200" indent="-457200">
              <a:lnSpc>
                <a:spcPct val="130000"/>
              </a:lnSpc>
              <a:buNone/>
            </a:pPr>
            <a:r>
              <a:rPr lang="en-US" b="1" dirty="0" smtClean="0">
                <a:solidFill>
                  <a:srgbClr val="B92D14"/>
                </a:solidFill>
                <a:latin typeface="Times New Roman" pitchFamily="18" charset="0"/>
                <a:cs typeface="Tahoma" pitchFamily="34" charset="0"/>
              </a:rPr>
              <a:t>3. Amount of pulp tissue removed:</a:t>
            </a:r>
          </a:p>
          <a:p>
            <a:pPr marL="457200" indent="-457200">
              <a:lnSpc>
                <a:spcPct val="130000"/>
              </a:lnSpc>
              <a:buNone/>
            </a:pPr>
            <a:r>
              <a:rPr lang="en-US" dirty="0" smtClean="0">
                <a:latin typeface="Times New Roman" pitchFamily="18" charset="0"/>
                <a:cs typeface="Tahoma" pitchFamily="34" charset="0"/>
              </a:rPr>
              <a:t>a. Partial </a:t>
            </a:r>
            <a:r>
              <a:rPr lang="en-US" dirty="0" err="1" smtClean="0">
                <a:latin typeface="Times New Roman" pitchFamily="18" charset="0"/>
                <a:cs typeface="Tahoma" pitchFamily="34" charset="0"/>
              </a:rPr>
              <a:t>pulpotomy</a:t>
            </a:r>
            <a:r>
              <a:rPr lang="en-US" dirty="0" smtClean="0">
                <a:latin typeface="Times New Roman" pitchFamily="18" charset="0"/>
                <a:cs typeface="Tahoma" pitchFamily="34" charset="0"/>
              </a:rPr>
              <a:t> (</a:t>
            </a:r>
            <a:r>
              <a:rPr lang="en-US" dirty="0" err="1" smtClean="0">
                <a:latin typeface="Times New Roman" pitchFamily="18" charset="0"/>
                <a:cs typeface="Tahoma" pitchFamily="34" charset="0"/>
              </a:rPr>
              <a:t>cvek’s</a:t>
            </a:r>
            <a:r>
              <a:rPr lang="en-US" dirty="0" smtClean="0">
                <a:latin typeface="Times New Roman" pitchFamily="18" charset="0"/>
                <a:cs typeface="Tahoma" pitchFamily="34" charset="0"/>
              </a:rPr>
              <a:t> </a:t>
            </a:r>
            <a:r>
              <a:rPr lang="en-US" dirty="0" err="1" smtClean="0">
                <a:latin typeface="Times New Roman" pitchFamily="18" charset="0"/>
                <a:cs typeface="Tahoma" pitchFamily="34" charset="0"/>
              </a:rPr>
              <a:t>pulpotomy</a:t>
            </a:r>
            <a:r>
              <a:rPr lang="en-US" dirty="0" smtClean="0">
                <a:latin typeface="Times New Roman" pitchFamily="18" charset="0"/>
                <a:cs typeface="Tahoma" pitchFamily="34" charset="0"/>
              </a:rPr>
              <a:t>)</a:t>
            </a:r>
          </a:p>
          <a:p>
            <a:pPr marL="457200" indent="-457200">
              <a:lnSpc>
                <a:spcPct val="130000"/>
              </a:lnSpc>
              <a:buNone/>
            </a:pPr>
            <a:r>
              <a:rPr lang="en-US" dirty="0" smtClean="0">
                <a:latin typeface="Times New Roman" pitchFamily="18" charset="0"/>
                <a:cs typeface="Tahoma" pitchFamily="34" charset="0"/>
              </a:rPr>
              <a:t>b. Complete </a:t>
            </a:r>
            <a:r>
              <a:rPr lang="en-US" dirty="0" err="1" smtClean="0">
                <a:latin typeface="Times New Roman" pitchFamily="18" charset="0"/>
                <a:cs typeface="Tahoma" pitchFamily="34" charset="0"/>
              </a:rPr>
              <a:t>pulpotomy</a:t>
            </a:r>
            <a:r>
              <a:rPr lang="en-US" dirty="0" smtClean="0">
                <a:latin typeface="Times New Roman" pitchFamily="18" charset="0"/>
                <a:cs typeface="Tahoma" pitchFamily="34" charset="0"/>
              </a:rPr>
              <a:t> (cervical </a:t>
            </a:r>
            <a:r>
              <a:rPr lang="en-US" dirty="0" err="1" smtClean="0">
                <a:latin typeface="Times New Roman" pitchFamily="18" charset="0"/>
                <a:cs typeface="Tahoma" pitchFamily="34" charset="0"/>
              </a:rPr>
              <a:t>pulpotomy</a:t>
            </a:r>
            <a:r>
              <a:rPr lang="en-US" dirty="0" smtClean="0">
                <a:latin typeface="Times New Roman" pitchFamily="18" charset="0"/>
                <a:cs typeface="Tahoma" pitchFamily="34" charset="0"/>
              </a:rPr>
              <a:t>).</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1524000"/>
          </a:xfrm>
        </p:spPr>
        <p:txBody>
          <a:bodyPr/>
          <a:lstStyle/>
          <a:p>
            <a:r>
              <a:rPr lang="en-IN" b="1" dirty="0" smtClean="0">
                <a:solidFill>
                  <a:srgbClr val="C00000"/>
                </a:solidFill>
                <a:latin typeface="Times New Roman" pitchFamily="18" charset="0"/>
                <a:cs typeface="Times New Roman" pitchFamily="18" charset="0"/>
              </a:rPr>
              <a:t>Partial </a:t>
            </a:r>
            <a:r>
              <a:rPr lang="en-IN" b="1" dirty="0" err="1" smtClean="0">
                <a:solidFill>
                  <a:srgbClr val="C00000"/>
                </a:solidFill>
                <a:latin typeface="Times New Roman" pitchFamily="18" charset="0"/>
                <a:cs typeface="Times New Roman" pitchFamily="18" charset="0"/>
              </a:rPr>
              <a:t>Pulpotomy</a:t>
            </a:r>
            <a:r>
              <a:rPr lang="en-IN" b="1" dirty="0" smtClean="0">
                <a:solidFill>
                  <a:srgbClr val="C00000"/>
                </a:solidFill>
                <a:latin typeface="Times New Roman" pitchFamily="18" charset="0"/>
                <a:cs typeface="Times New Roman" pitchFamily="18" charset="0"/>
              </a:rPr>
              <a:t> </a:t>
            </a:r>
            <a:r>
              <a:rPr lang="en-US" b="1" dirty="0" smtClean="0">
                <a:solidFill>
                  <a:srgbClr val="C00000"/>
                </a:solidFill>
                <a:latin typeface="Times New Roman" pitchFamily="18" charset="0"/>
                <a:cs typeface="Times New Roman" pitchFamily="18" charset="0"/>
              </a:rPr>
              <a:t>(</a:t>
            </a:r>
            <a:r>
              <a:rPr lang="en-IN" b="1" dirty="0" err="1" smtClean="0">
                <a:solidFill>
                  <a:srgbClr val="C00000"/>
                </a:solidFill>
                <a:latin typeface="Times New Roman" pitchFamily="18" charset="0"/>
                <a:cs typeface="Times New Roman" pitchFamily="18" charset="0"/>
              </a:rPr>
              <a:t>Cvek’s</a:t>
            </a:r>
            <a:r>
              <a:rPr lang="en-IN" b="1" dirty="0" smtClean="0">
                <a:solidFill>
                  <a:srgbClr val="C00000"/>
                </a:solidFill>
                <a:latin typeface="Times New Roman" pitchFamily="18" charset="0"/>
                <a:cs typeface="Times New Roman" pitchFamily="18" charset="0"/>
              </a:rPr>
              <a:t> </a:t>
            </a:r>
            <a:r>
              <a:rPr lang="en-IN" b="1" dirty="0" err="1" smtClean="0">
                <a:solidFill>
                  <a:srgbClr val="C00000"/>
                </a:solidFill>
                <a:latin typeface="Times New Roman" pitchFamily="18" charset="0"/>
                <a:cs typeface="Times New Roman" pitchFamily="18" charset="0"/>
              </a:rPr>
              <a:t>Pulpotomy</a:t>
            </a:r>
            <a:r>
              <a:rPr lang="en-IN" b="1" dirty="0" smtClean="0">
                <a:solidFill>
                  <a:srgbClr val="C00000"/>
                </a:solidFill>
                <a:latin typeface="Times New Roman" pitchFamily="18" charset="0"/>
                <a:cs typeface="Times New Roman" pitchFamily="18" charset="0"/>
              </a:rPr>
              <a:t>)</a:t>
            </a:r>
            <a:r>
              <a:rPr lang="en-IN" i="1" baseline="30000" dirty="0" smtClean="0">
                <a:solidFill>
                  <a:srgbClr val="C00000"/>
                </a:solidFill>
                <a:latin typeface="Times New Roman" pitchFamily="18" charset="0"/>
                <a:cs typeface="Times New Roman" pitchFamily="18" charset="0"/>
              </a:rPr>
              <a:t> </a:t>
            </a:r>
            <a:r>
              <a:rPr lang="en-US" dirty="0" smtClean="0">
                <a:solidFill>
                  <a:srgbClr val="C00000"/>
                </a:solidFill>
                <a:latin typeface="Times New Roman" pitchFamily="18" charset="0"/>
                <a:cs typeface="Times New Roman" pitchFamily="18" charset="0"/>
              </a:rPr>
              <a:t/>
            </a:r>
            <a:br>
              <a:rPr lang="en-US" dirty="0" smtClean="0">
                <a:solidFill>
                  <a:srgbClr val="C0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838200" y="1905000"/>
            <a:ext cx="7315200" cy="4191000"/>
          </a:xfrm>
        </p:spPr>
        <p:txBody>
          <a:bodyPr/>
          <a:lstStyle/>
          <a:p>
            <a:pPr algn="just">
              <a:buClr>
                <a:srgbClr val="FF0000"/>
              </a:buClr>
              <a:buFont typeface="Wingdings" pitchFamily="2" charset="2"/>
              <a:buChar char="v"/>
            </a:pPr>
            <a:r>
              <a:rPr lang="en-IN" dirty="0" smtClean="0">
                <a:latin typeface="Times New Roman" pitchFamily="18" charset="0"/>
                <a:cs typeface="Times New Roman" pitchFamily="18" charset="0"/>
              </a:rPr>
              <a:t>It is the removal of only the outer layer of damaged and </a:t>
            </a:r>
            <a:r>
              <a:rPr lang="en-IN" dirty="0" err="1" smtClean="0">
                <a:latin typeface="Times New Roman" pitchFamily="18" charset="0"/>
                <a:cs typeface="Times New Roman" pitchFamily="18" charset="0"/>
              </a:rPr>
              <a:t>hyperemic</a:t>
            </a:r>
            <a:r>
              <a:rPr lang="en-IN" dirty="0" smtClean="0">
                <a:latin typeface="Times New Roman" pitchFamily="18" charset="0"/>
                <a:cs typeface="Times New Roman" pitchFamily="18" charset="0"/>
              </a:rPr>
              <a:t> tissue in exposed  pulps.</a:t>
            </a:r>
          </a:p>
          <a:p>
            <a:pPr algn="just">
              <a:buClr>
                <a:srgbClr val="FF0000"/>
              </a:buClr>
              <a:buFont typeface="Wingdings" pitchFamily="2" charset="2"/>
              <a:buChar char="v"/>
            </a:pPr>
            <a:r>
              <a:rPr lang="en-IN" dirty="0" smtClean="0">
                <a:latin typeface="Times New Roman" pitchFamily="18" charset="0"/>
                <a:cs typeface="Times New Roman" pitchFamily="18" charset="0"/>
              </a:rPr>
              <a:t>It is a mode of treatment which is widely used in the permanent   dentition but less so in primary teeth. </a:t>
            </a:r>
            <a:endParaRPr lang="en-US"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l="6364" t="8409" r="5725" b="60980"/>
          <a:stretch>
            <a:fillRect/>
          </a:stretch>
        </p:blipFill>
        <p:spPr>
          <a:xfrm>
            <a:off x="228600" y="838200"/>
            <a:ext cx="8683625" cy="4953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15200" cy="715963"/>
          </a:xfrm>
        </p:spPr>
        <p:txBody>
          <a:bodyPr/>
          <a:lstStyle/>
          <a:p>
            <a:r>
              <a:rPr lang="en-US" b="1" dirty="0" smtClean="0">
                <a:solidFill>
                  <a:srgbClr val="C00000"/>
                </a:solidFill>
              </a:rPr>
              <a:t>Single Visit </a:t>
            </a:r>
            <a:r>
              <a:rPr lang="en-US" b="1" dirty="0" err="1" smtClean="0">
                <a:solidFill>
                  <a:srgbClr val="C00000"/>
                </a:solidFill>
              </a:rPr>
              <a:t>Pulpotomy</a:t>
            </a:r>
            <a:r>
              <a:rPr lang="en-US" b="1" dirty="0" smtClean="0">
                <a:solidFill>
                  <a:srgbClr val="C00000"/>
                </a:solidFill>
              </a:rPr>
              <a:t/>
            </a:r>
            <a:br>
              <a:rPr lang="en-US" b="1" dirty="0" smtClean="0">
                <a:solidFill>
                  <a:srgbClr val="C00000"/>
                </a:solidFill>
              </a:rPr>
            </a:br>
            <a:r>
              <a:rPr lang="en-US" b="1" dirty="0" smtClean="0">
                <a:solidFill>
                  <a:srgbClr val="C00000"/>
                </a:solidFill>
              </a:rPr>
              <a:t>(</a:t>
            </a:r>
            <a:r>
              <a:rPr lang="en-US" b="1" dirty="0" err="1" smtClean="0">
                <a:solidFill>
                  <a:srgbClr val="C00000"/>
                </a:solidFill>
              </a:rPr>
              <a:t>Formocresol</a:t>
            </a:r>
            <a:r>
              <a:rPr lang="en-US" b="1" dirty="0" smtClean="0">
                <a:solidFill>
                  <a:srgbClr val="C00000"/>
                </a:solidFill>
              </a:rPr>
              <a:t>)</a:t>
            </a:r>
            <a:endParaRPr lang="en-US" dirty="0"/>
          </a:p>
        </p:txBody>
      </p:sp>
      <p:sp>
        <p:nvSpPr>
          <p:cNvPr id="3" name="Content Placeholder 2"/>
          <p:cNvSpPr>
            <a:spLocks noGrp="1"/>
          </p:cNvSpPr>
          <p:nvPr>
            <p:ph idx="1"/>
          </p:nvPr>
        </p:nvSpPr>
        <p:spPr>
          <a:xfrm>
            <a:off x="609600" y="1676400"/>
            <a:ext cx="7315200" cy="4191000"/>
          </a:xfrm>
        </p:spPr>
        <p:txBody>
          <a:bodyPr/>
          <a:lstStyle/>
          <a:p>
            <a:pPr algn="just">
              <a:buClr>
                <a:srgbClr val="C00000"/>
              </a:buClr>
              <a:buFont typeface="Wingdings" pitchFamily="2" charset="2"/>
              <a:buChar char="v"/>
            </a:pPr>
            <a:r>
              <a:rPr lang="en-US" sz="2200" dirty="0" smtClean="0">
                <a:solidFill>
                  <a:srgbClr val="B92D14"/>
                </a:solidFill>
                <a:latin typeface="Times New Roman" pitchFamily="18" charset="0"/>
                <a:cs typeface="Times New Roman" pitchFamily="18" charset="0"/>
              </a:rPr>
              <a:t>Step 1: </a:t>
            </a:r>
            <a:r>
              <a:rPr lang="en-US" sz="2200" dirty="0" smtClean="0">
                <a:latin typeface="Times New Roman" pitchFamily="18" charset="0"/>
                <a:cs typeface="Times New Roman" pitchFamily="18" charset="0"/>
              </a:rPr>
              <a:t>Administration of  local anesthesia</a:t>
            </a:r>
          </a:p>
          <a:p>
            <a:pPr algn="just">
              <a:buClr>
                <a:srgbClr val="C00000"/>
              </a:buClr>
              <a:buFont typeface="Wingdings" pitchFamily="2" charset="2"/>
              <a:buChar char="v"/>
            </a:pPr>
            <a:endParaRPr lang="en-US" sz="2200" dirty="0" smtClean="0">
              <a:latin typeface="Times New Roman" pitchFamily="18" charset="0"/>
              <a:cs typeface="Times New Roman" pitchFamily="18" charset="0"/>
            </a:endParaRPr>
          </a:p>
          <a:p>
            <a:pPr marL="274320" lvl="2" indent="-274320" algn="just">
              <a:buClr>
                <a:srgbClr val="C00000"/>
              </a:buClr>
              <a:buSzPct val="95000"/>
              <a:buFont typeface="Wingdings" pitchFamily="2" charset="2"/>
              <a:buChar char="v"/>
            </a:pPr>
            <a:r>
              <a:rPr lang="en-US" sz="2200" dirty="0" smtClean="0">
                <a:solidFill>
                  <a:srgbClr val="B92D14"/>
                </a:solidFill>
                <a:latin typeface="Times New Roman" pitchFamily="18" charset="0"/>
                <a:cs typeface="Times New Roman" pitchFamily="18" charset="0"/>
              </a:rPr>
              <a:t>Step 2: </a:t>
            </a:r>
            <a:r>
              <a:rPr lang="en-US" sz="2200" dirty="0" smtClean="0">
                <a:latin typeface="Times New Roman" pitchFamily="18" charset="0"/>
                <a:cs typeface="Times New Roman" pitchFamily="18" charset="0"/>
              </a:rPr>
              <a:t>Apply a rubber dam </a:t>
            </a:r>
          </a:p>
          <a:p>
            <a:pPr marL="274320" lvl="2" indent="-274320" algn="just">
              <a:buClr>
                <a:srgbClr val="C00000"/>
              </a:buClr>
              <a:buSzPct val="95000"/>
              <a:buFont typeface="Wingdings" pitchFamily="2" charset="2"/>
              <a:buChar char="v"/>
            </a:pPr>
            <a:endParaRPr lang="en-US" sz="2200" dirty="0" smtClean="0">
              <a:latin typeface="Times New Roman" pitchFamily="18" charset="0"/>
              <a:cs typeface="Times New Roman" pitchFamily="18" charset="0"/>
            </a:endParaRPr>
          </a:p>
          <a:p>
            <a:pPr marL="274320" lvl="2" indent="-274320" algn="just">
              <a:buClr>
                <a:srgbClr val="C00000"/>
              </a:buClr>
              <a:buSzPct val="95000"/>
              <a:buFont typeface="Wingdings" pitchFamily="2" charset="2"/>
              <a:buChar char="v"/>
            </a:pPr>
            <a:r>
              <a:rPr lang="en-US" sz="2200" dirty="0" smtClean="0">
                <a:solidFill>
                  <a:srgbClr val="B92D14"/>
                </a:solidFill>
                <a:latin typeface="Times New Roman" pitchFamily="18" charset="0"/>
                <a:cs typeface="Times New Roman" pitchFamily="18" charset="0"/>
              </a:rPr>
              <a:t>Step 3: </a:t>
            </a:r>
            <a:r>
              <a:rPr lang="en-US" sz="2200" dirty="0" smtClean="0">
                <a:latin typeface="Times New Roman" pitchFamily="18" charset="0"/>
                <a:cs typeface="Times New Roman" pitchFamily="18" charset="0"/>
              </a:rPr>
              <a:t>Use a sterile No.4 or 8 round bur (slow speed) to remove all carious dentin .</a:t>
            </a:r>
          </a:p>
          <a:p>
            <a:pPr algn="just">
              <a:buClr>
                <a:srgbClr val="C00000"/>
              </a:buClr>
              <a:buFont typeface="Wingdings" pitchFamily="2" charset="2"/>
              <a:buChar char="v"/>
            </a:pPr>
            <a:endParaRPr lang="en-US" sz="2200" dirty="0" smtClean="0">
              <a:latin typeface="Times New Roman" pitchFamily="18" charset="0"/>
              <a:cs typeface="Times New Roman" pitchFamily="18" charset="0"/>
            </a:endParaRPr>
          </a:p>
          <a:p>
            <a:pPr algn="just">
              <a:buClr>
                <a:srgbClr val="C00000"/>
              </a:buClr>
              <a:buFont typeface="Wingdings" pitchFamily="2" charset="2"/>
              <a:buChar char="v"/>
            </a:pPr>
            <a:r>
              <a:rPr lang="en-US" sz="2200" dirty="0" smtClean="0">
                <a:solidFill>
                  <a:srgbClr val="B92D14"/>
                </a:solidFill>
                <a:latin typeface="Times New Roman" pitchFamily="18" charset="0"/>
                <a:cs typeface="Times New Roman" pitchFamily="18" charset="0"/>
              </a:rPr>
              <a:t>Step 4: </a:t>
            </a:r>
            <a:r>
              <a:rPr lang="en-US" sz="2200" dirty="0" smtClean="0">
                <a:latin typeface="Times New Roman" pitchFamily="18" charset="0"/>
                <a:cs typeface="Times New Roman" pitchFamily="18" charset="0"/>
              </a:rPr>
              <a:t>Place a No. 330 bur in the high-speed hand piece. Gain </a:t>
            </a:r>
            <a:r>
              <a:rPr lang="en-US" sz="2200" dirty="0" err="1" smtClean="0">
                <a:latin typeface="Times New Roman" pitchFamily="18" charset="0"/>
                <a:cs typeface="Times New Roman" pitchFamily="18" charset="0"/>
              </a:rPr>
              <a:t>occlusal</a:t>
            </a:r>
            <a:r>
              <a:rPr lang="en-US" sz="2200" dirty="0" smtClean="0">
                <a:latin typeface="Times New Roman" pitchFamily="18" charset="0"/>
                <a:cs typeface="Times New Roman" pitchFamily="18" charset="0"/>
              </a:rPr>
              <a:t> access to the pulp chamber by preparing a Class 1 cavity preparation. Remove all overhanging enamel.</a:t>
            </a:r>
          </a:p>
          <a:p>
            <a:endParaRPr lang="en-US" dirty="0"/>
          </a:p>
        </p:txBody>
      </p:sp>
      <p:pic>
        <p:nvPicPr>
          <p:cNvPr id="4" name="Picture 4" descr="Picture3"/>
          <p:cNvPicPr>
            <a:picLocks noChangeAspect="1" noChangeArrowheads="1"/>
          </p:cNvPicPr>
          <p:nvPr/>
        </p:nvPicPr>
        <p:blipFill>
          <a:blip r:embed="rId2"/>
          <a:srcRect l="14392" t="7768" r="14392" b="7716"/>
          <a:stretch>
            <a:fillRect/>
          </a:stretch>
        </p:blipFill>
        <p:spPr bwMode="auto">
          <a:xfrm>
            <a:off x="7086600" y="457200"/>
            <a:ext cx="1524000" cy="2590800"/>
          </a:xfrm>
          <a:prstGeom prst="rect">
            <a:avLst/>
          </a:prstGeom>
          <a:noFill/>
        </p:spPr>
      </p:pic>
      <p:pic>
        <p:nvPicPr>
          <p:cNvPr id="21505" name="Picture 1" descr="C:\Users\ACER\Desktop\images.jpg"/>
          <p:cNvPicPr>
            <a:picLocks noChangeAspect="1" noChangeArrowheads="1"/>
          </p:cNvPicPr>
          <p:nvPr/>
        </p:nvPicPr>
        <p:blipFill>
          <a:blip r:embed="rId3"/>
          <a:srcRect/>
          <a:stretch>
            <a:fillRect/>
          </a:stretch>
        </p:blipFill>
        <p:spPr bwMode="auto">
          <a:xfrm>
            <a:off x="8001000" y="4419600"/>
            <a:ext cx="1143000" cy="11430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15200" cy="715963"/>
          </a:xfrm>
        </p:spPr>
        <p:txBody>
          <a:bodyPr/>
          <a:lstStyle/>
          <a:p>
            <a:endParaRPr lang="en-US" dirty="0"/>
          </a:p>
        </p:txBody>
      </p:sp>
      <p:sp>
        <p:nvSpPr>
          <p:cNvPr id="3" name="Content Placeholder 2"/>
          <p:cNvSpPr>
            <a:spLocks noGrp="1"/>
          </p:cNvSpPr>
          <p:nvPr>
            <p:ph idx="1"/>
          </p:nvPr>
        </p:nvSpPr>
        <p:spPr>
          <a:xfrm>
            <a:off x="762000" y="1219200"/>
            <a:ext cx="7315200" cy="4191000"/>
          </a:xfrm>
        </p:spPr>
        <p:txBody>
          <a:bodyPr/>
          <a:lstStyle/>
          <a:p>
            <a:pPr algn="just">
              <a:buClr>
                <a:srgbClr val="C00000"/>
              </a:buClr>
              <a:buFont typeface="Wingdings" pitchFamily="2" charset="2"/>
              <a:buChar char="v"/>
            </a:pPr>
            <a:r>
              <a:rPr lang="en-US" sz="2400" dirty="0" smtClean="0">
                <a:solidFill>
                  <a:srgbClr val="B92D14"/>
                </a:solidFill>
                <a:latin typeface="Times New Roman" pitchFamily="18" charset="0"/>
                <a:cs typeface="Times New Roman" pitchFamily="18" charset="0"/>
              </a:rPr>
              <a:t>Step 5:  </a:t>
            </a:r>
            <a:r>
              <a:rPr lang="en-US" sz="2400" dirty="0" smtClean="0">
                <a:latin typeface="Times New Roman" pitchFamily="18" charset="0"/>
                <a:cs typeface="Times New Roman" pitchFamily="18" charset="0"/>
              </a:rPr>
              <a:t>Excise the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tissue to the orifices of the root canal. Use a large spoon excavator to remove any remaining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tissue.The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tissue should be amputated to the entrance of the root canals.</a:t>
            </a:r>
          </a:p>
          <a:p>
            <a:pPr algn="just">
              <a:buClr>
                <a:srgbClr val="C00000"/>
              </a:buClr>
              <a:buFont typeface="Wingdings" pitchFamily="2" charset="2"/>
              <a:buChar char="v"/>
            </a:pPr>
            <a:endParaRPr lang="en-US" sz="2400" dirty="0" smtClean="0">
              <a:latin typeface="Times New Roman" pitchFamily="18" charset="0"/>
              <a:cs typeface="Times New Roman" pitchFamily="18" charset="0"/>
            </a:endParaRPr>
          </a:p>
          <a:p>
            <a:pPr algn="just">
              <a:buClr>
                <a:srgbClr val="C00000"/>
              </a:buClr>
              <a:buFont typeface="Wingdings" pitchFamily="2" charset="2"/>
              <a:buChar char="v"/>
            </a:pPr>
            <a:r>
              <a:rPr lang="en-US" sz="2400" dirty="0" smtClean="0">
                <a:solidFill>
                  <a:srgbClr val="B92D14"/>
                </a:solidFill>
                <a:latin typeface="Times New Roman" pitchFamily="18" charset="0"/>
                <a:cs typeface="Times New Roman" pitchFamily="18" charset="0"/>
              </a:rPr>
              <a:t>Step 6: </a:t>
            </a:r>
            <a:r>
              <a:rPr lang="en-US" sz="2400" dirty="0" smtClean="0">
                <a:latin typeface="Times New Roman" pitchFamily="18" charset="0"/>
                <a:cs typeface="Times New Roman" pitchFamily="18" charset="0"/>
              </a:rPr>
              <a:t>After completing the amputation, evaluate the hemorrhage. If the </a:t>
            </a:r>
            <a:r>
              <a:rPr lang="en-US" sz="2400" dirty="0" err="1" smtClean="0">
                <a:latin typeface="Times New Roman" pitchFamily="18" charset="0"/>
                <a:cs typeface="Times New Roman" pitchFamily="18" charset="0"/>
              </a:rPr>
              <a:t>pulpal</a:t>
            </a:r>
            <a:r>
              <a:rPr lang="en-US" sz="2400" dirty="0" smtClean="0">
                <a:latin typeface="Times New Roman" pitchFamily="18" charset="0"/>
                <a:cs typeface="Times New Roman" pitchFamily="18" charset="0"/>
              </a:rPr>
              <a:t> tissue has been removed completely, hemorrhage should be </a:t>
            </a:r>
            <a:r>
              <a:rPr lang="en-US" sz="2400" dirty="0" err="1" smtClean="0">
                <a:latin typeface="Times New Roman" pitchFamily="18" charset="0"/>
                <a:cs typeface="Times New Roman" pitchFamily="18" charset="0"/>
              </a:rPr>
              <a:t>minimal.A</a:t>
            </a:r>
            <a:r>
              <a:rPr lang="en-US" sz="2400" dirty="0" smtClean="0">
                <a:latin typeface="Times New Roman" pitchFamily="18" charset="0"/>
                <a:cs typeface="Times New Roman" pitchFamily="18" charset="0"/>
              </a:rPr>
              <a:t> vital pulp with minimal chronic inflammation should achieve </a:t>
            </a:r>
            <a:r>
              <a:rPr lang="en-US" sz="2400" dirty="0" err="1" smtClean="0">
                <a:latin typeface="Times New Roman" pitchFamily="18" charset="0"/>
                <a:cs typeface="Times New Roman" pitchFamily="18" charset="0"/>
              </a:rPr>
              <a:t>hemostasis</a:t>
            </a:r>
            <a:r>
              <a:rPr lang="en-US" sz="2400" dirty="0" smtClean="0">
                <a:latin typeface="Times New Roman" pitchFamily="18" charset="0"/>
                <a:cs typeface="Times New Roman" pitchFamily="18" charset="0"/>
              </a:rPr>
              <a:t> in 3 to 5 minutes.</a:t>
            </a:r>
          </a:p>
          <a:p>
            <a:pPr algn="just">
              <a:buClr>
                <a:srgbClr val="C00000"/>
              </a:buClr>
              <a:buFont typeface="Wingdings" pitchFamily="2" charset="2"/>
              <a:buChar char="v"/>
            </a:pPr>
            <a:endParaRPr lang="en-US" sz="2400" dirty="0" smtClean="0">
              <a:latin typeface="Times New Roman" pitchFamily="18" charset="0"/>
              <a:cs typeface="Times New Roman" pitchFamily="18" charset="0"/>
            </a:endParaRPr>
          </a:p>
          <a:p>
            <a:pPr algn="just">
              <a:buClr>
                <a:srgbClr val="C00000"/>
              </a:buClr>
              <a:buFont typeface="Wingdings" pitchFamily="2" charset="2"/>
              <a:buChar char="v"/>
            </a:pPr>
            <a:r>
              <a:rPr lang="en-US" sz="2400" dirty="0" smtClean="0">
                <a:solidFill>
                  <a:srgbClr val="B92D14"/>
                </a:solidFill>
                <a:latin typeface="Times New Roman" pitchFamily="18" charset="0"/>
                <a:cs typeface="Times New Roman" pitchFamily="18" charset="0"/>
              </a:rPr>
              <a:t>Step 7: </a:t>
            </a:r>
            <a:r>
              <a:rPr lang="en-US" sz="2400" dirty="0" smtClean="0">
                <a:latin typeface="Times New Roman" pitchFamily="18" charset="0"/>
                <a:cs typeface="Times New Roman" pitchFamily="18" charset="0"/>
              </a:rPr>
              <a:t>Over the exposed pulp </a:t>
            </a:r>
            <a:r>
              <a:rPr lang="en-US" sz="2400" dirty="0" err="1" smtClean="0">
                <a:latin typeface="Times New Roman" pitchFamily="18" charset="0"/>
                <a:cs typeface="Times New Roman" pitchFamily="18" charset="0"/>
              </a:rPr>
              <a:t>stump,place</a:t>
            </a:r>
            <a:r>
              <a:rPr lang="en-US" sz="2400" dirty="0" smtClean="0">
                <a:latin typeface="Times New Roman" pitchFamily="18" charset="0"/>
                <a:cs typeface="Times New Roman" pitchFamily="18" charset="0"/>
              </a:rPr>
              <a:t> a sterile cotton pellet moistened with </a:t>
            </a:r>
            <a:r>
              <a:rPr lang="en-US" sz="2400" dirty="0" err="1" smtClean="0">
                <a:latin typeface="Times New Roman" pitchFamily="18" charset="0"/>
                <a:cs typeface="Times New Roman" pitchFamily="18" charset="0"/>
              </a:rPr>
              <a:t>formocresol</a:t>
            </a:r>
            <a:r>
              <a:rPr lang="en-US" sz="2400" dirty="0" smtClean="0">
                <a:latin typeface="Times New Roman" pitchFamily="18" charset="0"/>
                <a:cs typeface="Times New Roman" pitchFamily="18" charset="0"/>
              </a:rPr>
              <a:t>.</a:t>
            </a:r>
          </a:p>
          <a:p>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315200" cy="715963"/>
          </a:xfrm>
        </p:spPr>
        <p:txBody>
          <a:bodyPr/>
          <a:lstStyle/>
          <a:p>
            <a:endParaRPr lang="en-US" dirty="0"/>
          </a:p>
        </p:txBody>
      </p:sp>
      <p:sp>
        <p:nvSpPr>
          <p:cNvPr id="3" name="Content Placeholder 2"/>
          <p:cNvSpPr>
            <a:spLocks noGrp="1"/>
          </p:cNvSpPr>
          <p:nvPr>
            <p:ph idx="1"/>
          </p:nvPr>
        </p:nvSpPr>
        <p:spPr>
          <a:xfrm>
            <a:off x="990600" y="1524000"/>
            <a:ext cx="7315200" cy="4191000"/>
          </a:xfrm>
        </p:spPr>
        <p:txBody>
          <a:bodyPr/>
          <a:lstStyle/>
          <a:p>
            <a:pPr marL="274320" lvl="2" indent="-274320" algn="just">
              <a:buClr>
                <a:srgbClr val="C00000"/>
              </a:buClr>
              <a:buSzPct val="95000"/>
              <a:buFont typeface="Wingdings" pitchFamily="2" charset="2"/>
              <a:buChar char="v"/>
            </a:pPr>
            <a:r>
              <a:rPr lang="en-US" dirty="0" smtClean="0">
                <a:solidFill>
                  <a:srgbClr val="B92D14"/>
                </a:solidFill>
                <a:latin typeface="Times New Roman" pitchFamily="18" charset="0"/>
                <a:cs typeface="Times New Roman" pitchFamily="18" charset="0"/>
              </a:rPr>
              <a:t>Step 8: </a:t>
            </a:r>
            <a:r>
              <a:rPr lang="en-US" dirty="0" smtClean="0">
                <a:latin typeface="Times New Roman" pitchFamily="18" charset="0"/>
                <a:cs typeface="Times New Roman" pitchFamily="18" charset="0"/>
              </a:rPr>
              <a:t>Leave the </a:t>
            </a:r>
            <a:r>
              <a:rPr lang="en-US" dirty="0" err="1" smtClean="0">
                <a:latin typeface="Times New Roman" pitchFamily="18" charset="0"/>
                <a:cs typeface="Times New Roman" pitchFamily="18" charset="0"/>
              </a:rPr>
              <a:t>formocresol</a:t>
            </a:r>
            <a:r>
              <a:rPr lang="en-US" dirty="0" smtClean="0">
                <a:latin typeface="Times New Roman" pitchFamily="18" charset="0"/>
                <a:cs typeface="Times New Roman" pitchFamily="18" charset="0"/>
              </a:rPr>
              <a:t> in place for 1 minute, and then remove the pellet. The pulp stump should appear blackish brown .If there is bleeding, check for residual </a:t>
            </a:r>
            <a:r>
              <a:rPr lang="en-US" dirty="0" err="1" smtClean="0">
                <a:latin typeface="Times New Roman" pitchFamily="18" charset="0"/>
                <a:cs typeface="Times New Roman" pitchFamily="18" charset="0"/>
              </a:rPr>
              <a:t>pulpal</a:t>
            </a:r>
            <a:r>
              <a:rPr lang="en-US" dirty="0" smtClean="0">
                <a:latin typeface="Times New Roman" pitchFamily="18" charset="0"/>
                <a:cs typeface="Times New Roman" pitchFamily="18" charset="0"/>
              </a:rPr>
              <a:t> tissue. Reapply </a:t>
            </a:r>
            <a:r>
              <a:rPr lang="en-US" dirty="0" err="1" smtClean="0">
                <a:latin typeface="Times New Roman" pitchFamily="18" charset="0"/>
                <a:cs typeface="Times New Roman" pitchFamily="18" charset="0"/>
              </a:rPr>
              <a:t>formocresol</a:t>
            </a:r>
            <a:r>
              <a:rPr lang="en-US" dirty="0" smtClean="0">
                <a:latin typeface="Times New Roman" pitchFamily="18" charset="0"/>
                <a:cs typeface="Times New Roman" pitchFamily="18" charset="0"/>
              </a:rPr>
              <a:t> for 2 minutes.</a:t>
            </a:r>
          </a:p>
          <a:p>
            <a:pPr marL="274320" lvl="2" indent="-274320" algn="just">
              <a:buClr>
                <a:srgbClr val="C00000"/>
              </a:buClr>
              <a:buSzPct val="95000"/>
              <a:buFont typeface="Wingdings" pitchFamily="2" charset="2"/>
              <a:buChar char="v"/>
            </a:pPr>
            <a:endParaRPr lang="en-US" dirty="0" smtClean="0">
              <a:latin typeface="Times New Roman" pitchFamily="18" charset="0"/>
              <a:cs typeface="Times New Roman" pitchFamily="18" charset="0"/>
            </a:endParaRPr>
          </a:p>
          <a:p>
            <a:pPr algn="just">
              <a:buClr>
                <a:srgbClr val="C00000"/>
              </a:buClr>
              <a:buFont typeface="Wingdings" pitchFamily="2" charset="2"/>
              <a:buChar char="v"/>
            </a:pPr>
            <a:r>
              <a:rPr lang="en-US" sz="2400" dirty="0" smtClean="0">
                <a:solidFill>
                  <a:srgbClr val="B92D14"/>
                </a:solidFill>
                <a:latin typeface="Times New Roman" pitchFamily="18" charset="0"/>
                <a:cs typeface="Times New Roman" pitchFamily="18" charset="0"/>
              </a:rPr>
              <a:t>Step 9: </a:t>
            </a:r>
            <a:r>
              <a:rPr lang="en-US" sz="2400" dirty="0" smtClean="0">
                <a:latin typeface="Times New Roman" pitchFamily="18" charset="0"/>
                <a:cs typeface="Times New Roman" pitchFamily="18" charset="0"/>
              </a:rPr>
              <a:t>Fill the pulp chamber with a thick mixture of zinc oxide-</a:t>
            </a:r>
            <a:r>
              <a:rPr lang="en-US" sz="2400" dirty="0" err="1" smtClean="0">
                <a:latin typeface="Times New Roman" pitchFamily="18" charset="0"/>
                <a:cs typeface="Times New Roman" pitchFamily="18" charset="0"/>
              </a:rPr>
              <a:t>eugenol</a:t>
            </a:r>
            <a:r>
              <a:rPr lang="en-US" sz="2400" dirty="0" smtClean="0">
                <a:latin typeface="Times New Roman" pitchFamily="18" charset="0"/>
                <a:cs typeface="Times New Roman" pitchFamily="18" charset="0"/>
              </a:rPr>
              <a:t>.</a:t>
            </a:r>
          </a:p>
          <a:p>
            <a:pPr algn="just">
              <a:buClr>
                <a:srgbClr val="C00000"/>
              </a:buClr>
              <a:buFont typeface="Wingdings" pitchFamily="2" charset="2"/>
              <a:buChar char="v"/>
            </a:pPr>
            <a:endParaRPr lang="en-US" sz="2400" dirty="0" smtClean="0">
              <a:latin typeface="Times New Roman" pitchFamily="18" charset="0"/>
              <a:cs typeface="Times New Roman" pitchFamily="18" charset="0"/>
            </a:endParaRPr>
          </a:p>
          <a:p>
            <a:pPr algn="just">
              <a:buClr>
                <a:srgbClr val="C00000"/>
              </a:buClr>
              <a:buFont typeface="Wingdings" pitchFamily="2" charset="2"/>
              <a:buChar char="v"/>
            </a:pPr>
            <a:r>
              <a:rPr lang="en-US" sz="2400" dirty="0" smtClean="0">
                <a:solidFill>
                  <a:srgbClr val="B92D14"/>
                </a:solidFill>
                <a:latin typeface="Times New Roman" pitchFamily="18" charset="0"/>
                <a:cs typeface="Times New Roman" pitchFamily="18" charset="0"/>
              </a:rPr>
              <a:t>Step 10: </a:t>
            </a:r>
            <a:r>
              <a:rPr lang="en-US" sz="2400" dirty="0" smtClean="0">
                <a:latin typeface="Times New Roman" pitchFamily="18" charset="0"/>
                <a:cs typeface="Times New Roman" pitchFamily="18" charset="0"/>
              </a:rPr>
              <a:t>Prepare the tooth for a stainless steel crown </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457200"/>
            <a:ext cx="8229600" cy="762000"/>
          </a:xfrm>
        </p:spPr>
        <p:txBody>
          <a:bodyPr>
            <a:normAutofit/>
          </a:bodyPr>
          <a:lstStyle/>
          <a:p>
            <a:r>
              <a:rPr lang="en-US" b="1" dirty="0">
                <a:solidFill>
                  <a:srgbClr val="C00000"/>
                </a:solidFill>
              </a:rPr>
              <a:t>Techniques of </a:t>
            </a:r>
            <a:r>
              <a:rPr lang="en-US" b="1" dirty="0" err="1" smtClean="0">
                <a:solidFill>
                  <a:srgbClr val="C00000"/>
                </a:solidFill>
              </a:rPr>
              <a:t>Pulpotomy</a:t>
            </a:r>
            <a:r>
              <a:rPr lang="en-US" b="1" dirty="0" smtClean="0">
                <a:solidFill>
                  <a:srgbClr val="C00000"/>
                </a:solidFill>
              </a:rPr>
              <a:t>:</a:t>
            </a:r>
            <a:endParaRPr lang="en-US" b="1" dirty="0">
              <a:solidFill>
                <a:srgbClr val="C00000"/>
              </a:solidFill>
            </a:endParaRPr>
          </a:p>
        </p:txBody>
      </p:sp>
      <p:pic>
        <p:nvPicPr>
          <p:cNvPr id="21508" name="Picture 4" descr="pulpotomy"/>
          <p:cNvPicPr>
            <a:picLocks noChangeAspect="1" noChangeArrowheads="1"/>
          </p:cNvPicPr>
          <p:nvPr/>
        </p:nvPicPr>
        <p:blipFill>
          <a:blip r:embed="rId2">
            <a:clrChange>
              <a:clrFrom>
                <a:srgbClr val="FFFFEA"/>
              </a:clrFrom>
              <a:clrTo>
                <a:srgbClr val="FFFFEA">
                  <a:alpha val="0"/>
                </a:srgbClr>
              </a:clrTo>
            </a:clrChange>
          </a:blip>
          <a:srcRect/>
          <a:stretch>
            <a:fillRect/>
          </a:stretch>
        </p:blipFill>
        <p:spPr bwMode="auto">
          <a:xfrm>
            <a:off x="457200" y="2286000"/>
            <a:ext cx="8229600" cy="2743200"/>
          </a:xfrm>
          <a:prstGeom prst="rect">
            <a:avLst/>
          </a:prstGeom>
          <a:noFill/>
          <a:ln w="28575">
            <a:noFill/>
            <a:miter lim="800000"/>
            <a:headEnd/>
            <a:tailEnd/>
          </a:ln>
        </p:spPr>
      </p:pic>
    </p:spTree>
    <p:extLst>
      <p:ext uri="{BB962C8B-B14F-4D97-AF65-F5344CB8AC3E}">
        <p14:creationId xmlns="" xmlns:p14="http://schemas.microsoft.com/office/powerpoint/2010/main" val="33853139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p:cNvPicPr>
            <a:picLocks noGrp="1" noChangeAspect="1" noChangeArrowheads="1"/>
          </p:cNvPicPr>
          <p:nvPr>
            <p:ph type="title"/>
          </p:nvPr>
        </p:nvPicPr>
        <p:blipFill>
          <a:blip r:embed="rId2"/>
          <a:stretch>
            <a:fillRect/>
          </a:stretch>
        </p:blipFill>
        <p:spPr>
          <a:xfrm>
            <a:off x="2209800" y="228600"/>
            <a:ext cx="4889501" cy="501566"/>
          </a:xfrm>
        </p:spPr>
      </p:pic>
      <p:pic>
        <p:nvPicPr>
          <p:cNvPr id="599043" name="Picture 3"/>
          <p:cNvPicPr>
            <a:picLocks noGrp="1" noChangeAspect="1" noChangeArrowheads="1"/>
          </p:cNvPicPr>
          <p:nvPr>
            <p:ph sz="quarter" idx="1"/>
          </p:nvPr>
        </p:nvPicPr>
        <p:blipFill>
          <a:blip r:embed="rId3"/>
          <a:stretch>
            <a:fillRect/>
          </a:stretch>
        </p:blipFill>
        <p:spPr>
          <a:xfrm>
            <a:off x="1981200" y="990600"/>
            <a:ext cx="5005351" cy="3170372"/>
          </a:xfrm>
        </p:spPr>
      </p:pic>
      <p:sp>
        <p:nvSpPr>
          <p:cNvPr id="4" name="Oval 3"/>
          <p:cNvSpPr/>
          <p:nvPr/>
        </p:nvSpPr>
        <p:spPr>
          <a:xfrm>
            <a:off x="2438400" y="1828800"/>
            <a:ext cx="11430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18774120">
            <a:off x="5324457" y="2115916"/>
            <a:ext cx="1605161" cy="14069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481969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p:cNvPicPr>
            <a:picLocks noGrp="1" noChangeAspect="1" noChangeArrowheads="1"/>
          </p:cNvPicPr>
          <p:nvPr>
            <p:ph type="title"/>
          </p:nvPr>
        </p:nvPicPr>
        <p:blipFill>
          <a:blip r:embed="rId2"/>
          <a:stretch>
            <a:fillRect/>
          </a:stretch>
        </p:blipFill>
        <p:spPr>
          <a:xfrm>
            <a:off x="2057400" y="727048"/>
            <a:ext cx="5764045" cy="949352"/>
          </a:xfrm>
        </p:spPr>
      </p:pic>
      <p:pic>
        <p:nvPicPr>
          <p:cNvPr id="600067" name="Picture 3"/>
          <p:cNvPicPr>
            <a:picLocks noGrp="1" noChangeAspect="1" noChangeArrowheads="1"/>
          </p:cNvPicPr>
          <p:nvPr>
            <p:ph sz="quarter" idx="1"/>
          </p:nvPr>
        </p:nvPicPr>
        <p:blipFill>
          <a:blip r:embed="rId3"/>
          <a:stretch>
            <a:fillRect/>
          </a:stretch>
        </p:blipFill>
        <p:spPr>
          <a:xfrm>
            <a:off x="2362200" y="2209800"/>
            <a:ext cx="4981780" cy="3124200"/>
          </a:xfrm>
        </p:spPr>
      </p:pic>
    </p:spTree>
    <p:extLst>
      <p:ext uri="{BB962C8B-B14F-4D97-AF65-F5344CB8AC3E}">
        <p14:creationId xmlns="" xmlns:p14="http://schemas.microsoft.com/office/powerpoint/2010/main" val="93113912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0" name="Picture 2"/>
          <p:cNvPicPr>
            <a:picLocks noGrp="1" noChangeAspect="1" noChangeArrowheads="1"/>
          </p:cNvPicPr>
          <p:nvPr>
            <p:ph sz="quarter" idx="1"/>
          </p:nvPr>
        </p:nvPicPr>
        <p:blipFill>
          <a:blip r:embed="rId2"/>
          <a:srcRect/>
          <a:stretch>
            <a:fillRect/>
          </a:stretch>
        </p:blipFill>
        <p:spPr>
          <a:xfrm>
            <a:off x="533400" y="1371600"/>
            <a:ext cx="3810000" cy="2311400"/>
          </a:xfrm>
          <a:noFill/>
          <a:ln/>
        </p:spPr>
      </p:pic>
      <p:pic>
        <p:nvPicPr>
          <p:cNvPr id="601092" name="Picture 4"/>
          <p:cNvPicPr>
            <a:picLocks noChangeAspect="1" noChangeArrowheads="1"/>
          </p:cNvPicPr>
          <p:nvPr/>
        </p:nvPicPr>
        <p:blipFill>
          <a:blip r:embed="rId3"/>
          <a:srcRect/>
          <a:stretch>
            <a:fillRect/>
          </a:stretch>
        </p:blipFill>
        <p:spPr bwMode="auto">
          <a:xfrm>
            <a:off x="4648200" y="1524000"/>
            <a:ext cx="4191000" cy="2095500"/>
          </a:xfrm>
          <a:prstGeom prst="rect">
            <a:avLst/>
          </a:prstGeom>
          <a:noFill/>
          <a:ln w="9525">
            <a:noFill/>
            <a:miter lim="800000"/>
            <a:headEnd/>
            <a:tailEnd/>
          </a:ln>
          <a:effectLst/>
        </p:spPr>
      </p:pic>
      <p:pic>
        <p:nvPicPr>
          <p:cNvPr id="601094" name="Picture 6"/>
          <p:cNvPicPr>
            <a:picLocks noChangeAspect="1" noChangeArrowheads="1"/>
          </p:cNvPicPr>
          <p:nvPr/>
        </p:nvPicPr>
        <p:blipFill>
          <a:blip r:embed="rId4"/>
          <a:srcRect/>
          <a:stretch>
            <a:fillRect/>
          </a:stretch>
        </p:blipFill>
        <p:spPr bwMode="auto">
          <a:xfrm>
            <a:off x="685800" y="0"/>
            <a:ext cx="7423150" cy="1200150"/>
          </a:xfrm>
          <a:prstGeom prst="rect">
            <a:avLst/>
          </a:prstGeom>
          <a:noFill/>
          <a:ln w="9525">
            <a:noFill/>
            <a:miter lim="800000"/>
            <a:headEnd/>
            <a:tailEnd/>
          </a:ln>
          <a:effectLst/>
        </p:spPr>
      </p:pic>
      <p:pic>
        <p:nvPicPr>
          <p:cNvPr id="7" name="Picture 5"/>
          <p:cNvPicPr>
            <a:picLocks noGrp="1" noChangeAspect="1" noChangeArrowheads="1"/>
          </p:cNvPicPr>
          <p:nvPr>
            <p:ph sz="quarter" idx="4294967295"/>
          </p:nvPr>
        </p:nvPicPr>
        <p:blipFill>
          <a:blip r:embed="rId5"/>
          <a:stretch>
            <a:fillRect/>
          </a:stretch>
        </p:blipFill>
        <p:spPr>
          <a:xfrm>
            <a:off x="838200" y="4171681"/>
            <a:ext cx="3048426" cy="1924319"/>
          </a:xfrm>
          <a:prstGeom prst="rect">
            <a:avLst/>
          </a:prstGeom>
          <a:noFill/>
          <a:ln/>
        </p:spPr>
      </p:pic>
      <p:pic>
        <p:nvPicPr>
          <p:cNvPr id="8" name="Picture 3"/>
          <p:cNvPicPr>
            <a:picLocks noGrp="1" noChangeAspect="1" noChangeArrowheads="1"/>
          </p:cNvPicPr>
          <p:nvPr>
            <p:ph sz="quarter" idx="2"/>
          </p:nvPr>
        </p:nvPicPr>
        <p:blipFill>
          <a:blip r:embed="rId6"/>
          <a:stretch>
            <a:fillRect/>
          </a:stretch>
        </p:blipFill>
        <p:spPr>
          <a:xfrm>
            <a:off x="5162340" y="4143102"/>
            <a:ext cx="3010320" cy="1952898"/>
          </a:xfrm>
          <a:noFill/>
          <a:ln/>
        </p:spPr>
      </p:pic>
    </p:spTree>
    <p:extLst>
      <p:ext uri="{BB962C8B-B14F-4D97-AF65-F5344CB8AC3E}">
        <p14:creationId xmlns="" xmlns:p14="http://schemas.microsoft.com/office/powerpoint/2010/main" val="4226328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IN" sz="4000" dirty="0">
                <a:solidFill>
                  <a:schemeClr val="accent2">
                    <a:lumMod val="75000"/>
                  </a:schemeClr>
                </a:solidFill>
              </a:rPr>
              <a:t>Decayed zone </a:t>
            </a:r>
            <a:br>
              <a:rPr lang="en-IN" sz="4000" dirty="0">
                <a:solidFill>
                  <a:schemeClr val="accent2">
                    <a:lumMod val="75000"/>
                  </a:schemeClr>
                </a:solidFill>
              </a:rPr>
            </a:br>
            <a:endParaRPr lang="en-IN" sz="4000" dirty="0">
              <a:solidFill>
                <a:srgbClr val="4D4D4D"/>
              </a:solidFill>
            </a:endParaRPr>
          </a:p>
        </p:txBody>
      </p:sp>
      <p:sp>
        <p:nvSpPr>
          <p:cNvPr id="60419" name="Rectangle 3"/>
          <p:cNvSpPr>
            <a:spLocks noGrp="1" noChangeArrowheads="1"/>
          </p:cNvSpPr>
          <p:nvPr>
            <p:ph type="body" idx="1"/>
          </p:nvPr>
        </p:nvSpPr>
        <p:spPr>
          <a:xfrm>
            <a:off x="1907704" y="1124744"/>
            <a:ext cx="6934200" cy="4267200"/>
          </a:xfrm>
        </p:spPr>
        <p:txBody>
          <a:bodyPr/>
          <a:lstStyle/>
          <a:p>
            <a:pPr>
              <a:buFont typeface="Wingdings" pitchFamily="2" charset="2"/>
              <a:buChar char="Ø"/>
            </a:pPr>
            <a:r>
              <a:rPr lang="en-US" sz="2400" dirty="0"/>
              <a:t>Completely devoid of minerals </a:t>
            </a:r>
          </a:p>
          <a:p>
            <a:pPr>
              <a:buFont typeface="Wingdings" pitchFamily="2" charset="2"/>
              <a:buChar char="Ø"/>
            </a:pPr>
            <a:r>
              <a:rPr lang="en-US" sz="2400" dirty="0"/>
              <a:t>More in acute than chronic </a:t>
            </a:r>
          </a:p>
          <a:p>
            <a:pPr>
              <a:buFont typeface="Wingdings" pitchFamily="2" charset="2"/>
              <a:buChar char="Ø"/>
            </a:pPr>
            <a:r>
              <a:rPr lang="en-US" sz="2400" dirty="0"/>
              <a:t>High conc. of microbes found </a:t>
            </a:r>
          </a:p>
          <a:p>
            <a:pPr>
              <a:buFont typeface="Wingdings" pitchFamily="2" charset="2"/>
              <a:buChar char="Ø"/>
            </a:pPr>
            <a:r>
              <a:rPr lang="en-US" sz="2400" dirty="0" err="1"/>
              <a:t>Colour</a:t>
            </a:r>
            <a:r>
              <a:rPr lang="en-US" sz="2400" dirty="0"/>
              <a:t> – light yellow to dark reddish brown </a:t>
            </a:r>
          </a:p>
          <a:p>
            <a:pPr>
              <a:buFont typeface="Wingdings" pitchFamily="2" charset="2"/>
              <a:buChar char="Ø"/>
            </a:pPr>
            <a:r>
              <a:rPr lang="en-US" sz="2400" dirty="0"/>
              <a:t>Chronic lesion- more odiferous &amp; darker </a:t>
            </a:r>
          </a:p>
          <a:p>
            <a:pPr>
              <a:lnSpc>
                <a:spcPct val="80000"/>
              </a:lnSpc>
            </a:pPr>
            <a:endParaRPr lang="en-IN" sz="1800" dirty="0">
              <a:solidFill>
                <a:srgbClr val="4D4D4D"/>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79712" y="3356992"/>
            <a:ext cx="3535363" cy="286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15075" y="3406998"/>
            <a:ext cx="3279775" cy="300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563290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p:cNvPicPr>
            <a:picLocks noGrp="1" noChangeAspect="1" noChangeArrowheads="1"/>
          </p:cNvPicPr>
          <p:nvPr>
            <p:ph type="title"/>
          </p:nvPr>
        </p:nvPicPr>
        <p:blipFill>
          <a:blip r:embed="rId2"/>
          <a:stretch>
            <a:fillRect/>
          </a:stretch>
        </p:blipFill>
        <p:spPr>
          <a:xfrm>
            <a:off x="1295400" y="765195"/>
            <a:ext cx="6990197" cy="758805"/>
          </a:xfrm>
        </p:spPr>
      </p:pic>
      <p:pic>
        <p:nvPicPr>
          <p:cNvPr id="603139" name="Picture 3"/>
          <p:cNvPicPr>
            <a:picLocks noGrp="1" noChangeAspect="1" noChangeArrowheads="1"/>
          </p:cNvPicPr>
          <p:nvPr>
            <p:ph sz="quarter" idx="1"/>
          </p:nvPr>
        </p:nvPicPr>
        <p:blipFill>
          <a:blip r:embed="rId3"/>
          <a:stretch>
            <a:fillRect/>
          </a:stretch>
        </p:blipFill>
        <p:spPr>
          <a:xfrm>
            <a:off x="2209800" y="2149350"/>
            <a:ext cx="4984849" cy="3260850"/>
          </a:xfrm>
        </p:spPr>
      </p:pic>
    </p:spTree>
    <p:extLst>
      <p:ext uri="{BB962C8B-B14F-4D97-AF65-F5344CB8AC3E}">
        <p14:creationId xmlns="" xmlns:p14="http://schemas.microsoft.com/office/powerpoint/2010/main" val="74011569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p:cNvPicPr>
            <a:picLocks noGrp="1" noChangeAspect="1" noChangeArrowheads="1"/>
          </p:cNvPicPr>
          <p:nvPr>
            <p:ph type="title"/>
          </p:nvPr>
        </p:nvPicPr>
        <p:blipFill>
          <a:blip r:embed="rId2"/>
          <a:stretch>
            <a:fillRect/>
          </a:stretch>
        </p:blipFill>
        <p:spPr>
          <a:xfrm>
            <a:off x="304800" y="679471"/>
            <a:ext cx="8339183" cy="920729"/>
          </a:xfrm>
        </p:spPr>
      </p:pic>
      <p:pic>
        <p:nvPicPr>
          <p:cNvPr id="604163" name="Picture 3"/>
          <p:cNvPicPr>
            <a:picLocks noGrp="1" noChangeAspect="1" noChangeArrowheads="1"/>
          </p:cNvPicPr>
          <p:nvPr>
            <p:ph sz="quarter" idx="1"/>
          </p:nvPr>
        </p:nvPicPr>
        <p:blipFill>
          <a:blip r:embed="rId3"/>
          <a:stretch>
            <a:fillRect/>
          </a:stretch>
        </p:blipFill>
        <p:spPr>
          <a:xfrm>
            <a:off x="1981200" y="2091033"/>
            <a:ext cx="5029200" cy="3242967"/>
          </a:xfrm>
        </p:spPr>
      </p:pic>
    </p:spTree>
    <p:extLst>
      <p:ext uri="{BB962C8B-B14F-4D97-AF65-F5344CB8AC3E}">
        <p14:creationId xmlns="" xmlns:p14="http://schemas.microsoft.com/office/powerpoint/2010/main" val="31633432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p:cNvPicPr>
            <a:picLocks noGrp="1" noChangeAspect="1" noChangeArrowheads="1"/>
          </p:cNvPicPr>
          <p:nvPr>
            <p:ph type="title"/>
          </p:nvPr>
        </p:nvPicPr>
        <p:blipFill>
          <a:blip r:embed="rId3"/>
          <a:stretch>
            <a:fillRect/>
          </a:stretch>
        </p:blipFill>
        <p:spPr>
          <a:xfrm>
            <a:off x="152400" y="498553"/>
            <a:ext cx="8963684" cy="796847"/>
          </a:xfrm>
        </p:spPr>
      </p:pic>
      <p:pic>
        <p:nvPicPr>
          <p:cNvPr id="605188" name="Picture 4"/>
          <p:cNvPicPr>
            <a:picLocks noGrp="1" noChangeAspect="1" noChangeArrowheads="1"/>
          </p:cNvPicPr>
          <p:nvPr>
            <p:ph sz="quarter" idx="1"/>
          </p:nvPr>
        </p:nvPicPr>
        <p:blipFill>
          <a:blip r:embed="rId4"/>
          <a:stretch>
            <a:fillRect/>
          </a:stretch>
        </p:blipFill>
        <p:spPr>
          <a:xfrm>
            <a:off x="3657600" y="2298974"/>
            <a:ext cx="4509915" cy="2882626"/>
          </a:xfrm>
          <a:noFill/>
          <a:ln/>
        </p:spPr>
      </p:pic>
      <p:pic>
        <p:nvPicPr>
          <p:cNvPr id="605187" name="Picture 3"/>
          <p:cNvPicPr>
            <a:picLocks noGrp="1" noChangeAspect="1" noChangeArrowheads="1"/>
          </p:cNvPicPr>
          <p:nvPr>
            <p:ph type="body" idx="4294967295"/>
          </p:nvPr>
        </p:nvPicPr>
        <p:blipFill>
          <a:blip r:embed="rId5"/>
          <a:srcRect/>
          <a:stretch>
            <a:fillRect/>
          </a:stretch>
        </p:blipFill>
        <p:spPr>
          <a:xfrm>
            <a:off x="357187" y="1828800"/>
            <a:ext cx="2843213" cy="3576638"/>
          </a:xfrm>
        </p:spPr>
      </p:pic>
    </p:spTree>
    <p:extLst>
      <p:ext uri="{BB962C8B-B14F-4D97-AF65-F5344CB8AC3E}">
        <p14:creationId xmlns="" xmlns:p14="http://schemas.microsoft.com/office/powerpoint/2010/main" val="14456850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10" name="Picture 2"/>
          <p:cNvPicPr>
            <a:picLocks noGrp="1" noChangeAspect="1" noChangeArrowheads="1"/>
          </p:cNvPicPr>
          <p:nvPr>
            <p:ph sz="half" idx="4294967295"/>
          </p:nvPr>
        </p:nvPicPr>
        <p:blipFill>
          <a:blip r:embed="rId3"/>
          <a:srcRect/>
          <a:stretch>
            <a:fillRect/>
          </a:stretch>
        </p:blipFill>
        <p:spPr>
          <a:xfrm>
            <a:off x="6629400" y="3721100"/>
            <a:ext cx="1546225" cy="2298700"/>
          </a:xfrm>
          <a:noFill/>
          <a:ln/>
        </p:spPr>
      </p:pic>
      <p:pic>
        <p:nvPicPr>
          <p:cNvPr id="606212" name="Picture 4"/>
          <p:cNvPicPr>
            <a:picLocks noGrp="1" noChangeAspect="1" noChangeArrowheads="1"/>
          </p:cNvPicPr>
          <p:nvPr>
            <p:ph sz="quarter" idx="4294967295"/>
          </p:nvPr>
        </p:nvPicPr>
        <p:blipFill>
          <a:blip r:embed="rId4"/>
          <a:srcRect/>
          <a:stretch>
            <a:fillRect/>
          </a:stretch>
        </p:blipFill>
        <p:spPr>
          <a:xfrm>
            <a:off x="461962" y="1981200"/>
            <a:ext cx="5405438" cy="3295650"/>
          </a:xfrm>
          <a:noFill/>
          <a:ln/>
        </p:spPr>
      </p:pic>
      <p:pic>
        <p:nvPicPr>
          <p:cNvPr id="606211" name="Picture 3"/>
          <p:cNvPicPr>
            <a:picLocks noGrp="1" noChangeAspect="1" noChangeArrowheads="1"/>
          </p:cNvPicPr>
          <p:nvPr>
            <p:ph sz="quarter" idx="4294967295"/>
          </p:nvPr>
        </p:nvPicPr>
        <p:blipFill>
          <a:blip r:embed="rId5"/>
          <a:srcRect/>
          <a:stretch>
            <a:fillRect/>
          </a:stretch>
        </p:blipFill>
        <p:spPr>
          <a:xfrm>
            <a:off x="6534150" y="1295400"/>
            <a:ext cx="1390650" cy="2209800"/>
          </a:xfrm>
          <a:noFill/>
          <a:ln/>
        </p:spPr>
      </p:pic>
      <p:pic>
        <p:nvPicPr>
          <p:cNvPr id="606213" name="Picture 5"/>
          <p:cNvPicPr>
            <a:picLocks noChangeAspect="1" noChangeArrowheads="1"/>
          </p:cNvPicPr>
          <p:nvPr/>
        </p:nvPicPr>
        <p:blipFill>
          <a:blip r:embed="rId6"/>
          <a:srcRect/>
          <a:stretch>
            <a:fillRect/>
          </a:stretch>
        </p:blipFill>
        <p:spPr bwMode="auto">
          <a:xfrm>
            <a:off x="304799" y="457200"/>
            <a:ext cx="6978999" cy="1066800"/>
          </a:xfrm>
          <a:prstGeom prst="rect">
            <a:avLst/>
          </a:prstGeom>
          <a:noFill/>
          <a:ln w="9525">
            <a:noFill/>
            <a:miter lim="800000"/>
            <a:headEnd/>
            <a:tailEnd/>
          </a:ln>
          <a:effectLst/>
        </p:spPr>
      </p:pic>
    </p:spTree>
    <p:extLst>
      <p:ext uri="{BB962C8B-B14F-4D97-AF65-F5344CB8AC3E}">
        <p14:creationId xmlns="" xmlns:p14="http://schemas.microsoft.com/office/powerpoint/2010/main" val="19053441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457200" y="152400"/>
            <a:ext cx="8229600" cy="1143000"/>
          </a:xfrm>
        </p:spPr>
        <p:txBody>
          <a:bodyPr>
            <a:normAutofit fontScale="90000"/>
          </a:bodyPr>
          <a:lstStyle/>
          <a:p>
            <a:r>
              <a:rPr lang="en-US" sz="4000" b="1" dirty="0" smtClean="0">
                <a:solidFill>
                  <a:srgbClr val="C00000"/>
                </a:solidFill>
              </a:rPr>
              <a:t>FORMOCRESOL </a:t>
            </a:r>
            <a:r>
              <a:rPr lang="en-US" sz="4000" b="1" dirty="0">
                <a:solidFill>
                  <a:srgbClr val="C00000"/>
                </a:solidFill>
              </a:rPr>
              <a:t>COTTON </a:t>
            </a:r>
            <a:r>
              <a:rPr lang="en-US" sz="4000" b="1" dirty="0" smtClean="0">
                <a:solidFill>
                  <a:srgbClr val="C00000"/>
                </a:solidFill>
              </a:rPr>
              <a:t>PELLET</a:t>
            </a:r>
            <a:endParaRPr lang="en-US" sz="4000" b="1" dirty="0">
              <a:solidFill>
                <a:srgbClr val="C00000"/>
              </a:solidFill>
            </a:endParaRPr>
          </a:p>
        </p:txBody>
      </p:sp>
      <p:graphicFrame>
        <p:nvGraphicFramePr>
          <p:cNvPr id="607237" name="Object 5"/>
          <p:cNvGraphicFramePr>
            <a:graphicFrameLocks noGrp="1" noChangeAspect="1"/>
          </p:cNvGraphicFramePr>
          <p:nvPr>
            <p:ph sz="quarter" idx="1"/>
          </p:nvPr>
        </p:nvGraphicFramePr>
        <p:xfrm>
          <a:off x="533400" y="3998912"/>
          <a:ext cx="3352800" cy="2249488"/>
        </p:xfrm>
        <a:graphic>
          <a:graphicData uri="http://schemas.openxmlformats.org/presentationml/2006/ole">
            <p:oleObj spid="_x0000_s1026" name="Bitmap Image" r:id="rId3" imgW="5904762" imgH="3962953" progId="PBrush">
              <p:embed/>
            </p:oleObj>
          </a:graphicData>
        </a:graphic>
      </p:graphicFrame>
      <p:pic>
        <p:nvPicPr>
          <p:cNvPr id="607236" name="Picture 4"/>
          <p:cNvPicPr>
            <a:picLocks noGrp="1" noChangeAspect="1" noChangeArrowheads="1"/>
          </p:cNvPicPr>
          <p:nvPr>
            <p:ph sz="quarter" idx="2"/>
          </p:nvPr>
        </p:nvPicPr>
        <p:blipFill>
          <a:blip r:embed="rId4"/>
          <a:srcRect/>
          <a:stretch>
            <a:fillRect/>
          </a:stretch>
        </p:blipFill>
        <p:spPr>
          <a:xfrm>
            <a:off x="4038600" y="1066800"/>
            <a:ext cx="4841875" cy="2422525"/>
          </a:xfrm>
        </p:spPr>
      </p:pic>
      <p:pic>
        <p:nvPicPr>
          <p:cNvPr id="9220" name="Picture 4" descr="C:\Users\Pranjal\Desktop\formocresol_medium.jpg"/>
          <p:cNvPicPr>
            <a:picLocks noChangeAspect="1" noChangeArrowheads="1"/>
          </p:cNvPicPr>
          <p:nvPr/>
        </p:nvPicPr>
        <p:blipFill>
          <a:blip r:embed="rId5"/>
          <a:srcRect/>
          <a:stretch>
            <a:fillRect/>
          </a:stretch>
        </p:blipFill>
        <p:spPr bwMode="auto">
          <a:xfrm>
            <a:off x="723900" y="1028700"/>
            <a:ext cx="2857500" cy="2857500"/>
          </a:xfrm>
          <a:prstGeom prst="rect">
            <a:avLst/>
          </a:prstGeom>
          <a:noFill/>
        </p:spPr>
      </p:pic>
      <p:sp>
        <p:nvSpPr>
          <p:cNvPr id="6" name="Content Placeholder 2"/>
          <p:cNvSpPr txBox="1">
            <a:spLocks/>
          </p:cNvSpPr>
          <p:nvPr/>
        </p:nvSpPr>
        <p:spPr>
          <a:xfrm>
            <a:off x="4636008" y="3657600"/>
            <a:ext cx="3441192" cy="28956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
                <a:srgbClr val="C00000"/>
              </a:buClr>
              <a:buSzTx/>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Cresol                35%</a:t>
            </a:r>
          </a:p>
          <a:p>
            <a:pPr marL="742950" marR="0" lvl="1" indent="-285750" algn="l" defTabSz="914400" rtl="0" eaLnBrk="1" fontAlgn="auto" latinLnBrk="0" hangingPunct="1">
              <a:lnSpc>
                <a:spcPct val="100000"/>
              </a:lnSpc>
              <a:spcBef>
                <a:spcPct val="20000"/>
              </a:spcBef>
              <a:spcAft>
                <a:spcPts val="0"/>
              </a:spcAft>
              <a:buClr>
                <a:srgbClr val="C00000"/>
              </a:buClr>
              <a:buSzTx/>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Formaldehyde 19%</a:t>
            </a:r>
          </a:p>
          <a:p>
            <a:pPr marL="742950" marR="0" lvl="1" indent="-285750" algn="l" defTabSz="914400" rtl="0" eaLnBrk="1" fontAlgn="auto" latinLnBrk="0" hangingPunct="1">
              <a:lnSpc>
                <a:spcPct val="100000"/>
              </a:lnSpc>
              <a:spcBef>
                <a:spcPct val="20000"/>
              </a:spcBef>
              <a:spcAft>
                <a:spcPts val="0"/>
              </a:spcAft>
              <a:buClr>
                <a:srgbClr val="C00000"/>
              </a:buClr>
              <a:buSzTx/>
              <a:buFont typeface="Wingdings" pitchFamily="2" charset="2"/>
              <a:buChar char="v"/>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Glycerine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15%</a:t>
            </a:r>
          </a:p>
          <a:p>
            <a:pPr marL="742950" marR="0" lvl="1" indent="-285750" algn="l" defTabSz="914400" rtl="0" eaLnBrk="1" fontAlgn="auto" latinLnBrk="0" hangingPunct="1">
              <a:lnSpc>
                <a:spcPct val="100000"/>
              </a:lnSpc>
              <a:spcBef>
                <a:spcPct val="20000"/>
              </a:spcBef>
              <a:spcAft>
                <a:spcPts val="0"/>
              </a:spcAft>
              <a:buClr>
                <a:srgbClr val="C00000"/>
              </a:buClr>
              <a:buSzTx/>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Water                  </a:t>
            </a:r>
          </a:p>
        </p:txBody>
      </p:sp>
    </p:spTree>
    <p:extLst>
      <p:ext uri="{BB962C8B-B14F-4D97-AF65-F5344CB8AC3E}">
        <p14:creationId xmlns="" xmlns:p14="http://schemas.microsoft.com/office/powerpoint/2010/main" val="6484810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p:cNvPicPr>
            <a:picLocks noGrp="1" noChangeAspect="1" noChangeArrowheads="1"/>
          </p:cNvPicPr>
          <p:nvPr>
            <p:ph type="title"/>
          </p:nvPr>
        </p:nvPicPr>
        <p:blipFill>
          <a:blip r:embed="rId4"/>
          <a:srcRect/>
          <a:stretch>
            <a:fillRect/>
          </a:stretch>
        </p:blipFill>
        <p:spPr>
          <a:xfrm>
            <a:off x="457200" y="568325"/>
            <a:ext cx="7099300" cy="850900"/>
          </a:xfrm>
        </p:spPr>
      </p:pic>
      <p:graphicFrame>
        <p:nvGraphicFramePr>
          <p:cNvPr id="608260" name="Object 4"/>
          <p:cNvGraphicFramePr>
            <a:graphicFrameLocks noGrp="1" noChangeAspect="1"/>
          </p:cNvGraphicFramePr>
          <p:nvPr>
            <p:ph sz="quarter" idx="1"/>
          </p:nvPr>
        </p:nvGraphicFramePr>
        <p:xfrm>
          <a:off x="466725" y="1676400"/>
          <a:ext cx="2657475" cy="4114800"/>
        </p:xfrm>
        <a:graphic>
          <a:graphicData uri="http://schemas.openxmlformats.org/presentationml/2006/ole">
            <p:oleObj spid="_x0000_s2050" name="Bitmap Image" r:id="rId5" imgW="3142857" imgH="4866667" progId="PBrush">
              <p:embed/>
            </p:oleObj>
          </a:graphicData>
        </a:graphic>
      </p:graphicFrame>
      <p:pic>
        <p:nvPicPr>
          <p:cNvPr id="608259" name="Picture 3"/>
          <p:cNvPicPr>
            <a:picLocks noGrp="1" noChangeAspect="1" noChangeArrowheads="1"/>
          </p:cNvPicPr>
          <p:nvPr>
            <p:ph type="body" idx="4294967295"/>
          </p:nvPr>
        </p:nvPicPr>
        <p:blipFill>
          <a:blip r:embed="rId6"/>
          <a:srcRect/>
          <a:stretch>
            <a:fillRect/>
          </a:stretch>
        </p:blipFill>
        <p:spPr>
          <a:xfrm>
            <a:off x="3352800" y="1981200"/>
            <a:ext cx="5648325" cy="3581400"/>
          </a:xfrm>
        </p:spPr>
      </p:pic>
    </p:spTree>
    <p:extLst>
      <p:ext uri="{BB962C8B-B14F-4D97-AF65-F5344CB8AC3E}">
        <p14:creationId xmlns="" xmlns:p14="http://schemas.microsoft.com/office/powerpoint/2010/main" val="30057218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p:cNvPicPr>
            <a:picLocks noGrp="1" noChangeAspect="1" noChangeArrowheads="1"/>
          </p:cNvPicPr>
          <p:nvPr>
            <p:ph type="title"/>
          </p:nvPr>
        </p:nvPicPr>
        <p:blipFill>
          <a:blip r:embed="rId2"/>
          <a:stretch>
            <a:fillRect/>
          </a:stretch>
        </p:blipFill>
        <p:spPr>
          <a:xfrm>
            <a:off x="1419413" y="569874"/>
            <a:ext cx="6352987" cy="1106526"/>
          </a:xfrm>
        </p:spPr>
      </p:pic>
      <p:pic>
        <p:nvPicPr>
          <p:cNvPr id="609283" name="Picture 3"/>
          <p:cNvPicPr>
            <a:picLocks noGrp="1" noChangeAspect="1" noChangeArrowheads="1"/>
          </p:cNvPicPr>
          <p:nvPr>
            <p:ph sz="quarter" idx="1"/>
          </p:nvPr>
        </p:nvPicPr>
        <p:blipFill>
          <a:blip r:embed="rId3"/>
          <a:stretch>
            <a:fillRect/>
          </a:stretch>
        </p:blipFill>
        <p:spPr>
          <a:xfrm>
            <a:off x="1774420" y="2192207"/>
            <a:ext cx="5398488" cy="3446593"/>
          </a:xfrm>
        </p:spPr>
      </p:pic>
    </p:spTree>
    <p:extLst>
      <p:ext uri="{BB962C8B-B14F-4D97-AF65-F5344CB8AC3E}">
        <p14:creationId xmlns="" xmlns:p14="http://schemas.microsoft.com/office/powerpoint/2010/main" val="205201744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p:cNvPicPr>
            <a:picLocks noGrp="1" noChangeAspect="1" noChangeArrowheads="1"/>
          </p:cNvPicPr>
          <p:nvPr>
            <p:ph type="title"/>
          </p:nvPr>
        </p:nvPicPr>
        <p:blipFill>
          <a:blip r:embed="rId2"/>
          <a:srcRect/>
          <a:stretch>
            <a:fillRect/>
          </a:stretch>
        </p:blipFill>
        <p:spPr>
          <a:xfrm>
            <a:off x="381000" y="762000"/>
            <a:ext cx="7543800" cy="879475"/>
          </a:xfrm>
        </p:spPr>
      </p:pic>
      <p:pic>
        <p:nvPicPr>
          <p:cNvPr id="610307" name="Picture 3"/>
          <p:cNvPicPr>
            <a:picLocks noGrp="1" noChangeAspect="1" noChangeArrowheads="1"/>
          </p:cNvPicPr>
          <p:nvPr>
            <p:ph type="body" idx="4294967295"/>
          </p:nvPr>
        </p:nvPicPr>
        <p:blipFill>
          <a:blip r:embed="rId3"/>
          <a:srcRect/>
          <a:stretch>
            <a:fillRect/>
          </a:stretch>
        </p:blipFill>
        <p:spPr>
          <a:xfrm>
            <a:off x="2057400" y="2133600"/>
            <a:ext cx="5064125" cy="3276600"/>
          </a:xfrm>
        </p:spPr>
      </p:pic>
    </p:spTree>
    <p:extLst>
      <p:ext uri="{BB962C8B-B14F-4D97-AF65-F5344CB8AC3E}">
        <p14:creationId xmlns="" xmlns:p14="http://schemas.microsoft.com/office/powerpoint/2010/main" val="20844587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31"/>
          <p:cNvPicPr>
            <a:picLocks noChangeAspect="1" noChangeArrowheads="1"/>
          </p:cNvPicPr>
          <p:nvPr/>
        </p:nvPicPr>
        <p:blipFill>
          <a:blip r:embed="rId3"/>
          <a:srcRect l="6250" t="34375" r="59375" b="35417"/>
          <a:stretch>
            <a:fillRect/>
          </a:stretch>
        </p:blipFill>
        <p:spPr bwMode="auto">
          <a:xfrm>
            <a:off x="304801" y="1371600"/>
            <a:ext cx="5334000" cy="4191000"/>
          </a:xfrm>
          <a:prstGeom prst="rect">
            <a:avLst/>
          </a:prstGeom>
          <a:noFill/>
          <a:ln w="9525">
            <a:noFill/>
            <a:miter lim="800000"/>
            <a:headEnd/>
            <a:tailEnd/>
          </a:ln>
          <a:effectLst/>
        </p:spPr>
      </p:pic>
      <p:graphicFrame>
        <p:nvGraphicFramePr>
          <p:cNvPr id="113666" name="Object 2"/>
          <p:cNvGraphicFramePr>
            <a:graphicFrameLocks noGrp="1" noChangeAspect="1"/>
          </p:cNvGraphicFramePr>
          <p:nvPr/>
        </p:nvGraphicFramePr>
        <p:xfrm>
          <a:off x="5765800" y="1143000"/>
          <a:ext cx="3149600" cy="4864100"/>
        </p:xfrm>
        <a:graphic>
          <a:graphicData uri="http://schemas.openxmlformats.org/presentationml/2006/ole">
            <p:oleObj spid="_x0000_s3074" name="Bitmap Image" r:id="rId4" imgW="3153215" imgH="4866667" progId="PBrush">
              <p:embed/>
            </p:oleObj>
          </a:graphicData>
        </a:graphic>
      </p:graphicFrame>
    </p:spTree>
    <p:extLst>
      <p:ext uri="{BB962C8B-B14F-4D97-AF65-F5344CB8AC3E}">
        <p14:creationId xmlns="" xmlns:p14="http://schemas.microsoft.com/office/powerpoint/2010/main" val="25356070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914400" y="457200"/>
            <a:ext cx="7315200" cy="715963"/>
          </a:xfrm>
        </p:spPr>
        <p:txBody>
          <a:bodyPr>
            <a:normAutofit fontScale="90000"/>
          </a:bodyPr>
          <a:lstStyle/>
          <a:p>
            <a:r>
              <a:rPr lang="en-US" sz="4000" b="1" dirty="0">
                <a:solidFill>
                  <a:srgbClr val="C00000"/>
                </a:solidFill>
              </a:rPr>
              <a:t> PRE AND POSTOPERATIVE RADIOGRAPHS</a:t>
            </a:r>
          </a:p>
        </p:txBody>
      </p:sp>
      <p:pic>
        <p:nvPicPr>
          <p:cNvPr id="611332" name="Picture 4"/>
          <p:cNvPicPr>
            <a:picLocks noGrp="1" noChangeAspect="1" noChangeArrowheads="1"/>
          </p:cNvPicPr>
          <p:nvPr>
            <p:ph sz="quarter" idx="1"/>
          </p:nvPr>
        </p:nvPicPr>
        <p:blipFill>
          <a:blip r:embed="rId2"/>
          <a:stretch>
            <a:fillRect/>
          </a:stretch>
        </p:blipFill>
        <p:spPr>
          <a:xfrm>
            <a:off x="5277238" y="4096000"/>
            <a:ext cx="3104762" cy="2000000"/>
          </a:xfrm>
          <a:noFill/>
          <a:ln/>
        </p:spPr>
      </p:pic>
      <p:pic>
        <p:nvPicPr>
          <p:cNvPr id="611331" name="Picture 3"/>
          <p:cNvPicPr>
            <a:picLocks noGrp="1" noChangeAspect="1" noChangeArrowheads="1"/>
          </p:cNvPicPr>
          <p:nvPr>
            <p:ph type="body" idx="4294967295"/>
          </p:nvPr>
        </p:nvPicPr>
        <p:blipFill>
          <a:blip r:embed="rId3"/>
          <a:srcRect/>
          <a:stretch>
            <a:fillRect/>
          </a:stretch>
        </p:blipFill>
        <p:spPr>
          <a:xfrm>
            <a:off x="989012" y="1597025"/>
            <a:ext cx="4573588" cy="2289175"/>
          </a:xfrm>
        </p:spPr>
      </p:pic>
    </p:spTree>
    <p:extLst>
      <p:ext uri="{BB962C8B-B14F-4D97-AF65-F5344CB8AC3E}">
        <p14:creationId xmlns="" xmlns:p14="http://schemas.microsoft.com/office/powerpoint/2010/main" val="2898182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260648"/>
            <a:ext cx="6934200" cy="715963"/>
          </a:xfrm>
        </p:spPr>
        <p:txBody>
          <a:bodyPr/>
          <a:lstStyle/>
          <a:p>
            <a:r>
              <a:rPr lang="en-US" sz="4000" dirty="0">
                <a:solidFill>
                  <a:schemeClr val="accent2">
                    <a:lumMod val="75000"/>
                  </a:schemeClr>
                </a:solidFill>
              </a:rPr>
              <a:t>Septic Zone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07704" y="1124744"/>
            <a:ext cx="6934200" cy="4267200"/>
          </a:xfrm>
        </p:spPr>
        <p:txBody>
          <a:bodyPr/>
          <a:lstStyle/>
          <a:p>
            <a:pPr>
              <a:buFont typeface="Wingdings" pitchFamily="2" charset="2"/>
              <a:buChar char="Ø"/>
            </a:pPr>
            <a:r>
              <a:rPr lang="en-US" sz="2400" dirty="0"/>
              <a:t>Highest amount of micro-organisms </a:t>
            </a:r>
          </a:p>
          <a:p>
            <a:pPr>
              <a:buFont typeface="Wingdings" pitchFamily="2" charset="2"/>
              <a:buChar char="Ø"/>
            </a:pPr>
            <a:r>
              <a:rPr lang="en-US" sz="2400" dirty="0"/>
              <a:t>Dentinal tubules are widened &amp; </a:t>
            </a:r>
            <a:r>
              <a:rPr lang="en-US" sz="2400" dirty="0" err="1"/>
              <a:t>cavitated</a:t>
            </a:r>
            <a:r>
              <a:rPr lang="en-US" sz="2400" dirty="0"/>
              <a:t> </a:t>
            </a:r>
          </a:p>
          <a:p>
            <a:pPr>
              <a:buFont typeface="Wingdings" pitchFamily="2" charset="2"/>
              <a:buChar char="Ø"/>
            </a:pPr>
            <a:r>
              <a:rPr lang="en-US" sz="2400" dirty="0" err="1"/>
              <a:t>Colour</a:t>
            </a:r>
            <a:r>
              <a:rPr lang="en-US" sz="2400" dirty="0"/>
              <a:t> is same as first zone</a:t>
            </a:r>
          </a:p>
          <a:p>
            <a:pPr>
              <a:buFont typeface="Wingdings" pitchFamily="2" charset="2"/>
              <a:buChar char="Ø"/>
            </a:pPr>
            <a:r>
              <a:rPr lang="en-US" sz="2400" dirty="0"/>
              <a:t>Chronic lesion show thicker dimension </a:t>
            </a:r>
          </a:p>
          <a:p>
            <a:pPr>
              <a:lnSpc>
                <a:spcPct val="80000"/>
              </a:lnSpc>
            </a:pPr>
            <a:endParaRPr lang="en-IN" sz="1800" dirty="0">
              <a:solidFill>
                <a:srgbClr val="4D4D4D"/>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31840" y="3340100"/>
            <a:ext cx="3273425"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78433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610600" cy="715963"/>
          </a:xfrm>
        </p:spPr>
        <p:txBody>
          <a:bodyPr/>
          <a:lstStyle/>
          <a:p>
            <a:r>
              <a:rPr lang="en-US" b="1" dirty="0" smtClean="0">
                <a:solidFill>
                  <a:srgbClr val="C00000"/>
                </a:solidFill>
                <a:latin typeface="Times New Roman" pitchFamily="18" charset="0"/>
                <a:cs typeface="Times New Roman" pitchFamily="18" charset="0"/>
              </a:rPr>
              <a:t>Single Visit </a:t>
            </a:r>
            <a:r>
              <a:rPr lang="en-US" b="1" dirty="0" err="1" smtClean="0">
                <a:solidFill>
                  <a:srgbClr val="C00000"/>
                </a:solidFill>
                <a:latin typeface="Times New Roman" pitchFamily="18" charset="0"/>
                <a:cs typeface="Times New Roman" pitchFamily="18" charset="0"/>
              </a:rPr>
              <a:t>Pulpotomy</a:t>
            </a:r>
            <a:r>
              <a:rPr lang="en-US" b="1" dirty="0" smtClean="0">
                <a:solidFill>
                  <a:srgbClr val="C00000"/>
                </a:solidFill>
                <a:latin typeface="Times New Roman" pitchFamily="18" charset="0"/>
                <a:cs typeface="Times New Roman" pitchFamily="18" charset="0"/>
              </a:rPr>
              <a:t>(Ca(OH)2)</a:t>
            </a:r>
            <a:endParaRPr lang="en-US" dirty="0"/>
          </a:p>
        </p:txBody>
      </p:sp>
      <p:pic>
        <p:nvPicPr>
          <p:cNvPr id="178178" name="Picture 2" descr="C:\Users\ACER\Desktop\IMG_1830.JPG"/>
          <p:cNvPicPr>
            <a:picLocks noGrp="1" noChangeAspect="1" noChangeArrowheads="1"/>
          </p:cNvPicPr>
          <p:nvPr>
            <p:ph idx="1"/>
          </p:nvPr>
        </p:nvPicPr>
        <p:blipFill>
          <a:blip r:embed="rId2" cstate="print">
            <a:lum bright="40000" contrast="40000"/>
          </a:blip>
          <a:srcRect l="2917" r="14167"/>
          <a:stretch>
            <a:fillRect/>
          </a:stretch>
        </p:blipFill>
        <p:spPr bwMode="auto">
          <a:xfrm>
            <a:off x="1676400" y="990600"/>
            <a:ext cx="6248400" cy="5651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1312"/>
          </a:xfrm>
        </p:spPr>
        <p:txBody>
          <a:bodyPr>
            <a:noAutofit/>
          </a:bodyPr>
          <a:lstStyle/>
          <a:p>
            <a:r>
              <a:rPr lang="en-US" sz="3600" b="1" dirty="0" smtClean="0">
                <a:solidFill>
                  <a:srgbClr val="C00000"/>
                </a:solidFill>
                <a:latin typeface="Times New Roman" pitchFamily="18" charset="0"/>
                <a:cs typeface="Times New Roman" pitchFamily="18" charset="0"/>
              </a:rPr>
              <a:t>Two Visit Pulpotomy</a:t>
            </a:r>
            <a:endParaRPr lang="en-US" sz="3600" dirty="0">
              <a:solidFill>
                <a:srgbClr val="C0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81000" y="1676400"/>
            <a:ext cx="8458200" cy="4648200"/>
          </a:xfrm>
        </p:spPr>
        <p:txBody>
          <a:bodyPr>
            <a:normAutofit/>
          </a:bodyPr>
          <a:lstStyle/>
          <a:p>
            <a:pPr>
              <a:buClr>
                <a:srgbClr val="C00000"/>
              </a:buClr>
              <a:buFont typeface="Wingdings" pitchFamily="2" charset="2"/>
              <a:buChar char="v"/>
            </a:pPr>
            <a:r>
              <a:rPr lang="en-US" sz="2400" dirty="0" smtClean="0">
                <a:solidFill>
                  <a:srgbClr val="00B050"/>
                </a:solidFill>
              </a:rPr>
              <a:t>Indications for two-visit pulpotomy procedure in primary teeth  are:</a:t>
            </a:r>
          </a:p>
          <a:p>
            <a:pPr>
              <a:buClr>
                <a:srgbClr val="C00000"/>
              </a:buClr>
              <a:buFont typeface="Wingdings" pitchFamily="2" charset="2"/>
              <a:buChar char="v"/>
            </a:pPr>
            <a:endParaRPr lang="en-US" sz="2400" dirty="0" smtClean="0"/>
          </a:p>
          <a:p>
            <a:pPr lvl="0">
              <a:buClr>
                <a:srgbClr val="C00000"/>
              </a:buClr>
              <a:buFont typeface="Wingdings" pitchFamily="2" charset="2"/>
              <a:buChar char="Ø"/>
            </a:pPr>
            <a:r>
              <a:rPr lang="en-IN" sz="2400" dirty="0" smtClean="0"/>
              <a:t>Inability to arrest hemorrhage from the amputated pulp stumps during a single visit formocresol pulpotomy.</a:t>
            </a:r>
          </a:p>
          <a:p>
            <a:pPr lvl="0">
              <a:buClr>
                <a:srgbClr val="C00000"/>
              </a:buClr>
              <a:buFont typeface="Wingdings" pitchFamily="2" charset="2"/>
              <a:buChar char="Ø"/>
            </a:pPr>
            <a:endParaRPr lang="en-US" sz="2400" dirty="0" smtClean="0"/>
          </a:p>
          <a:p>
            <a:pPr lvl="0">
              <a:buClr>
                <a:srgbClr val="C00000"/>
              </a:buClr>
              <a:buFont typeface="Wingdings" pitchFamily="2" charset="2"/>
              <a:buChar char="Ø"/>
            </a:pPr>
            <a:r>
              <a:rPr lang="en-IN" sz="2400" dirty="0" smtClean="0"/>
              <a:t>Non-vital coronal and/or radicular pulp without the presence of an abscess.</a:t>
            </a:r>
            <a:endParaRPr lang="en-US" sz="2400" dirty="0" smtClean="0"/>
          </a:p>
          <a:p>
            <a:pPr>
              <a:buClr>
                <a:srgbClr val="C00000"/>
              </a:buClr>
              <a:buFont typeface="Wingdings" pitchFamily="2" charset="2"/>
              <a:buChar char="v"/>
            </a:pPr>
            <a:endParaRPr lang="en-US" sz="24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524000"/>
            <a:ext cx="8382000" cy="5334000"/>
          </a:xfrm>
        </p:spPr>
        <p:txBody>
          <a:bodyPr>
            <a:normAutofit/>
          </a:bodyPr>
          <a:lstStyle/>
          <a:p>
            <a:pPr algn="just">
              <a:buClr>
                <a:srgbClr val="C00000"/>
              </a:buClr>
              <a:buNone/>
            </a:pPr>
            <a:r>
              <a:rPr lang="en-IN" sz="2200" dirty="0" smtClean="0">
                <a:solidFill>
                  <a:srgbClr val="B92D14"/>
                </a:solidFill>
                <a:latin typeface="Times New Roman" pitchFamily="18" charset="0"/>
                <a:cs typeface="Times New Roman" pitchFamily="18" charset="0"/>
              </a:rPr>
              <a:t>Two-stage procedure:</a:t>
            </a:r>
          </a:p>
          <a:p>
            <a:pPr algn="just">
              <a:buClr>
                <a:srgbClr val="C00000"/>
              </a:buClr>
              <a:buFont typeface="Wingdings" pitchFamily="2" charset="2"/>
              <a:buChar char="v"/>
            </a:pPr>
            <a:r>
              <a:rPr lang="en-IN" sz="2200" dirty="0" err="1" smtClean="0">
                <a:latin typeface="Times New Roman" pitchFamily="18" charset="0"/>
                <a:cs typeface="Times New Roman" pitchFamily="18" charset="0"/>
              </a:rPr>
              <a:t>Paraformaldehyde</a:t>
            </a:r>
            <a:r>
              <a:rPr lang="en-IN" sz="2200" dirty="0" smtClean="0">
                <a:latin typeface="Times New Roman" pitchFamily="18" charset="0"/>
                <a:cs typeface="Times New Roman" pitchFamily="18" charset="0"/>
              </a:rPr>
              <a:t> to fix the entire coronal and radicular pulp tissue. </a:t>
            </a:r>
          </a:p>
          <a:p>
            <a:pPr algn="just">
              <a:buClr>
                <a:srgbClr val="C00000"/>
              </a:buClr>
              <a:buFont typeface="Wingdings" pitchFamily="2" charset="2"/>
              <a:buChar char="v"/>
            </a:pPr>
            <a:r>
              <a:rPr lang="en-IN" sz="2200" dirty="0" smtClean="0">
                <a:latin typeface="Times New Roman" pitchFamily="18" charset="0"/>
                <a:cs typeface="Times New Roman" pitchFamily="18" charset="0"/>
              </a:rPr>
              <a:t>The paraformaldehyde paste most commonly used has the following composition (Hobson 1970)</a:t>
            </a:r>
            <a:r>
              <a:rPr lang="en-IN" sz="2200" baseline="30000" dirty="0" smtClean="0">
                <a:latin typeface="Times New Roman" pitchFamily="18" charset="0"/>
                <a:cs typeface="Times New Roman" pitchFamily="18" charset="0"/>
              </a:rPr>
              <a:t> </a:t>
            </a:r>
          </a:p>
          <a:p>
            <a:pPr algn="just">
              <a:buClr>
                <a:srgbClr val="C00000"/>
              </a:buClr>
              <a:buNone/>
            </a:pPr>
            <a:endParaRPr lang="en-IN" baseline="30000" dirty="0" smtClean="0">
              <a:solidFill>
                <a:srgbClr val="00B050"/>
              </a:solidFill>
              <a:latin typeface="Times New Roman" pitchFamily="18" charset="0"/>
              <a:cs typeface="Times New Roman" pitchFamily="18" charset="0"/>
            </a:endParaRPr>
          </a:p>
          <a:p>
            <a:pPr algn="just">
              <a:buClr>
                <a:srgbClr val="C00000"/>
              </a:buClr>
              <a:buFont typeface="Wingdings" pitchFamily="2" charset="2"/>
              <a:buChar char="v"/>
            </a:pPr>
            <a:r>
              <a:rPr lang="en-IN" sz="4400" b="1" u="sng" baseline="30000" dirty="0" smtClean="0">
                <a:solidFill>
                  <a:srgbClr val="00B050"/>
                </a:solidFill>
                <a:latin typeface="Times New Roman" pitchFamily="18" charset="0"/>
                <a:cs typeface="Times New Roman" pitchFamily="18" charset="0"/>
              </a:rPr>
              <a:t>Hobson’s paste:</a:t>
            </a:r>
            <a:endParaRPr lang="en-US" sz="4400" b="1" u="sng" dirty="0" smtClean="0">
              <a:solidFill>
                <a:srgbClr val="00B050"/>
              </a:solidFill>
              <a:latin typeface="Times New Roman" pitchFamily="18" charset="0"/>
              <a:cs typeface="Times New Roman" pitchFamily="18" charset="0"/>
            </a:endParaRPr>
          </a:p>
          <a:p>
            <a:pPr algn="just"/>
            <a:endParaRPr lang="en-US" sz="2200" dirty="0" smtClean="0">
              <a:solidFill>
                <a:srgbClr val="00B050"/>
              </a:solidFill>
              <a:latin typeface="Times New Roman" pitchFamily="18" charset="0"/>
              <a:cs typeface="Times New Roman" pitchFamily="18" charset="0"/>
            </a:endParaRPr>
          </a:p>
          <a:p>
            <a:pPr lvl="0">
              <a:buClr>
                <a:srgbClr val="C00000"/>
              </a:buClr>
              <a:buFont typeface="Wingdings" pitchFamily="2" charset="2"/>
              <a:buChar char="Ø"/>
            </a:pPr>
            <a:r>
              <a:rPr lang="en-IN" sz="2200" dirty="0" smtClean="0">
                <a:solidFill>
                  <a:srgbClr val="00B050"/>
                </a:solidFill>
              </a:rPr>
              <a:t>Paraformaldehyde	1.0g</a:t>
            </a:r>
            <a:endParaRPr lang="en-US" sz="2200" dirty="0" smtClean="0">
              <a:solidFill>
                <a:srgbClr val="00B050"/>
              </a:solidFill>
            </a:endParaRPr>
          </a:p>
          <a:p>
            <a:pPr lvl="0">
              <a:buClr>
                <a:srgbClr val="C00000"/>
              </a:buClr>
              <a:buFont typeface="Wingdings" pitchFamily="2" charset="2"/>
              <a:buChar char="Ø"/>
            </a:pPr>
            <a:r>
              <a:rPr lang="en-IN" sz="2200" dirty="0" smtClean="0">
                <a:solidFill>
                  <a:srgbClr val="00B050"/>
                </a:solidFill>
              </a:rPr>
              <a:t>Lignocaine		0.06g</a:t>
            </a:r>
            <a:endParaRPr lang="en-US" sz="2200" dirty="0" smtClean="0">
              <a:solidFill>
                <a:srgbClr val="00B050"/>
              </a:solidFill>
            </a:endParaRPr>
          </a:p>
          <a:p>
            <a:pPr lvl="0">
              <a:buClr>
                <a:srgbClr val="C00000"/>
              </a:buClr>
              <a:buFont typeface="Wingdings" pitchFamily="2" charset="2"/>
              <a:buChar char="Ø"/>
            </a:pPr>
            <a:r>
              <a:rPr lang="en-IN" sz="2200" dirty="0" smtClean="0">
                <a:solidFill>
                  <a:srgbClr val="00B050"/>
                </a:solidFill>
              </a:rPr>
              <a:t>Carmine (colour)	0.01g</a:t>
            </a:r>
            <a:endParaRPr lang="en-US" sz="2200" dirty="0" smtClean="0">
              <a:solidFill>
                <a:srgbClr val="00B050"/>
              </a:solidFill>
            </a:endParaRPr>
          </a:p>
          <a:p>
            <a:pPr lvl="0">
              <a:buClr>
                <a:srgbClr val="C00000"/>
              </a:buClr>
              <a:buFont typeface="Wingdings" pitchFamily="2" charset="2"/>
              <a:buChar char="Ø"/>
            </a:pPr>
            <a:r>
              <a:rPr lang="en-IN" sz="2200" dirty="0" smtClean="0">
                <a:solidFill>
                  <a:srgbClr val="00B050"/>
                </a:solidFill>
              </a:rPr>
              <a:t>Carbowax		1.3g</a:t>
            </a:r>
            <a:endParaRPr lang="en-US" sz="2200" dirty="0" smtClean="0">
              <a:solidFill>
                <a:srgbClr val="00B050"/>
              </a:solidFill>
            </a:endParaRPr>
          </a:p>
          <a:p>
            <a:pPr lvl="0">
              <a:buClr>
                <a:srgbClr val="C00000"/>
              </a:buClr>
              <a:buFont typeface="Wingdings" pitchFamily="2" charset="2"/>
              <a:buChar char="Ø"/>
            </a:pPr>
            <a:r>
              <a:rPr lang="en-IN" sz="2200" dirty="0" smtClean="0">
                <a:solidFill>
                  <a:srgbClr val="00B050"/>
                </a:solidFill>
              </a:rPr>
              <a:t>Propylene glycol	0.5ml</a:t>
            </a:r>
            <a:endParaRPr lang="en-US" sz="2200" dirty="0" smtClean="0">
              <a:solidFill>
                <a:srgbClr val="00B050"/>
              </a:solidFill>
            </a:endParaRPr>
          </a:p>
          <a:p>
            <a:pPr algn="just"/>
            <a:endParaRPr lang="en-US"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219200"/>
            <a:ext cx="8686800" cy="5867400"/>
          </a:xfrm>
        </p:spPr>
        <p:txBody>
          <a:bodyPr>
            <a:normAutofit/>
          </a:bodyPr>
          <a:lstStyle/>
          <a:p>
            <a:pPr algn="just"/>
            <a:r>
              <a:rPr lang="en-IN" sz="2000" dirty="0" smtClean="0">
                <a:latin typeface="Times New Roman" pitchFamily="18" charset="0"/>
                <a:cs typeface="Times New Roman" pitchFamily="18" charset="0"/>
              </a:rPr>
              <a:t>The paste is placed over the pulpal exposure on a small cotton pellet.</a:t>
            </a:r>
          </a:p>
          <a:p>
            <a:pPr algn="just"/>
            <a:endParaRPr lang="en-IN" sz="2000" dirty="0" smtClean="0">
              <a:latin typeface="Times New Roman" pitchFamily="18" charset="0"/>
              <a:cs typeface="Times New Roman" pitchFamily="18" charset="0"/>
            </a:endParaRPr>
          </a:p>
          <a:p>
            <a:pPr algn="just"/>
            <a:r>
              <a:rPr lang="en-IN" sz="2000" dirty="0" smtClean="0">
                <a:latin typeface="Times New Roman" pitchFamily="18" charset="0"/>
                <a:cs typeface="Times New Roman" pitchFamily="18" charset="0"/>
              </a:rPr>
              <a:t>The paraformaldehyde paste is sealed into the cavity with  zinc eugenol and left for 1-2 weeks. </a:t>
            </a:r>
          </a:p>
          <a:p>
            <a:pPr algn="just"/>
            <a:endParaRPr lang="en-IN" sz="2000" dirty="0" smtClean="0">
              <a:latin typeface="Times New Roman" pitchFamily="18" charset="0"/>
              <a:cs typeface="Times New Roman" pitchFamily="18" charset="0"/>
            </a:endParaRPr>
          </a:p>
          <a:p>
            <a:pPr algn="just"/>
            <a:r>
              <a:rPr lang="en-IN" sz="2000" dirty="0" smtClean="0">
                <a:latin typeface="Times New Roman" pitchFamily="18" charset="0"/>
                <a:cs typeface="Times New Roman" pitchFamily="18" charset="0"/>
              </a:rPr>
              <a:t>Formaldehyde gas liberated from the paraformaldehyde permeates through the coronal and radicular pulp, fixing the tissues.</a:t>
            </a:r>
          </a:p>
          <a:p>
            <a:pPr algn="just"/>
            <a:endParaRPr lang="en-IN" sz="2000" dirty="0" smtClean="0">
              <a:latin typeface="Times New Roman" pitchFamily="18" charset="0"/>
              <a:cs typeface="Times New Roman" pitchFamily="18" charset="0"/>
            </a:endParaRPr>
          </a:p>
          <a:p>
            <a:pPr algn="just"/>
            <a:r>
              <a:rPr lang="en-IN" sz="2000" dirty="0" smtClean="0">
                <a:latin typeface="Times New Roman" pitchFamily="18" charset="0"/>
                <a:cs typeface="Times New Roman" pitchFamily="18" charset="0"/>
              </a:rPr>
              <a:t>On the second visit, the dressing is removed, there is no need to administer a local anesthetic as the pulp contents should be nonvital, pulpotomy is carried out and then covered with hard setting zinc oxide cement over the radicular pulp before restoring the tooth.</a:t>
            </a:r>
          </a:p>
          <a:p>
            <a:pPr algn="just"/>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315200" cy="715963"/>
          </a:xfrm>
        </p:spPr>
        <p:txBody>
          <a:bodyPr/>
          <a:lstStyle/>
          <a:p>
            <a:r>
              <a:rPr lang="en-US" b="1" dirty="0" smtClean="0">
                <a:solidFill>
                  <a:srgbClr val="FFFF00"/>
                </a:solidFill>
              </a:rPr>
              <a:t>PULP CAPPING AGENTS</a:t>
            </a:r>
            <a:endParaRPr lang="en-IN" b="1" dirty="0">
              <a:solidFill>
                <a:srgbClr val="FFFF00"/>
              </a:solidFill>
            </a:endParaRPr>
          </a:p>
        </p:txBody>
      </p:sp>
      <p:sp>
        <p:nvSpPr>
          <p:cNvPr id="3" name="Content Placeholder 2"/>
          <p:cNvSpPr>
            <a:spLocks noGrp="1"/>
          </p:cNvSpPr>
          <p:nvPr>
            <p:ph idx="1"/>
          </p:nvPr>
        </p:nvSpPr>
        <p:spPr>
          <a:xfrm>
            <a:off x="971600" y="1212652"/>
            <a:ext cx="7315200" cy="2088232"/>
          </a:xfrm>
        </p:spPr>
        <p:txBody>
          <a:bodyPr/>
          <a:lstStyle/>
          <a:p>
            <a:pPr marL="0" indent="0">
              <a:buNone/>
            </a:pPr>
            <a:r>
              <a:rPr lang="en-US" sz="2400" dirty="0">
                <a:solidFill>
                  <a:srgbClr val="FF0000"/>
                </a:solidFill>
              </a:rPr>
              <a:t>Criteria for selection of a pulp capping agent</a:t>
            </a:r>
            <a:r>
              <a:rPr lang="en-US" sz="2400" dirty="0" smtClean="0"/>
              <a:t>:</a:t>
            </a:r>
            <a:endParaRPr lang="en-IN" sz="2400" dirty="0"/>
          </a:p>
          <a:p>
            <a:pPr lvl="0"/>
            <a:r>
              <a:rPr lang="en-US" sz="2400" dirty="0"/>
              <a:t>Should be biocompatible</a:t>
            </a:r>
            <a:endParaRPr lang="en-IN" sz="2400" dirty="0"/>
          </a:p>
          <a:p>
            <a:pPr lvl="0"/>
            <a:r>
              <a:rPr lang="en-US" sz="2400" dirty="0"/>
              <a:t>Should provide biological seal</a:t>
            </a:r>
            <a:endParaRPr lang="en-IN" sz="2400" dirty="0"/>
          </a:p>
          <a:p>
            <a:pPr lvl="0"/>
            <a:r>
              <a:rPr lang="en-US" sz="2400" dirty="0"/>
              <a:t>Should prevent bacterial </a:t>
            </a:r>
            <a:r>
              <a:rPr lang="en-US" sz="2400" dirty="0" err="1"/>
              <a:t>microleakage</a:t>
            </a:r>
            <a:endParaRPr lang="en-IN" sz="2400" dirty="0"/>
          </a:p>
          <a:p>
            <a:endParaRPr lang="en-IN" sz="2400" dirty="0"/>
          </a:p>
        </p:txBody>
      </p:sp>
      <p:sp>
        <p:nvSpPr>
          <p:cNvPr id="4" name="Rectangle 3"/>
          <p:cNvSpPr/>
          <p:nvPr/>
        </p:nvSpPr>
        <p:spPr>
          <a:xfrm>
            <a:off x="179512" y="3356992"/>
            <a:ext cx="4572000" cy="2246769"/>
          </a:xfrm>
          <a:prstGeom prst="rect">
            <a:avLst/>
          </a:prstGeom>
        </p:spPr>
        <p:txBody>
          <a:bodyPr>
            <a:spAutoFit/>
          </a:bodyPr>
          <a:lstStyle/>
          <a:p>
            <a:pPr algn="l"/>
            <a:r>
              <a:rPr lang="en-IN" sz="2000" dirty="0">
                <a:solidFill>
                  <a:srgbClr val="FF0000"/>
                </a:solidFill>
              </a:rPr>
              <a:t>Various materials used</a:t>
            </a:r>
            <a:r>
              <a:rPr lang="en-IN" sz="2000" dirty="0"/>
              <a:t>:</a:t>
            </a:r>
          </a:p>
          <a:p>
            <a:pPr algn="l"/>
            <a:r>
              <a:rPr lang="en-IN" sz="2000" dirty="0"/>
              <a:t>1.	Calcium hydroxide</a:t>
            </a:r>
          </a:p>
          <a:p>
            <a:pPr algn="l"/>
            <a:r>
              <a:rPr lang="en-IN" sz="2000" dirty="0"/>
              <a:t>2.	Zinc oxide </a:t>
            </a:r>
            <a:r>
              <a:rPr lang="en-IN" sz="2000" dirty="0" err="1"/>
              <a:t>eugenol</a:t>
            </a:r>
            <a:r>
              <a:rPr lang="en-IN" sz="2000" dirty="0"/>
              <a:t> cement</a:t>
            </a:r>
          </a:p>
          <a:p>
            <a:pPr algn="l"/>
            <a:r>
              <a:rPr lang="en-IN" sz="2000" dirty="0"/>
              <a:t>3.	Corticosteroids &amp; Antibiotics</a:t>
            </a:r>
          </a:p>
          <a:p>
            <a:pPr algn="l"/>
            <a:r>
              <a:rPr lang="en-IN" sz="2000" dirty="0"/>
              <a:t>4.	</a:t>
            </a:r>
            <a:r>
              <a:rPr lang="en-IN" sz="2000" dirty="0" err="1"/>
              <a:t>Polycarboxylate</a:t>
            </a:r>
            <a:r>
              <a:rPr lang="en-IN" sz="2000" dirty="0"/>
              <a:t> cements</a:t>
            </a:r>
          </a:p>
          <a:p>
            <a:pPr algn="l"/>
            <a:r>
              <a:rPr lang="en-IN" sz="2000" dirty="0"/>
              <a:t>5.	Inert materials</a:t>
            </a:r>
          </a:p>
          <a:p>
            <a:pPr algn="l"/>
            <a:r>
              <a:rPr lang="en-IN" sz="2000" dirty="0"/>
              <a:t>6.	Collagen </a:t>
            </a:r>
            <a:r>
              <a:rPr lang="en-IN" sz="2000" dirty="0" err="1" smtClean="0"/>
              <a:t>fibers</a:t>
            </a:r>
            <a:endParaRPr lang="en-IN" sz="2000" dirty="0"/>
          </a:p>
        </p:txBody>
      </p:sp>
      <p:sp>
        <p:nvSpPr>
          <p:cNvPr id="5" name="Rectangle 4"/>
          <p:cNvSpPr/>
          <p:nvPr/>
        </p:nvSpPr>
        <p:spPr>
          <a:xfrm>
            <a:off x="4427984" y="3664768"/>
            <a:ext cx="4572000" cy="1631216"/>
          </a:xfrm>
          <a:prstGeom prst="rect">
            <a:avLst/>
          </a:prstGeom>
        </p:spPr>
        <p:txBody>
          <a:bodyPr>
            <a:spAutoFit/>
          </a:bodyPr>
          <a:lstStyle/>
          <a:p>
            <a:pPr algn="l"/>
            <a:r>
              <a:rPr lang="en-IN" sz="2000" dirty="0"/>
              <a:t>7.	</a:t>
            </a:r>
            <a:r>
              <a:rPr lang="en-IN" sz="2000" dirty="0" err="1"/>
              <a:t>Formocresol</a:t>
            </a:r>
            <a:endParaRPr lang="en-IN" sz="2000" dirty="0"/>
          </a:p>
          <a:p>
            <a:pPr algn="l"/>
            <a:r>
              <a:rPr lang="en-IN" sz="2000" dirty="0"/>
              <a:t>8.	Hybridizing bonding agents</a:t>
            </a:r>
          </a:p>
          <a:p>
            <a:pPr algn="l"/>
            <a:r>
              <a:rPr lang="en-IN" sz="2000" dirty="0"/>
              <a:t>9.	Cell inductive agents</a:t>
            </a:r>
          </a:p>
          <a:p>
            <a:pPr algn="l"/>
            <a:r>
              <a:rPr lang="en-IN" sz="2000" dirty="0"/>
              <a:t>10.	MTA</a:t>
            </a:r>
          </a:p>
          <a:p>
            <a:pPr algn="l"/>
            <a:r>
              <a:rPr lang="en-IN" sz="2000" dirty="0"/>
              <a:t>11.	Calcium phosphate cement</a:t>
            </a:r>
          </a:p>
        </p:txBody>
      </p:sp>
    </p:spTree>
    <p:extLst>
      <p:ext uri="{BB962C8B-B14F-4D97-AF65-F5344CB8AC3E}">
        <p14:creationId xmlns:p14="http://schemas.microsoft.com/office/powerpoint/2010/main" xmlns="" val="4081121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315200" cy="715963"/>
          </a:xfrm>
        </p:spPr>
        <p:txBody>
          <a:bodyPr/>
          <a:lstStyle/>
          <a:p>
            <a:r>
              <a:rPr lang="en-US" sz="3600" b="1" dirty="0" smtClean="0">
                <a:solidFill>
                  <a:srgbClr val="FFFF00"/>
                </a:solidFill>
              </a:rPr>
              <a:t>Calcium Hydroxide</a:t>
            </a:r>
            <a:endParaRPr lang="en-IN" sz="3600" b="1" dirty="0">
              <a:solidFill>
                <a:srgbClr val="FFFF00"/>
              </a:solidFill>
            </a:endParaRPr>
          </a:p>
        </p:txBody>
      </p:sp>
      <p:sp>
        <p:nvSpPr>
          <p:cNvPr id="3" name="Content Placeholder 2"/>
          <p:cNvSpPr>
            <a:spLocks noGrp="1"/>
          </p:cNvSpPr>
          <p:nvPr>
            <p:ph idx="1"/>
          </p:nvPr>
        </p:nvSpPr>
        <p:spPr>
          <a:xfrm>
            <a:off x="251520" y="1268760"/>
            <a:ext cx="8892480" cy="2160240"/>
          </a:xfrm>
        </p:spPr>
        <p:txBody>
          <a:bodyPr/>
          <a:lstStyle/>
          <a:p>
            <a:pPr marL="0" indent="0">
              <a:buNone/>
            </a:pPr>
            <a:r>
              <a:rPr lang="en-IN" sz="2200" dirty="0" smtClean="0"/>
              <a:t>- Introduced </a:t>
            </a:r>
            <a:r>
              <a:rPr lang="en-IN" sz="2200" dirty="0"/>
              <a:t>by </a:t>
            </a:r>
            <a:r>
              <a:rPr lang="en-IN" sz="2200" dirty="0">
                <a:solidFill>
                  <a:srgbClr val="FF0000"/>
                </a:solidFill>
              </a:rPr>
              <a:t>Hermann</a:t>
            </a:r>
            <a:r>
              <a:rPr lang="en-IN" sz="2200" dirty="0"/>
              <a:t> in</a:t>
            </a:r>
            <a:r>
              <a:rPr lang="en-IN" sz="2200" dirty="0">
                <a:solidFill>
                  <a:srgbClr val="FF0000"/>
                </a:solidFill>
              </a:rPr>
              <a:t> </a:t>
            </a:r>
            <a:r>
              <a:rPr lang="en-IN" sz="2200" dirty="0" smtClean="0">
                <a:solidFill>
                  <a:srgbClr val="FF0000"/>
                </a:solidFill>
              </a:rPr>
              <a:t>1920</a:t>
            </a:r>
          </a:p>
          <a:p>
            <a:pPr marL="0" indent="0">
              <a:buNone/>
            </a:pPr>
            <a:r>
              <a:rPr lang="en-IN" sz="2200" dirty="0" smtClean="0"/>
              <a:t> -White </a:t>
            </a:r>
            <a:r>
              <a:rPr lang="en-IN" sz="2200" dirty="0" err="1" smtClean="0"/>
              <a:t>odorless</a:t>
            </a:r>
            <a:r>
              <a:rPr lang="en-IN" sz="2200" dirty="0" smtClean="0"/>
              <a:t> powder or 2paste system</a:t>
            </a:r>
            <a:endParaRPr lang="en-IN" sz="2200" dirty="0"/>
          </a:p>
          <a:p>
            <a:pPr marL="0" indent="0">
              <a:buNone/>
            </a:pPr>
            <a:r>
              <a:rPr lang="en-IN" sz="2200" dirty="0" smtClean="0"/>
              <a:t> -Standard </a:t>
            </a:r>
            <a:r>
              <a:rPr lang="en-IN" sz="2200" dirty="0"/>
              <a:t>pulp capping material </a:t>
            </a:r>
          </a:p>
          <a:p>
            <a:pPr marL="0" indent="0">
              <a:buNone/>
            </a:pPr>
            <a:r>
              <a:rPr lang="en-IN" sz="2200" dirty="0" smtClean="0"/>
              <a:t> -Causes </a:t>
            </a:r>
            <a:r>
              <a:rPr lang="en-IN" sz="2200" dirty="0"/>
              <a:t>coagulation necrosis of </a:t>
            </a:r>
            <a:r>
              <a:rPr lang="en-IN" sz="2200" dirty="0" smtClean="0"/>
              <a:t>adjacent surfaces </a:t>
            </a:r>
            <a:r>
              <a:rPr lang="en-IN" sz="2200" dirty="0"/>
              <a:t>of pulp </a:t>
            </a:r>
            <a:r>
              <a:rPr lang="en-IN" sz="2200" dirty="0" smtClean="0"/>
              <a:t>tissue.</a:t>
            </a:r>
          </a:p>
          <a:p>
            <a:pPr marL="0" indent="0">
              <a:buNone/>
            </a:pPr>
            <a:endParaRPr lang="en-IN" sz="2200" dirty="0" smtClean="0"/>
          </a:p>
          <a:p>
            <a:pPr>
              <a:buNone/>
            </a:pPr>
            <a:r>
              <a:rPr lang="en-IN" sz="2800" dirty="0" smtClean="0">
                <a:solidFill>
                  <a:srgbClr val="FF0000"/>
                </a:solidFill>
              </a:rPr>
              <a:t>  </a:t>
            </a:r>
            <a:endParaRPr lang="en-IN" sz="2200" dirty="0"/>
          </a:p>
          <a:p>
            <a:endParaRPr lang="en-IN" dirty="0"/>
          </a:p>
        </p:txBody>
      </p:sp>
      <p:pic>
        <p:nvPicPr>
          <p:cNvPr id="4" name="Picture 4" descr="Photo0024"/>
          <p:cNvPicPr>
            <a:picLocks noChangeAspect="1" noChangeArrowheads="1"/>
          </p:cNvPicPr>
          <p:nvPr/>
        </p:nvPicPr>
        <p:blipFill>
          <a:blip r:embed="rId2"/>
          <a:srcRect l="21561" t="3802" r="40678" b="49430"/>
          <a:stretch>
            <a:fillRect/>
          </a:stretch>
        </p:blipFill>
        <p:spPr bwMode="auto">
          <a:xfrm>
            <a:off x="2743200" y="3124200"/>
            <a:ext cx="2971800" cy="350288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8092024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315200" cy="715963"/>
          </a:xfrm>
        </p:spPr>
        <p:txBody>
          <a:bodyPr/>
          <a:lstStyle/>
          <a:p>
            <a:r>
              <a:rPr lang="en-US" dirty="0" smtClean="0">
                <a:solidFill>
                  <a:srgbClr val="FFFF00"/>
                </a:solidFill>
              </a:rPr>
              <a:t>Composition of Ca(OH)2:</a:t>
            </a:r>
            <a:endParaRPr lang="en-US" dirty="0">
              <a:solidFill>
                <a:srgbClr val="FFFF00"/>
              </a:solidFill>
            </a:endParaRPr>
          </a:p>
        </p:txBody>
      </p:sp>
      <p:sp>
        <p:nvSpPr>
          <p:cNvPr id="3" name="Content Placeholder 2"/>
          <p:cNvSpPr>
            <a:spLocks noGrp="1"/>
          </p:cNvSpPr>
          <p:nvPr>
            <p:ph idx="1"/>
          </p:nvPr>
        </p:nvSpPr>
        <p:spPr>
          <a:xfrm>
            <a:off x="609600" y="1295400"/>
            <a:ext cx="7315200" cy="4191000"/>
          </a:xfrm>
        </p:spPr>
        <p:txBody>
          <a:bodyPr/>
          <a:lstStyle/>
          <a:p>
            <a:pPr marL="609600" indent="-609600">
              <a:lnSpc>
                <a:spcPct val="80000"/>
              </a:lnSpc>
              <a:buClrTx/>
              <a:buNone/>
              <a:defRPr/>
            </a:pPr>
            <a:r>
              <a:rPr lang="en-US" b="1" dirty="0" smtClean="0">
                <a:latin typeface="Cambria" pitchFamily="18" charset="0"/>
              </a:rPr>
              <a:t>    </a:t>
            </a:r>
            <a:r>
              <a:rPr lang="en-US" b="1" dirty="0" smtClean="0">
                <a:solidFill>
                  <a:srgbClr val="FF0000"/>
                </a:solidFill>
                <a:latin typeface="Cambria" pitchFamily="18" charset="0"/>
              </a:rPr>
              <a:t>Base paste:</a:t>
            </a:r>
            <a:endParaRPr lang="en-US" dirty="0" smtClean="0">
              <a:solidFill>
                <a:srgbClr val="FF0000"/>
              </a:solidFill>
              <a:latin typeface="Cambria" pitchFamily="18" charset="0"/>
            </a:endParaRPr>
          </a:p>
          <a:p>
            <a:pPr marL="609600" indent="-609600">
              <a:lnSpc>
                <a:spcPct val="80000"/>
              </a:lnSpc>
              <a:buClrTx/>
              <a:defRPr/>
            </a:pPr>
            <a:r>
              <a:rPr lang="en-US" sz="2800" dirty="0" smtClean="0">
                <a:latin typeface="Cambria" pitchFamily="18" charset="0"/>
              </a:rPr>
              <a:t>Glycol </a:t>
            </a:r>
            <a:r>
              <a:rPr lang="en-US" sz="2800" dirty="0" err="1" smtClean="0">
                <a:latin typeface="Cambria" pitchFamily="18" charset="0"/>
              </a:rPr>
              <a:t>salicylate</a:t>
            </a:r>
            <a:r>
              <a:rPr lang="en-US" sz="2800" dirty="0" smtClean="0">
                <a:latin typeface="Cambria" pitchFamily="18" charset="0"/>
              </a:rPr>
              <a:t> – 40%</a:t>
            </a:r>
          </a:p>
          <a:p>
            <a:pPr marL="609600" indent="-609600">
              <a:lnSpc>
                <a:spcPct val="80000"/>
              </a:lnSpc>
              <a:buClrTx/>
              <a:defRPr/>
            </a:pPr>
            <a:r>
              <a:rPr lang="en-US" sz="2800" dirty="0" smtClean="0">
                <a:latin typeface="Cambria" pitchFamily="18" charset="0"/>
              </a:rPr>
              <a:t>Calcium </a:t>
            </a:r>
            <a:r>
              <a:rPr lang="en-US" sz="2800" dirty="0" err="1" smtClean="0">
                <a:latin typeface="Cambria" pitchFamily="18" charset="0"/>
              </a:rPr>
              <a:t>sulphate</a:t>
            </a:r>
            <a:r>
              <a:rPr lang="en-US" sz="2800" dirty="0" smtClean="0">
                <a:latin typeface="Cambria" pitchFamily="18" charset="0"/>
              </a:rPr>
              <a:t> – 30%</a:t>
            </a:r>
          </a:p>
          <a:p>
            <a:pPr marL="609600" indent="-609600">
              <a:lnSpc>
                <a:spcPct val="80000"/>
              </a:lnSpc>
              <a:buClrTx/>
              <a:defRPr/>
            </a:pPr>
            <a:r>
              <a:rPr lang="en-US" sz="2800" dirty="0" smtClean="0">
                <a:latin typeface="Cambria" pitchFamily="18" charset="0"/>
              </a:rPr>
              <a:t>Calcium </a:t>
            </a:r>
            <a:r>
              <a:rPr lang="en-US" sz="2800" dirty="0" err="1" smtClean="0">
                <a:latin typeface="Cambria" pitchFamily="18" charset="0"/>
              </a:rPr>
              <a:t>tungstate</a:t>
            </a:r>
            <a:r>
              <a:rPr lang="en-US" sz="2800" dirty="0" smtClean="0">
                <a:latin typeface="Cambria" pitchFamily="18" charset="0"/>
              </a:rPr>
              <a:t> or Barium </a:t>
            </a:r>
            <a:r>
              <a:rPr lang="en-US" sz="2800" dirty="0" err="1" smtClean="0">
                <a:latin typeface="Cambria" pitchFamily="18" charset="0"/>
              </a:rPr>
              <a:t>sulphate</a:t>
            </a:r>
            <a:r>
              <a:rPr lang="en-US" sz="2800" dirty="0" smtClean="0">
                <a:latin typeface="Cambria" pitchFamily="18" charset="0"/>
              </a:rPr>
              <a:t>( </a:t>
            </a:r>
            <a:r>
              <a:rPr lang="en-US" sz="2800" dirty="0" err="1" smtClean="0">
                <a:latin typeface="Cambria" pitchFamily="18" charset="0"/>
              </a:rPr>
              <a:t>Radiopacifer</a:t>
            </a:r>
            <a:r>
              <a:rPr lang="en-US" sz="2800" dirty="0" smtClean="0">
                <a:latin typeface="Cambria" pitchFamily="18" charset="0"/>
              </a:rPr>
              <a:t>) – 16%</a:t>
            </a:r>
          </a:p>
          <a:p>
            <a:pPr marL="609600" indent="-609600">
              <a:lnSpc>
                <a:spcPct val="80000"/>
              </a:lnSpc>
              <a:buClrTx/>
              <a:defRPr/>
            </a:pPr>
            <a:r>
              <a:rPr lang="en-US" sz="2800" dirty="0" smtClean="0">
                <a:latin typeface="Cambria" pitchFamily="18" charset="0"/>
              </a:rPr>
              <a:t>Titanium oxide(Inert fillers) – 14%</a:t>
            </a:r>
          </a:p>
          <a:p>
            <a:pPr marL="609600" indent="-609600">
              <a:lnSpc>
                <a:spcPct val="80000"/>
              </a:lnSpc>
              <a:buClrTx/>
              <a:defRPr/>
            </a:pPr>
            <a:endParaRPr lang="en-US" sz="2800" b="1" dirty="0" smtClean="0">
              <a:latin typeface="Cambria" pitchFamily="18" charset="0"/>
            </a:endParaRPr>
          </a:p>
          <a:p>
            <a:pPr marL="609600" indent="-609600">
              <a:lnSpc>
                <a:spcPct val="80000"/>
              </a:lnSpc>
              <a:buClrTx/>
              <a:buNone/>
              <a:defRPr/>
            </a:pPr>
            <a:r>
              <a:rPr lang="en-US" sz="2800" b="1" dirty="0" smtClean="0">
                <a:solidFill>
                  <a:srgbClr val="FF0000"/>
                </a:solidFill>
                <a:latin typeface="Cambria" pitchFamily="18" charset="0"/>
              </a:rPr>
              <a:t>       Catalyst paste:</a:t>
            </a:r>
            <a:endParaRPr lang="en-US" sz="2800" dirty="0" smtClean="0">
              <a:solidFill>
                <a:srgbClr val="FF0000"/>
              </a:solidFill>
              <a:latin typeface="Cambria" pitchFamily="18" charset="0"/>
            </a:endParaRPr>
          </a:p>
          <a:p>
            <a:pPr marL="609600" indent="-609600">
              <a:lnSpc>
                <a:spcPct val="80000"/>
              </a:lnSpc>
              <a:buClrTx/>
              <a:defRPr/>
            </a:pPr>
            <a:r>
              <a:rPr lang="en-US" sz="2800" dirty="0" smtClean="0">
                <a:latin typeface="Cambria" pitchFamily="18" charset="0"/>
              </a:rPr>
              <a:t>Calcium hydroxide – 50%</a:t>
            </a:r>
          </a:p>
          <a:p>
            <a:pPr marL="609600" indent="-609600">
              <a:lnSpc>
                <a:spcPct val="80000"/>
              </a:lnSpc>
              <a:buClrTx/>
              <a:defRPr/>
            </a:pPr>
            <a:r>
              <a:rPr lang="en-US" sz="2800" dirty="0" smtClean="0">
                <a:latin typeface="Cambria" pitchFamily="18" charset="0"/>
              </a:rPr>
              <a:t>Zinc oxide – 10%</a:t>
            </a:r>
          </a:p>
          <a:p>
            <a:pPr marL="609600" indent="-609600">
              <a:lnSpc>
                <a:spcPct val="80000"/>
              </a:lnSpc>
              <a:buClrTx/>
              <a:defRPr/>
            </a:pPr>
            <a:r>
              <a:rPr lang="en-US" sz="2800" dirty="0" smtClean="0">
                <a:latin typeface="Cambria" pitchFamily="18" charset="0"/>
              </a:rPr>
              <a:t>Zinc </a:t>
            </a:r>
            <a:r>
              <a:rPr lang="en-US" sz="2800" dirty="0" err="1" smtClean="0">
                <a:latin typeface="Cambria" pitchFamily="18" charset="0"/>
              </a:rPr>
              <a:t>stearate</a:t>
            </a:r>
            <a:r>
              <a:rPr lang="en-US" sz="2800" dirty="0" smtClean="0">
                <a:latin typeface="Cambria" pitchFamily="18" charset="0"/>
              </a:rPr>
              <a:t> – 0.5%</a:t>
            </a:r>
          </a:p>
          <a:p>
            <a:pPr marL="609600" indent="-609600">
              <a:lnSpc>
                <a:spcPct val="80000"/>
              </a:lnSpc>
              <a:buClrTx/>
              <a:defRPr/>
            </a:pPr>
            <a:r>
              <a:rPr lang="en-US" sz="2800" dirty="0" smtClean="0">
                <a:latin typeface="Cambria" pitchFamily="18" charset="0"/>
              </a:rPr>
              <a:t>Ethylene toluene sulfonamide </a:t>
            </a:r>
            <a:r>
              <a:rPr lang="en-US" dirty="0" smtClean="0">
                <a:latin typeface="Cambria" pitchFamily="18" charset="0"/>
              </a:rPr>
              <a:t>(Plasticizer) – 39.5%</a:t>
            </a:r>
          </a:p>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715963"/>
          </a:xfrm>
        </p:spPr>
        <p:txBody>
          <a:bodyPr/>
          <a:lstStyle/>
          <a:p>
            <a:r>
              <a:rPr lang="en-US" dirty="0" smtClean="0">
                <a:solidFill>
                  <a:srgbClr val="FFFF00"/>
                </a:solidFill>
              </a:rPr>
              <a:t>Composition:</a:t>
            </a:r>
            <a:endParaRPr lang="en-US" dirty="0">
              <a:solidFill>
                <a:srgbClr val="FFFF00"/>
              </a:solidFill>
            </a:endParaRPr>
          </a:p>
        </p:txBody>
      </p:sp>
      <p:sp>
        <p:nvSpPr>
          <p:cNvPr id="3" name="Content Placeholder 2"/>
          <p:cNvSpPr>
            <a:spLocks noGrp="1"/>
          </p:cNvSpPr>
          <p:nvPr>
            <p:ph idx="1"/>
          </p:nvPr>
        </p:nvSpPr>
        <p:spPr>
          <a:xfrm>
            <a:off x="914400" y="1600200"/>
            <a:ext cx="7315200" cy="4191000"/>
          </a:xfrm>
        </p:spPr>
        <p:txBody>
          <a:bodyPr/>
          <a:lstStyle/>
          <a:p>
            <a:pPr>
              <a:buClrTx/>
              <a:buNone/>
            </a:pPr>
            <a:r>
              <a:rPr lang="en-US" b="1" dirty="0" smtClean="0">
                <a:latin typeface="Cambria" pitchFamily="18" charset="0"/>
              </a:rPr>
              <a:t>   </a:t>
            </a:r>
            <a:r>
              <a:rPr lang="en-US" b="1" dirty="0" smtClean="0">
                <a:solidFill>
                  <a:srgbClr val="FF0000"/>
                </a:solidFill>
                <a:latin typeface="Cambria" pitchFamily="18" charset="0"/>
              </a:rPr>
              <a:t>single paste or the light cured calcium hydroxide :</a:t>
            </a:r>
          </a:p>
          <a:p>
            <a:pPr>
              <a:buClrTx/>
            </a:pPr>
            <a:endParaRPr lang="en-US" dirty="0" smtClean="0">
              <a:latin typeface="Cambria" pitchFamily="18" charset="0"/>
            </a:endParaRPr>
          </a:p>
          <a:p>
            <a:pPr>
              <a:buClrTx/>
            </a:pPr>
            <a:r>
              <a:rPr lang="en-US" dirty="0" smtClean="0">
                <a:latin typeface="Cambria" pitchFamily="18" charset="0"/>
              </a:rPr>
              <a:t>Urethane </a:t>
            </a:r>
            <a:r>
              <a:rPr lang="en-US" dirty="0" err="1" smtClean="0">
                <a:latin typeface="Cambria" pitchFamily="18" charset="0"/>
              </a:rPr>
              <a:t>dimethacrylate</a:t>
            </a:r>
            <a:endParaRPr lang="en-US" dirty="0" smtClean="0">
              <a:latin typeface="Cambria" pitchFamily="18" charset="0"/>
            </a:endParaRPr>
          </a:p>
          <a:p>
            <a:pPr>
              <a:buClrTx/>
            </a:pPr>
            <a:r>
              <a:rPr lang="en-US" dirty="0" err="1" smtClean="0">
                <a:latin typeface="Cambria" pitchFamily="18" charset="0"/>
              </a:rPr>
              <a:t>Hydroxymethacrylate</a:t>
            </a:r>
            <a:r>
              <a:rPr lang="en-US" dirty="0" smtClean="0">
                <a:latin typeface="Cambria" pitchFamily="18" charset="0"/>
              </a:rPr>
              <a:t> (HEMA)</a:t>
            </a:r>
          </a:p>
          <a:p>
            <a:pPr>
              <a:buClrTx/>
            </a:pPr>
            <a:r>
              <a:rPr lang="en-US" dirty="0" smtClean="0">
                <a:latin typeface="Cambria" pitchFamily="18" charset="0"/>
              </a:rPr>
              <a:t>Calcium hydroxide </a:t>
            </a:r>
          </a:p>
          <a:p>
            <a:pPr>
              <a:buClrTx/>
            </a:pPr>
            <a:r>
              <a:rPr lang="en-US" dirty="0" smtClean="0">
                <a:latin typeface="Cambria" pitchFamily="18" charset="0"/>
              </a:rPr>
              <a:t>Polymerization activators</a:t>
            </a:r>
          </a:p>
          <a:p>
            <a:pPr>
              <a:buClrTx/>
            </a:pPr>
            <a:r>
              <a:rPr lang="en-US" dirty="0" smtClean="0">
                <a:latin typeface="Cambria" pitchFamily="18" charset="0"/>
              </a:rPr>
              <a:t>Barium </a:t>
            </a:r>
            <a:r>
              <a:rPr lang="en-US" dirty="0" err="1" smtClean="0">
                <a:latin typeface="Cambria" pitchFamily="18" charset="0"/>
              </a:rPr>
              <a:t>sulphate</a:t>
            </a:r>
            <a:endParaRPr lang="en-US" dirty="0" smtClean="0">
              <a:latin typeface="Cambria" pitchFamily="18" charset="0"/>
            </a:endParaRPr>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15200" cy="715963"/>
          </a:xfrm>
        </p:spPr>
        <p:txBody>
          <a:bodyPr/>
          <a:lstStyle/>
          <a:p>
            <a:r>
              <a:rPr lang="en-US" dirty="0" smtClean="0">
                <a:solidFill>
                  <a:srgbClr val="FFFF00"/>
                </a:solidFill>
              </a:rPr>
              <a:t>Mechanism of action:</a:t>
            </a:r>
            <a:endParaRPr lang="en-US" dirty="0">
              <a:solidFill>
                <a:srgbClr val="FFFF00"/>
              </a:solidFill>
            </a:endParaRPr>
          </a:p>
        </p:txBody>
      </p:sp>
      <p:sp>
        <p:nvSpPr>
          <p:cNvPr id="3" name="Content Placeholder 2"/>
          <p:cNvSpPr>
            <a:spLocks noGrp="1"/>
          </p:cNvSpPr>
          <p:nvPr>
            <p:ph idx="1"/>
          </p:nvPr>
        </p:nvSpPr>
        <p:spPr>
          <a:xfrm>
            <a:off x="914400" y="1905000"/>
            <a:ext cx="7315200" cy="4191000"/>
          </a:xfrm>
        </p:spPr>
        <p:txBody>
          <a:bodyPr/>
          <a:lstStyle/>
          <a:p>
            <a:pPr>
              <a:buClrTx/>
              <a:defRPr/>
            </a:pPr>
            <a:r>
              <a:rPr lang="en-US" dirty="0" smtClean="0">
                <a:latin typeface="Times New Roman" pitchFamily="18" charset="0"/>
                <a:cs typeface="Times New Roman" pitchFamily="18" charset="0"/>
              </a:rPr>
              <a:t>When calcium hydroxide comes in contact with the pulp the area of tissues in direct contact would undergo </a:t>
            </a:r>
            <a:r>
              <a:rPr lang="en-US" dirty="0" err="1" smtClean="0">
                <a:latin typeface="Times New Roman" pitchFamily="18" charset="0"/>
                <a:cs typeface="Times New Roman" pitchFamily="18" charset="0"/>
              </a:rPr>
              <a:t>coagulative</a:t>
            </a:r>
            <a:r>
              <a:rPr lang="en-US" dirty="0" smtClean="0">
                <a:latin typeface="Times New Roman" pitchFamily="18" charset="0"/>
                <a:cs typeface="Times New Roman" pitchFamily="18" charset="0"/>
              </a:rPr>
              <a:t> necrosis.</a:t>
            </a:r>
          </a:p>
          <a:p>
            <a:pPr>
              <a:buClrTx/>
              <a:defRPr/>
            </a:pPr>
            <a:endParaRPr lang="en-US" dirty="0" smtClean="0">
              <a:latin typeface="Times New Roman" pitchFamily="18" charset="0"/>
              <a:cs typeface="Times New Roman" pitchFamily="18" charset="0"/>
            </a:endParaRPr>
          </a:p>
          <a:p>
            <a:pPr>
              <a:buClrTx/>
              <a:defRPr/>
            </a:pPr>
            <a:r>
              <a:rPr lang="en-US" dirty="0" smtClean="0">
                <a:latin typeface="Times New Roman" pitchFamily="18" charset="0"/>
                <a:cs typeface="Times New Roman" pitchFamily="18" charset="0"/>
              </a:rPr>
              <a:t> Also calcium hydroxide can stimulate the formation of </a:t>
            </a:r>
            <a:r>
              <a:rPr lang="en-US" dirty="0" err="1" smtClean="0">
                <a:latin typeface="Times New Roman" pitchFamily="18" charset="0"/>
                <a:cs typeface="Times New Roman" pitchFamily="18" charset="0"/>
              </a:rPr>
              <a:t>calcific</a:t>
            </a:r>
            <a:r>
              <a:rPr lang="en-US" dirty="0" smtClean="0">
                <a:latin typeface="Times New Roman" pitchFamily="18" charset="0"/>
                <a:cs typeface="Times New Roman" pitchFamily="18" charset="0"/>
              </a:rPr>
              <a:t> barrier when in direct contact thus decreasing the permeability of the dentin. </a:t>
            </a:r>
          </a:p>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a:xfrm>
            <a:off x="381000" y="1143000"/>
            <a:ext cx="7978080" cy="4302968"/>
          </a:xfrm>
        </p:spPr>
        <p:txBody>
          <a:bodyPr/>
          <a:lstStyle/>
          <a:p>
            <a:endParaRPr lang="en-IN" sz="2400" dirty="0"/>
          </a:p>
          <a:p>
            <a:pPr>
              <a:buNone/>
            </a:pPr>
            <a:r>
              <a:rPr lang="en-US" sz="2800" dirty="0" smtClean="0">
                <a:solidFill>
                  <a:srgbClr val="FF0000"/>
                </a:solidFill>
              </a:rPr>
              <a:t>Antibacterial </a:t>
            </a:r>
            <a:r>
              <a:rPr lang="en-US" sz="2800" dirty="0">
                <a:solidFill>
                  <a:srgbClr val="FF0000"/>
                </a:solidFill>
              </a:rPr>
              <a:t>properties of calcium </a:t>
            </a:r>
            <a:r>
              <a:rPr lang="en-US" sz="2800" dirty="0" smtClean="0">
                <a:solidFill>
                  <a:srgbClr val="FF0000"/>
                </a:solidFill>
              </a:rPr>
              <a:t>hydroxide include:</a:t>
            </a:r>
          </a:p>
          <a:p>
            <a:pPr>
              <a:buNone/>
            </a:pPr>
            <a:endParaRPr lang="en-US" sz="2400" dirty="0" smtClean="0">
              <a:solidFill>
                <a:srgbClr val="FF0000"/>
              </a:solidFill>
            </a:endParaRPr>
          </a:p>
          <a:p>
            <a:pPr>
              <a:buFont typeface="Wingdings" pitchFamily="2" charset="2"/>
              <a:buChar char="Ø"/>
            </a:pPr>
            <a:r>
              <a:rPr lang="en-US" sz="2400" dirty="0" smtClean="0"/>
              <a:t> </a:t>
            </a:r>
            <a:r>
              <a:rPr lang="en-US" sz="2400" b="1" dirty="0" smtClean="0">
                <a:latin typeface="Arial" pitchFamily="34" charset="0"/>
                <a:cs typeface="Arial" pitchFamily="34" charset="0"/>
              </a:rPr>
              <a:t>Hydrolyzes  </a:t>
            </a:r>
            <a:r>
              <a:rPr lang="en-US" sz="2400" b="1" dirty="0">
                <a:latin typeface="Arial" pitchFamily="34" charset="0"/>
                <a:cs typeface="Arial" pitchFamily="34" charset="0"/>
              </a:rPr>
              <a:t>bacterial  cell  wall  </a:t>
            </a:r>
            <a:r>
              <a:rPr lang="en-US" sz="2400" b="1" dirty="0" err="1" smtClean="0">
                <a:latin typeface="Arial" pitchFamily="34" charset="0"/>
                <a:cs typeface="Arial" pitchFamily="34" charset="0"/>
              </a:rPr>
              <a:t>lipopolysaccharides</a:t>
            </a:r>
            <a:endParaRPr lang="en-US" sz="2400" b="1" dirty="0" smtClean="0">
              <a:latin typeface="Arial" pitchFamily="34" charset="0"/>
              <a:cs typeface="Arial" pitchFamily="34" charset="0"/>
            </a:endParaRPr>
          </a:p>
          <a:p>
            <a:pPr>
              <a:buFont typeface="Wingdings" pitchFamily="2" charset="2"/>
              <a:buChar char="Ø"/>
            </a:pPr>
            <a:r>
              <a:rPr lang="en-US" sz="2400" b="1" dirty="0" smtClean="0">
                <a:latin typeface="Arial" pitchFamily="34" charset="0"/>
                <a:cs typeface="Arial" pitchFamily="34" charset="0"/>
              </a:rPr>
              <a:t> Damage to the Bacterial </a:t>
            </a:r>
            <a:r>
              <a:rPr lang="en-US" sz="2400" b="1" dirty="0" err="1" smtClean="0">
                <a:latin typeface="Arial" pitchFamily="34" charset="0"/>
                <a:cs typeface="Arial" pitchFamily="34" charset="0"/>
              </a:rPr>
              <a:t>cytoplasmic</a:t>
            </a:r>
            <a:r>
              <a:rPr lang="en-US" sz="2400" b="1" dirty="0" smtClean="0">
                <a:latin typeface="Arial" pitchFamily="34" charset="0"/>
                <a:cs typeface="Arial" pitchFamily="34" charset="0"/>
              </a:rPr>
              <a:t> membrane.</a:t>
            </a:r>
          </a:p>
          <a:p>
            <a:pPr>
              <a:buFont typeface="Wingdings" pitchFamily="2" charset="2"/>
              <a:buChar char="Ø"/>
            </a:pPr>
            <a:r>
              <a:rPr lang="en-US" sz="2400" b="1" dirty="0" smtClean="0">
                <a:latin typeface="Arial" pitchFamily="34" charset="0"/>
                <a:cs typeface="Arial" pitchFamily="34" charset="0"/>
              </a:rPr>
              <a:t>Protein degeneration</a:t>
            </a:r>
          </a:p>
          <a:p>
            <a:pPr>
              <a:buFont typeface="Wingdings" pitchFamily="2" charset="2"/>
              <a:buChar char="Ø"/>
            </a:pPr>
            <a:r>
              <a:rPr lang="en-US" sz="2400" b="1" dirty="0" smtClean="0">
                <a:latin typeface="Arial" pitchFamily="34" charset="0"/>
                <a:cs typeface="Arial" pitchFamily="34" charset="0"/>
              </a:rPr>
              <a:t>Damage to DNA</a:t>
            </a:r>
          </a:p>
          <a:p>
            <a:pPr>
              <a:buFont typeface="Wingdings" pitchFamily="2" charset="2"/>
              <a:buChar char="Ø"/>
            </a:pPr>
            <a:r>
              <a:rPr lang="en-US" sz="2400" b="1" dirty="0" smtClean="0">
                <a:latin typeface="Arial" pitchFamily="34" charset="0"/>
                <a:cs typeface="Arial" pitchFamily="34" charset="0"/>
              </a:rPr>
              <a:t> Neutralizes </a:t>
            </a:r>
            <a:r>
              <a:rPr lang="en-US" sz="2400" b="1" dirty="0">
                <a:latin typeface="Arial" pitchFamily="34" charset="0"/>
                <a:cs typeface="Arial" pitchFamily="34" charset="0"/>
              </a:rPr>
              <a:t>bacterial </a:t>
            </a:r>
            <a:r>
              <a:rPr lang="en-US" sz="2400" b="1" dirty="0" err="1" smtClean="0">
                <a:latin typeface="Arial" pitchFamily="34" charset="0"/>
                <a:cs typeface="Arial" pitchFamily="34" charset="0"/>
              </a:rPr>
              <a:t>endotoxins</a:t>
            </a:r>
            <a:endParaRPr lang="en-US" sz="2400" b="1" dirty="0" smtClean="0">
              <a:latin typeface="Arial" pitchFamily="34" charset="0"/>
              <a:cs typeface="Arial" pitchFamily="34" charset="0"/>
            </a:endParaRPr>
          </a:p>
          <a:p>
            <a:pPr>
              <a:buFont typeface="Wingdings" pitchFamily="2" charset="2"/>
              <a:buChar char="Ø"/>
            </a:pPr>
            <a:r>
              <a:rPr lang="en-US" sz="2400" b="1" dirty="0" smtClean="0">
                <a:latin typeface="Arial" pitchFamily="34" charset="0"/>
                <a:cs typeface="Arial" pitchFamily="34" charset="0"/>
              </a:rPr>
              <a:t> reduces anaerobic organisms through carbon dioxide adsorption.</a:t>
            </a:r>
          </a:p>
          <a:p>
            <a:pPr>
              <a:buFont typeface="Wingdings" pitchFamily="2" charset="2"/>
              <a:buChar char="Ø"/>
            </a:pPr>
            <a:endParaRPr lang="en-US" sz="2400" dirty="0" smtClean="0"/>
          </a:p>
          <a:p>
            <a:pPr>
              <a:buFont typeface="Wingdings" pitchFamily="2" charset="2"/>
              <a:buChar char="Ø"/>
            </a:pPr>
            <a:endParaRPr lang="en-US" sz="2400" dirty="0" smtClean="0"/>
          </a:p>
          <a:p>
            <a:pPr>
              <a:buFont typeface="Wingdings" pitchFamily="2" charset="2"/>
              <a:buChar char="Ø"/>
            </a:pPr>
            <a:endParaRPr lang="en-US" sz="2400" dirty="0" smtClean="0"/>
          </a:p>
          <a:p>
            <a:pPr>
              <a:buNone/>
            </a:pPr>
            <a:r>
              <a:rPr lang="en-US" sz="2400" dirty="0" smtClean="0"/>
              <a:t>     </a:t>
            </a:r>
            <a:endParaRPr lang="en-IN" sz="2400" dirty="0"/>
          </a:p>
        </p:txBody>
      </p:sp>
    </p:spTree>
    <p:extLst>
      <p:ext uri="{BB962C8B-B14F-4D97-AF65-F5344CB8AC3E}">
        <p14:creationId xmlns:p14="http://schemas.microsoft.com/office/powerpoint/2010/main" xmlns="" val="3147414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sz="4000" dirty="0">
                <a:solidFill>
                  <a:schemeClr val="accent2">
                    <a:lumMod val="75000"/>
                  </a:schemeClr>
                </a:solidFill>
              </a:rPr>
              <a:t>Demineralized Zone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81200" y="1630363"/>
            <a:ext cx="6934200" cy="4267200"/>
          </a:xfrm>
        </p:spPr>
        <p:txBody>
          <a:bodyPr/>
          <a:lstStyle/>
          <a:p>
            <a:pPr>
              <a:buFont typeface="Wingdings" pitchFamily="2" charset="2"/>
              <a:buChar char="Ø"/>
            </a:pPr>
            <a:r>
              <a:rPr lang="en-US" sz="2400" dirty="0"/>
              <a:t>Most significant zone </a:t>
            </a:r>
          </a:p>
          <a:p>
            <a:pPr>
              <a:buFont typeface="Wingdings" pitchFamily="2" charset="2"/>
              <a:buChar char="Ø"/>
            </a:pPr>
            <a:r>
              <a:rPr lang="en-US" sz="2400" dirty="0"/>
              <a:t>Dimension greater in acute lesion  </a:t>
            </a:r>
          </a:p>
          <a:p>
            <a:pPr>
              <a:buFont typeface="Wingdings" pitchFamily="2" charset="2"/>
              <a:buChar char="Ø"/>
            </a:pPr>
            <a:r>
              <a:rPr lang="en-US" sz="2400" dirty="0" err="1"/>
              <a:t>Colour</a:t>
            </a:r>
            <a:r>
              <a:rPr lang="en-US" sz="2400" dirty="0"/>
              <a:t>  - Acute lesion is straw yellow &amp; Chronic lesion </a:t>
            </a:r>
            <a:r>
              <a:rPr lang="en-US" sz="2400" dirty="0" smtClean="0"/>
              <a:t>is </a:t>
            </a:r>
            <a:r>
              <a:rPr lang="en-US" sz="2400" dirty="0"/>
              <a:t>Dark brown </a:t>
            </a:r>
          </a:p>
          <a:p>
            <a:pPr>
              <a:buFont typeface="Wingdings" pitchFamily="2" charset="2"/>
              <a:buChar char="Ø"/>
            </a:pPr>
            <a:r>
              <a:rPr lang="en-US" sz="2400" dirty="0"/>
              <a:t>Acute lesion consistency &amp; hardness is lesser </a:t>
            </a:r>
          </a:p>
          <a:p>
            <a:pPr>
              <a:lnSpc>
                <a:spcPct val="80000"/>
              </a:lnSpc>
            </a:pPr>
            <a:endParaRPr lang="en-IN" sz="1800" dirty="0">
              <a:solidFill>
                <a:srgbClr val="4D4D4D"/>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47864" y="3933056"/>
            <a:ext cx="3382963" cy="241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47673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IN" dirty="0" smtClean="0">
                <a:solidFill>
                  <a:srgbClr val="FF0000"/>
                </a:solidFill>
              </a:rPr>
              <a:t>Main effect of ca(oh)2</a:t>
            </a:r>
            <a:r>
              <a:rPr lang="en-IN" dirty="0" smtClean="0"/>
              <a:t>:</a:t>
            </a:r>
          </a:p>
          <a:p>
            <a:r>
              <a:rPr lang="en-IN" dirty="0" smtClean="0"/>
              <a:t>Hydroxyl ions: Alkaline PH(11-13)</a:t>
            </a:r>
          </a:p>
          <a:p>
            <a:r>
              <a:rPr lang="en-IN" dirty="0" smtClean="0"/>
              <a:t>Stimulate repair and calcification </a:t>
            </a:r>
          </a:p>
          <a:p>
            <a:pPr>
              <a:buNone/>
            </a:pPr>
            <a:r>
              <a:rPr lang="en-IN" dirty="0" smtClean="0"/>
              <a:t>   of dentin.(Dentin bridge)</a:t>
            </a:r>
          </a:p>
          <a:p>
            <a:r>
              <a:rPr lang="en-IN" dirty="0" smtClean="0"/>
              <a:t>High </a:t>
            </a:r>
            <a:r>
              <a:rPr lang="en-IN" dirty="0" err="1" smtClean="0"/>
              <a:t>PH:Antimicrobial</a:t>
            </a:r>
            <a:r>
              <a:rPr lang="en-IN" dirty="0" smtClean="0"/>
              <a:t> effect. </a:t>
            </a:r>
          </a:p>
          <a:p>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5" name="Content Placeholder 4"/>
          <p:cNvSpPr>
            <a:spLocks noGrp="1"/>
          </p:cNvSpPr>
          <p:nvPr>
            <p:ph idx="1"/>
          </p:nvPr>
        </p:nvSpPr>
        <p:spPr>
          <a:xfrm>
            <a:off x="990600" y="6903718"/>
            <a:ext cx="7315200" cy="106681"/>
          </a:xfrm>
        </p:spPr>
        <p:txBody>
          <a:bodyPr/>
          <a:lstStyle/>
          <a:p>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219200"/>
            <a:ext cx="7924801" cy="4938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08112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pic>
        <p:nvPicPr>
          <p:cNvPr id="2049" name="Picture 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1196752"/>
            <a:ext cx="6878777" cy="3011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64728" y="4221088"/>
            <a:ext cx="8640960" cy="830997"/>
          </a:xfrm>
          <a:prstGeom prst="rect">
            <a:avLst/>
          </a:prstGeom>
        </p:spPr>
        <p:txBody>
          <a:bodyPr wrap="square">
            <a:spAutoFit/>
          </a:bodyPr>
          <a:lstStyle/>
          <a:p>
            <a:r>
              <a:rPr lang="en-IN" dirty="0">
                <a:solidFill>
                  <a:srgbClr val="35B19D"/>
                </a:solidFill>
                <a:latin typeface="+mj-lt"/>
              </a:rPr>
              <a:t>S</a:t>
            </a:r>
            <a:r>
              <a:rPr lang="en-IN" dirty="0" smtClean="0">
                <a:solidFill>
                  <a:srgbClr val="35B19D"/>
                </a:solidFill>
                <a:latin typeface="+mj-lt"/>
              </a:rPr>
              <a:t>tudies </a:t>
            </a:r>
            <a:r>
              <a:rPr lang="en-IN" dirty="0">
                <a:solidFill>
                  <a:srgbClr val="35B19D"/>
                </a:solidFill>
                <a:latin typeface="+mj-lt"/>
              </a:rPr>
              <a:t>have shown successful results of </a:t>
            </a:r>
            <a:r>
              <a:rPr lang="en-IN" dirty="0" err="1">
                <a:solidFill>
                  <a:srgbClr val="35B19D"/>
                </a:solidFill>
                <a:latin typeface="+mj-lt"/>
              </a:rPr>
              <a:t>upto</a:t>
            </a:r>
            <a:r>
              <a:rPr lang="en-IN" dirty="0">
                <a:solidFill>
                  <a:srgbClr val="35B19D"/>
                </a:solidFill>
                <a:latin typeface="+mj-lt"/>
              </a:rPr>
              <a:t> 80% with calcium hydroxide pulp capping of involved primary </a:t>
            </a:r>
            <a:r>
              <a:rPr lang="en-IN" dirty="0" smtClean="0">
                <a:solidFill>
                  <a:srgbClr val="35B19D"/>
                </a:solidFill>
                <a:latin typeface="+mj-lt"/>
              </a:rPr>
              <a:t>teeth. </a:t>
            </a:r>
            <a:endParaRPr lang="en-IN" dirty="0">
              <a:solidFill>
                <a:srgbClr val="35B19D"/>
              </a:solidFill>
              <a:latin typeface="+mj-lt"/>
            </a:endParaRPr>
          </a:p>
        </p:txBody>
      </p:sp>
      <p:sp>
        <p:nvSpPr>
          <p:cNvPr id="5" name="TextBox 4"/>
          <p:cNvSpPr txBox="1"/>
          <p:nvPr/>
        </p:nvSpPr>
        <p:spPr>
          <a:xfrm>
            <a:off x="2667000" y="1143000"/>
            <a:ext cx="907108" cy="307777"/>
          </a:xfrm>
          <a:prstGeom prst="rect">
            <a:avLst/>
          </a:prstGeom>
          <a:noFill/>
        </p:spPr>
        <p:txBody>
          <a:bodyPr wrap="none" rtlCol="0">
            <a:spAutoFit/>
          </a:bodyPr>
          <a:lstStyle/>
          <a:p>
            <a:r>
              <a:rPr lang="en-US" sz="1400" dirty="0" smtClean="0">
                <a:solidFill>
                  <a:srgbClr val="FF0000"/>
                </a:solidFill>
              </a:rPr>
              <a:t>pH:11-13</a:t>
            </a:r>
            <a:endParaRPr lang="en-US" sz="1400" dirty="0">
              <a:solidFill>
                <a:srgbClr val="FF0000"/>
              </a:solidFill>
            </a:endParaRPr>
          </a:p>
        </p:txBody>
      </p:sp>
      <p:sp>
        <p:nvSpPr>
          <p:cNvPr id="7" name="TextBox 6"/>
          <p:cNvSpPr txBox="1"/>
          <p:nvPr/>
        </p:nvSpPr>
        <p:spPr>
          <a:xfrm>
            <a:off x="5867400" y="1143000"/>
            <a:ext cx="821058" cy="307777"/>
          </a:xfrm>
          <a:prstGeom prst="rect">
            <a:avLst/>
          </a:prstGeom>
          <a:noFill/>
        </p:spPr>
        <p:txBody>
          <a:bodyPr wrap="none" rtlCol="0">
            <a:spAutoFit/>
          </a:bodyPr>
          <a:lstStyle/>
          <a:p>
            <a:r>
              <a:rPr lang="en-US" sz="1400" dirty="0" smtClean="0">
                <a:solidFill>
                  <a:srgbClr val="FF0000"/>
                </a:solidFill>
              </a:rPr>
              <a:t>pH:9-10</a:t>
            </a:r>
            <a:endParaRPr lang="en-US" sz="1400" dirty="0">
              <a:solidFill>
                <a:srgbClr val="FF0000"/>
              </a:solidFill>
            </a:endParaRPr>
          </a:p>
        </p:txBody>
      </p:sp>
      <p:sp>
        <p:nvSpPr>
          <p:cNvPr id="8" name="TextBox 7"/>
          <p:cNvSpPr txBox="1"/>
          <p:nvPr/>
        </p:nvSpPr>
        <p:spPr>
          <a:xfrm>
            <a:off x="3581400" y="1828800"/>
            <a:ext cx="381000" cy="338554"/>
          </a:xfrm>
          <a:prstGeom prst="rect">
            <a:avLst/>
          </a:prstGeom>
          <a:noFill/>
        </p:spPr>
        <p:txBody>
          <a:bodyPr wrap="square" rtlCol="0">
            <a:spAutoFit/>
          </a:bodyPr>
          <a:lstStyle/>
          <a:p>
            <a:r>
              <a:rPr lang="en-US" sz="1600" dirty="0" smtClean="0"/>
              <a:t>or</a:t>
            </a:r>
            <a:endParaRPr lang="en-US" sz="1600" dirty="0"/>
          </a:p>
        </p:txBody>
      </p:sp>
      <p:sp>
        <p:nvSpPr>
          <p:cNvPr id="9" name="TextBox 8"/>
          <p:cNvSpPr txBox="1"/>
          <p:nvPr/>
        </p:nvSpPr>
        <p:spPr>
          <a:xfrm>
            <a:off x="1295400" y="304800"/>
            <a:ext cx="3910879" cy="461665"/>
          </a:xfrm>
          <a:prstGeom prst="rect">
            <a:avLst/>
          </a:prstGeom>
          <a:noFill/>
        </p:spPr>
        <p:txBody>
          <a:bodyPr wrap="none" rtlCol="0">
            <a:spAutoFit/>
          </a:bodyPr>
          <a:lstStyle/>
          <a:p>
            <a:r>
              <a:rPr lang="en-US" dirty="0" smtClean="0">
                <a:solidFill>
                  <a:srgbClr val="FFFF00"/>
                </a:solidFill>
              </a:rPr>
              <a:t>Different modes of Healing:</a:t>
            </a:r>
            <a:endParaRPr lang="en-US" dirty="0">
              <a:solidFill>
                <a:srgbClr val="FFFF00"/>
              </a:solidFill>
            </a:endParaRPr>
          </a:p>
        </p:txBody>
      </p:sp>
    </p:spTree>
    <p:extLst>
      <p:ext uri="{BB962C8B-B14F-4D97-AF65-F5344CB8AC3E}">
        <p14:creationId xmlns:p14="http://schemas.microsoft.com/office/powerpoint/2010/main" xmlns="" val="80081120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15200" cy="715963"/>
          </a:xfrm>
        </p:spPr>
        <p:txBody>
          <a:bodyPr/>
          <a:lstStyle/>
          <a:p>
            <a:r>
              <a:rPr lang="en-US" dirty="0" smtClean="0">
                <a:solidFill>
                  <a:srgbClr val="FFFF00"/>
                </a:solidFill>
              </a:rPr>
              <a:t>Advantages:</a:t>
            </a:r>
            <a:endParaRPr lang="en-US" dirty="0">
              <a:solidFill>
                <a:srgbClr val="FFFF00"/>
              </a:solidFill>
            </a:endParaRPr>
          </a:p>
        </p:txBody>
      </p:sp>
      <p:sp>
        <p:nvSpPr>
          <p:cNvPr id="3" name="Content Placeholder 2"/>
          <p:cNvSpPr>
            <a:spLocks noGrp="1"/>
          </p:cNvSpPr>
          <p:nvPr>
            <p:ph idx="1"/>
          </p:nvPr>
        </p:nvSpPr>
        <p:spPr>
          <a:xfrm>
            <a:off x="914400" y="1752600"/>
            <a:ext cx="7315200" cy="4191000"/>
          </a:xfrm>
        </p:spPr>
        <p:txBody>
          <a:bodyPr/>
          <a:lstStyle/>
          <a:p>
            <a:r>
              <a:rPr lang="en-US" dirty="0" smtClean="0">
                <a:latin typeface="Times New Roman" pitchFamily="18" charset="0"/>
                <a:cs typeface="Times New Roman" pitchFamily="18" charset="0"/>
              </a:rPr>
              <a:t>Antimicrobial property.</a:t>
            </a:r>
          </a:p>
          <a:p>
            <a:r>
              <a:rPr lang="en-US" dirty="0" smtClean="0">
                <a:latin typeface="Times New Roman" pitchFamily="18" charset="0"/>
                <a:cs typeface="Times New Roman" pitchFamily="18" charset="0"/>
              </a:rPr>
              <a:t>Promotes healing and repair.</a:t>
            </a:r>
          </a:p>
          <a:p>
            <a:r>
              <a:rPr lang="en-US" dirty="0" smtClean="0">
                <a:latin typeface="Times New Roman" pitchFamily="18" charset="0"/>
                <a:cs typeface="Times New Roman" pitchFamily="18" charset="0"/>
              </a:rPr>
              <a:t>High pH stimulates fibroblasts.</a:t>
            </a:r>
          </a:p>
          <a:p>
            <a:r>
              <a:rPr lang="en-US" dirty="0" smtClean="0">
                <a:latin typeface="Times New Roman" pitchFamily="18" charset="0"/>
                <a:cs typeface="Times New Roman" pitchFamily="18" charset="0"/>
              </a:rPr>
              <a:t>Neutralizes low pH of acids.</a:t>
            </a:r>
          </a:p>
          <a:p>
            <a:r>
              <a:rPr lang="en-US" dirty="0" smtClean="0">
                <a:latin typeface="Times New Roman" pitchFamily="18" charset="0"/>
                <a:cs typeface="Times New Roman" pitchFamily="18" charset="0"/>
              </a:rPr>
              <a:t>Ca(OH)2  stimulates enzyme systems.</a:t>
            </a:r>
          </a:p>
          <a:p>
            <a:r>
              <a:rPr lang="en-US" dirty="0" smtClean="0">
                <a:latin typeface="Times New Roman" pitchFamily="18" charset="0"/>
                <a:cs typeface="Times New Roman" pitchFamily="18" charset="0"/>
              </a:rPr>
              <a:t>Cost effective.</a:t>
            </a:r>
          </a:p>
          <a:p>
            <a:r>
              <a:rPr lang="en-US" dirty="0" smtClean="0">
                <a:latin typeface="Times New Roman" pitchFamily="18" charset="0"/>
                <a:cs typeface="Times New Roman" pitchFamily="18" charset="0"/>
              </a:rPr>
              <a:t>Ease of use.</a:t>
            </a:r>
          </a:p>
          <a:p>
            <a:r>
              <a:rPr lang="en-US" dirty="0" smtClean="0">
                <a:latin typeface="Times New Roman" pitchFamily="18" charset="0"/>
                <a:cs typeface="Times New Roman" pitchFamily="18" charset="0"/>
              </a:rPr>
              <a:t>Fine particles may </a:t>
            </a:r>
            <a:r>
              <a:rPr lang="en-US" dirty="0" err="1" smtClean="0">
                <a:latin typeface="Times New Roman" pitchFamily="18" charset="0"/>
                <a:cs typeface="Times New Roman" pitchFamily="18" charset="0"/>
              </a:rPr>
              <a:t>obturate</a:t>
            </a:r>
            <a:r>
              <a:rPr lang="en-US" dirty="0" smtClean="0">
                <a:latin typeface="Times New Roman" pitchFamily="18" charset="0"/>
                <a:cs typeface="Times New Roman" pitchFamily="18" charset="0"/>
              </a:rPr>
              <a:t> open tubules.</a:t>
            </a:r>
            <a:endParaRPr lang="en-IN"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315200" cy="715963"/>
          </a:xfrm>
        </p:spPr>
        <p:txBody>
          <a:bodyPr/>
          <a:lstStyle/>
          <a:p>
            <a:r>
              <a:rPr lang="en-US" dirty="0" smtClean="0">
                <a:solidFill>
                  <a:srgbClr val="FFFF00"/>
                </a:solidFill>
              </a:rPr>
              <a:t>Disadvantages:</a:t>
            </a:r>
            <a:endParaRPr lang="en-US" dirty="0">
              <a:solidFill>
                <a:srgbClr val="FFFF00"/>
              </a:solidFill>
            </a:endParaRPr>
          </a:p>
        </p:txBody>
      </p:sp>
      <p:sp>
        <p:nvSpPr>
          <p:cNvPr id="3" name="Content Placeholder 2"/>
          <p:cNvSpPr>
            <a:spLocks noGrp="1"/>
          </p:cNvSpPr>
          <p:nvPr>
            <p:ph idx="1"/>
          </p:nvPr>
        </p:nvSpPr>
        <p:spPr>
          <a:xfrm>
            <a:off x="762000" y="1447800"/>
            <a:ext cx="8382000" cy="4191000"/>
          </a:xfrm>
        </p:spPr>
        <p:txBody>
          <a:bodyPr/>
          <a:lstStyle/>
          <a:p>
            <a:pPr>
              <a:buClrTx/>
              <a:buFont typeface="Wingdings" pitchFamily="2" charset="2"/>
              <a:buChar char="§"/>
            </a:pPr>
            <a:r>
              <a:rPr lang="en-US" dirty="0" smtClean="0">
                <a:latin typeface="Times New Roman" pitchFamily="18" charset="0"/>
                <a:cs typeface="Times New Roman" pitchFamily="18" charset="0"/>
              </a:rPr>
              <a:t>Associated with primary teeth root </a:t>
            </a:r>
            <a:r>
              <a:rPr lang="en-US" dirty="0" err="1" smtClean="0">
                <a:latin typeface="Times New Roman" pitchFamily="18" charset="0"/>
                <a:cs typeface="Times New Roman" pitchFamily="18" charset="0"/>
              </a:rPr>
              <a:t>resorption</a:t>
            </a:r>
            <a:r>
              <a:rPr lang="en-US" dirty="0" smtClean="0">
                <a:latin typeface="Times New Roman" pitchFamily="18" charset="0"/>
                <a:cs typeface="Times New Roman" pitchFamily="18" charset="0"/>
              </a:rPr>
              <a:t>.</a:t>
            </a:r>
          </a:p>
          <a:p>
            <a:pPr>
              <a:buClrTx/>
              <a:buFont typeface="Wingdings" pitchFamily="2" charset="2"/>
              <a:buChar char="§"/>
            </a:pPr>
            <a:r>
              <a:rPr lang="en-US" dirty="0" smtClean="0">
                <a:latin typeface="Times New Roman" pitchFamily="18" charset="0"/>
                <a:cs typeface="Times New Roman" pitchFamily="18" charset="0"/>
              </a:rPr>
              <a:t>May dissolve after 1year with </a:t>
            </a:r>
            <a:r>
              <a:rPr lang="en-US" dirty="0" err="1" smtClean="0">
                <a:latin typeface="Times New Roman" pitchFamily="18" charset="0"/>
                <a:cs typeface="Times New Roman" pitchFamily="18" charset="0"/>
              </a:rPr>
              <a:t>microleakage</a:t>
            </a:r>
            <a:r>
              <a:rPr lang="en-US" dirty="0" smtClean="0">
                <a:latin typeface="Times New Roman" pitchFamily="18" charset="0"/>
                <a:cs typeface="Times New Roman" pitchFamily="18" charset="0"/>
              </a:rPr>
              <a:t>.</a:t>
            </a:r>
          </a:p>
          <a:p>
            <a:pPr>
              <a:buClrTx/>
              <a:buFont typeface="Wingdings" pitchFamily="2" charset="2"/>
              <a:buChar char="§"/>
            </a:pPr>
            <a:r>
              <a:rPr lang="en-US" dirty="0" smtClean="0">
                <a:latin typeface="Times New Roman" pitchFamily="18" charset="0"/>
                <a:cs typeface="Times New Roman" pitchFamily="18" charset="0"/>
              </a:rPr>
              <a:t>Acids may degrade the interface during acid etching process.</a:t>
            </a:r>
          </a:p>
          <a:p>
            <a:pPr>
              <a:buFont typeface="Wingdings" pitchFamily="2" charset="2"/>
              <a:buChar char="§"/>
            </a:pPr>
            <a:r>
              <a:rPr lang="en-US" dirty="0" smtClean="0">
                <a:latin typeface="Times New Roman" pitchFamily="18" charset="0"/>
                <a:cs typeface="Times New Roman" pitchFamily="18" charset="0"/>
              </a:rPr>
              <a:t>Does not adhere to vital dentin.</a:t>
            </a:r>
          </a:p>
          <a:p>
            <a:pPr>
              <a:buClrTx/>
              <a:buFont typeface="Wingdings" pitchFamily="2" charset="2"/>
              <a:buChar char="§"/>
            </a:pPr>
            <a:r>
              <a:rPr lang="en-US" dirty="0" smtClean="0">
                <a:solidFill>
                  <a:srgbClr val="FF0000"/>
                </a:solidFill>
                <a:latin typeface="Times New Roman" pitchFamily="18" charset="0"/>
                <a:cs typeface="Times New Roman" pitchFamily="18" charset="0"/>
              </a:rPr>
              <a:t>Tunnel defects of dentin bridges </a:t>
            </a:r>
            <a:r>
              <a:rPr lang="en-US" dirty="0" smtClean="0">
                <a:latin typeface="Times New Roman" pitchFamily="18" charset="0"/>
                <a:cs typeface="Times New Roman" pitchFamily="18" charset="0"/>
              </a:rPr>
              <a:t>after years of placement</a:t>
            </a:r>
            <a:r>
              <a:rPr lang="en-US" sz="2800" dirty="0" smtClean="0">
                <a:latin typeface="Times New Roman" pitchFamily="18" charset="0"/>
                <a:cs typeface="Times New Roman" pitchFamily="18" charset="0"/>
              </a:rPr>
              <a:t>.</a:t>
            </a:r>
          </a:p>
          <a:p>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315200" cy="715963"/>
          </a:xfrm>
        </p:spPr>
        <p:txBody>
          <a:bodyPr/>
          <a:lstStyle/>
          <a:p>
            <a:r>
              <a:rPr lang="en-US" sz="3200" b="1" dirty="0" smtClean="0">
                <a:solidFill>
                  <a:srgbClr val="FFFF00"/>
                </a:solidFill>
              </a:rPr>
              <a:t>Zinc Oxide </a:t>
            </a:r>
            <a:r>
              <a:rPr lang="en-US" sz="3200" b="1" dirty="0" err="1" smtClean="0">
                <a:solidFill>
                  <a:srgbClr val="FFFF00"/>
                </a:solidFill>
              </a:rPr>
              <a:t>Eugenol</a:t>
            </a:r>
            <a:endParaRPr lang="en-IN" sz="3200" b="1" dirty="0">
              <a:solidFill>
                <a:srgbClr val="FFFF00"/>
              </a:solidFill>
            </a:endParaRPr>
          </a:p>
        </p:txBody>
      </p:sp>
      <p:sp>
        <p:nvSpPr>
          <p:cNvPr id="3" name="Content Placeholder 2"/>
          <p:cNvSpPr>
            <a:spLocks noGrp="1"/>
          </p:cNvSpPr>
          <p:nvPr>
            <p:ph idx="1"/>
          </p:nvPr>
        </p:nvSpPr>
        <p:spPr>
          <a:xfrm>
            <a:off x="179512" y="1412776"/>
            <a:ext cx="8784976" cy="5328592"/>
          </a:xfrm>
        </p:spPr>
        <p:txBody>
          <a:bodyPr/>
          <a:lstStyle/>
          <a:p>
            <a:pPr lvl="0"/>
            <a:r>
              <a:rPr lang="en-US" sz="2400" dirty="0"/>
              <a:t>Glass and Zander found that ZOE, in direct contact with the pulp tissue, produced chronic inflammation, a lack of </a:t>
            </a:r>
            <a:r>
              <a:rPr lang="en-US" sz="2400" dirty="0" err="1"/>
              <a:t>calcific</a:t>
            </a:r>
            <a:r>
              <a:rPr lang="en-US" sz="2400" dirty="0"/>
              <a:t> </a:t>
            </a:r>
            <a:r>
              <a:rPr lang="en-US" sz="2400" dirty="0" smtClean="0"/>
              <a:t>barrier </a:t>
            </a:r>
            <a:r>
              <a:rPr lang="en-US" sz="2400" dirty="0"/>
              <a:t>and an end result of necrosis. </a:t>
            </a:r>
            <a:endParaRPr lang="en-US" sz="2400" dirty="0" smtClean="0"/>
          </a:p>
          <a:p>
            <a:pPr lvl="0"/>
            <a:endParaRPr lang="en-IN" sz="2400" dirty="0"/>
          </a:p>
          <a:p>
            <a:pPr lvl="0"/>
            <a:r>
              <a:rPr lang="en-US" sz="2400" dirty="0"/>
              <a:t>Watts also found mild to moderate inflammation and no calcific </a:t>
            </a:r>
            <a:r>
              <a:rPr lang="en-US" sz="2400" dirty="0" smtClean="0"/>
              <a:t>bridges.</a:t>
            </a:r>
          </a:p>
          <a:p>
            <a:pPr lvl="0"/>
            <a:endParaRPr lang="en-IN" sz="2400" dirty="0"/>
          </a:p>
          <a:p>
            <a:pPr marL="0" indent="0">
              <a:buNone/>
            </a:pPr>
            <a:endParaRPr lang="en-IN" dirty="0"/>
          </a:p>
          <a:p>
            <a:endParaRPr lang="en-IN" dirty="0"/>
          </a:p>
        </p:txBody>
      </p:sp>
    </p:spTree>
    <p:extLst>
      <p:ext uri="{BB962C8B-B14F-4D97-AF65-F5344CB8AC3E}">
        <p14:creationId xmlns:p14="http://schemas.microsoft.com/office/powerpoint/2010/main" xmlns="" val="2877147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315200" cy="715963"/>
          </a:xfrm>
        </p:spPr>
        <p:txBody>
          <a:bodyPr/>
          <a:lstStyle/>
          <a:p>
            <a:r>
              <a:rPr lang="en-IN" sz="4000" dirty="0">
                <a:solidFill>
                  <a:srgbClr val="FFFF00"/>
                </a:solidFill>
              </a:rPr>
              <a:t>Corticosteroids  and Antibiotics </a:t>
            </a:r>
            <a:r>
              <a:rPr lang="en-IN" dirty="0"/>
              <a:t/>
            </a:r>
            <a:br>
              <a:rPr lang="en-IN" dirty="0"/>
            </a:br>
            <a:endParaRPr lang="en-IN" dirty="0"/>
          </a:p>
        </p:txBody>
      </p:sp>
      <p:sp>
        <p:nvSpPr>
          <p:cNvPr id="3" name="Content Placeholder 2"/>
          <p:cNvSpPr>
            <a:spLocks noGrp="1"/>
          </p:cNvSpPr>
          <p:nvPr>
            <p:ph idx="1"/>
          </p:nvPr>
        </p:nvSpPr>
        <p:spPr>
          <a:xfrm>
            <a:off x="395536" y="1412776"/>
            <a:ext cx="7978080" cy="4302968"/>
          </a:xfrm>
        </p:spPr>
        <p:txBody>
          <a:bodyPr/>
          <a:lstStyle/>
          <a:p>
            <a:pPr lvl="0"/>
            <a:r>
              <a:rPr lang="en-US" sz="2400" dirty="0" smtClean="0"/>
              <a:t>suggested </a:t>
            </a:r>
            <a:r>
              <a:rPr lang="en-US" sz="2400" dirty="0"/>
              <a:t>for direct pulp capping in the pretreatment phase and also to be mixed </a:t>
            </a:r>
            <a:r>
              <a:rPr lang="en-US" sz="2400" dirty="0" smtClean="0"/>
              <a:t> </a:t>
            </a:r>
            <a:r>
              <a:rPr lang="en-US" sz="2400" dirty="0"/>
              <a:t>with calcium </a:t>
            </a:r>
            <a:r>
              <a:rPr lang="en-US" sz="2400" dirty="0" smtClean="0"/>
              <a:t>hydroxide.</a:t>
            </a:r>
          </a:p>
          <a:p>
            <a:pPr lvl="0"/>
            <a:endParaRPr lang="en-IN" sz="2400" dirty="0"/>
          </a:p>
          <a:p>
            <a:pPr lvl="0"/>
            <a:r>
              <a:rPr lang="en-US" sz="2400" dirty="0"/>
              <a:t>neomycin and hydrocortisone, </a:t>
            </a:r>
            <a:r>
              <a:rPr lang="en-US" sz="2400" dirty="0" err="1"/>
              <a:t>Cleocin</a:t>
            </a:r>
            <a:r>
              <a:rPr lang="en-US" sz="2400" dirty="0"/>
              <a:t>, cortisone, </a:t>
            </a:r>
            <a:r>
              <a:rPr lang="en-US" sz="2400" dirty="0" err="1"/>
              <a:t>Ledermix</a:t>
            </a:r>
            <a:r>
              <a:rPr lang="en-US" sz="2400" dirty="0"/>
              <a:t>  (calcium  hydroxide  plus  prednisolone), penicillin, and </a:t>
            </a:r>
            <a:r>
              <a:rPr lang="en-US" sz="2400" dirty="0" err="1"/>
              <a:t>Keflin</a:t>
            </a:r>
            <a:r>
              <a:rPr lang="en-US" sz="2400" dirty="0"/>
              <a:t> (</a:t>
            </a:r>
            <a:r>
              <a:rPr lang="en-US" sz="2400" dirty="0" err="1"/>
              <a:t>cephalothin</a:t>
            </a:r>
            <a:r>
              <a:rPr lang="en-US" sz="2400" dirty="0"/>
              <a:t> sodium</a:t>
            </a:r>
            <a:r>
              <a:rPr lang="en-US" sz="2400" dirty="0" smtClean="0"/>
              <a:t>).</a:t>
            </a:r>
          </a:p>
          <a:p>
            <a:pPr lvl="0"/>
            <a:endParaRPr lang="en-IN" sz="2400" dirty="0"/>
          </a:p>
          <a:p>
            <a:pPr lvl="0"/>
            <a:r>
              <a:rPr lang="en-US" sz="2400" dirty="0" err="1" smtClean="0"/>
              <a:t>Vancomycin</a:t>
            </a:r>
            <a:r>
              <a:rPr lang="en-US" sz="2400" dirty="0" smtClean="0"/>
              <a:t> &amp; Ca(OH)2: prevent </a:t>
            </a:r>
            <a:r>
              <a:rPr lang="en-US" sz="2400" dirty="0"/>
              <a:t>chronic inflammation </a:t>
            </a:r>
            <a:r>
              <a:rPr lang="en-US" sz="2400" dirty="0" smtClean="0"/>
              <a:t>and stimulate regular </a:t>
            </a:r>
            <a:r>
              <a:rPr lang="en-US" sz="2400" dirty="0"/>
              <a:t>reparative </a:t>
            </a:r>
            <a:r>
              <a:rPr lang="en-US" sz="2400" dirty="0" smtClean="0"/>
              <a:t>dentin bridge.</a:t>
            </a:r>
            <a:endParaRPr lang="en-IN" sz="2400" dirty="0"/>
          </a:p>
          <a:p>
            <a:endParaRPr lang="en-IN" dirty="0"/>
          </a:p>
        </p:txBody>
      </p:sp>
    </p:spTree>
    <p:extLst>
      <p:ext uri="{BB962C8B-B14F-4D97-AF65-F5344CB8AC3E}">
        <p14:creationId xmlns:p14="http://schemas.microsoft.com/office/powerpoint/2010/main" xmlns="" val="256634129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a:xfrm>
            <a:off x="457200" y="1425352"/>
            <a:ext cx="7762056" cy="5432648"/>
          </a:xfrm>
        </p:spPr>
        <p:txBody>
          <a:bodyPr/>
          <a:lstStyle/>
          <a:p>
            <a:pPr marL="0" indent="0">
              <a:buNone/>
            </a:pPr>
            <a:r>
              <a:rPr lang="en-US" sz="2400" dirty="0" smtClean="0">
                <a:solidFill>
                  <a:srgbClr val="C00000"/>
                </a:solidFill>
              </a:rPr>
              <a:t>Inert materials:</a:t>
            </a:r>
          </a:p>
          <a:p>
            <a:pPr marL="0" indent="0">
              <a:buNone/>
            </a:pPr>
            <a:r>
              <a:rPr lang="en-US" sz="2400" dirty="0" smtClean="0">
                <a:solidFill>
                  <a:srgbClr val="00B050"/>
                </a:solidFill>
              </a:rPr>
              <a:t>-Isobutyl </a:t>
            </a:r>
            <a:r>
              <a:rPr lang="en-US" sz="2400" dirty="0" err="1" smtClean="0">
                <a:solidFill>
                  <a:srgbClr val="00B050"/>
                </a:solidFill>
              </a:rPr>
              <a:t>cyanoacrylate</a:t>
            </a:r>
            <a:endParaRPr lang="en-US" sz="2400" dirty="0" smtClean="0">
              <a:solidFill>
                <a:srgbClr val="00B050"/>
              </a:solidFill>
            </a:endParaRPr>
          </a:p>
          <a:p>
            <a:pPr marL="0" indent="0">
              <a:buNone/>
            </a:pPr>
            <a:r>
              <a:rPr lang="en-US" sz="2400" dirty="0" smtClean="0">
                <a:solidFill>
                  <a:srgbClr val="00B050"/>
                </a:solidFill>
              </a:rPr>
              <a:t>-</a:t>
            </a:r>
            <a:r>
              <a:rPr lang="en-US" sz="2400" dirty="0" err="1" smtClean="0">
                <a:solidFill>
                  <a:srgbClr val="00B050"/>
                </a:solidFill>
              </a:rPr>
              <a:t>Tricalcium</a:t>
            </a:r>
            <a:r>
              <a:rPr lang="en-US" sz="2400" dirty="0" smtClean="0">
                <a:solidFill>
                  <a:srgbClr val="00B050"/>
                </a:solidFill>
              </a:rPr>
              <a:t> phosphate ceramic</a:t>
            </a:r>
          </a:p>
          <a:p>
            <a:pPr marL="0" indent="0">
              <a:buNone/>
            </a:pPr>
            <a:r>
              <a:rPr lang="en-US" dirty="0" smtClean="0"/>
              <a:t>    </a:t>
            </a:r>
            <a:r>
              <a:rPr lang="en-US" sz="2400" dirty="0" smtClean="0"/>
              <a:t>Reduced </a:t>
            </a:r>
            <a:r>
              <a:rPr lang="en-US" sz="2400" dirty="0"/>
              <a:t>inflammation and </a:t>
            </a:r>
            <a:r>
              <a:rPr lang="en-US" sz="2400" dirty="0" smtClean="0"/>
              <a:t>dentin </a:t>
            </a:r>
            <a:r>
              <a:rPr lang="en-US" sz="2400" dirty="0"/>
              <a:t>bridging were </a:t>
            </a:r>
            <a:r>
              <a:rPr lang="en-US" sz="2400" dirty="0" smtClean="0"/>
              <a:t>found.</a:t>
            </a:r>
          </a:p>
          <a:p>
            <a:pPr marL="0" indent="0">
              <a:buNone/>
            </a:pPr>
            <a:endParaRPr lang="en-US" sz="2400" b="1" u="sng" dirty="0"/>
          </a:p>
        </p:txBody>
      </p:sp>
      <p:sp>
        <p:nvSpPr>
          <p:cNvPr id="4" name="TextBox 3"/>
          <p:cNvSpPr txBox="1"/>
          <p:nvPr/>
        </p:nvSpPr>
        <p:spPr>
          <a:xfrm>
            <a:off x="533400" y="228600"/>
            <a:ext cx="3781806" cy="830997"/>
          </a:xfrm>
          <a:prstGeom prst="rect">
            <a:avLst/>
          </a:prstGeom>
          <a:noFill/>
        </p:spPr>
        <p:txBody>
          <a:bodyPr wrap="none" rtlCol="0">
            <a:spAutoFit/>
          </a:bodyPr>
          <a:lstStyle/>
          <a:p>
            <a:r>
              <a:rPr lang="en-US" sz="4800" dirty="0" smtClean="0">
                <a:solidFill>
                  <a:srgbClr val="FFFF00"/>
                </a:solidFill>
              </a:rPr>
              <a:t>Inert material</a:t>
            </a:r>
            <a:endParaRPr lang="en-US" sz="4800" dirty="0">
              <a:solidFill>
                <a:srgbClr val="FFFF00"/>
              </a:solidFill>
            </a:endParaRPr>
          </a:p>
        </p:txBody>
      </p:sp>
    </p:spTree>
    <p:extLst>
      <p:ext uri="{BB962C8B-B14F-4D97-AF65-F5344CB8AC3E}">
        <p14:creationId xmlns:p14="http://schemas.microsoft.com/office/powerpoint/2010/main" xmlns="" val="24482404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315200" cy="715963"/>
          </a:xfrm>
        </p:spPr>
        <p:txBody>
          <a:bodyPr/>
          <a:lstStyle/>
          <a:p>
            <a:r>
              <a:rPr lang="en-US" b="1" dirty="0" smtClean="0">
                <a:solidFill>
                  <a:srgbClr val="FFFF00"/>
                </a:solidFill>
              </a:rPr>
              <a:t>Collagen </a:t>
            </a:r>
            <a:r>
              <a:rPr lang="en-US" b="1" dirty="0" err="1" smtClean="0">
                <a:solidFill>
                  <a:srgbClr val="FFFF00"/>
                </a:solidFill>
              </a:rPr>
              <a:t>fibres</a:t>
            </a:r>
            <a:r>
              <a:rPr lang="en-US" b="1" u="sng" dirty="0" smtClean="0"/>
              <a:t/>
            </a:r>
            <a:br>
              <a:rPr lang="en-US" b="1" u="sng" dirty="0" smtClean="0"/>
            </a:br>
            <a:endParaRPr lang="en-US" dirty="0"/>
          </a:p>
        </p:txBody>
      </p:sp>
      <p:sp>
        <p:nvSpPr>
          <p:cNvPr id="3" name="Content Placeholder 2"/>
          <p:cNvSpPr>
            <a:spLocks noGrp="1"/>
          </p:cNvSpPr>
          <p:nvPr>
            <p:ph idx="1"/>
          </p:nvPr>
        </p:nvSpPr>
        <p:spPr>
          <a:xfrm>
            <a:off x="685800" y="1447800"/>
            <a:ext cx="7315200" cy="4191000"/>
          </a:xfrm>
        </p:spPr>
        <p:txBody>
          <a:bodyPr/>
          <a:lstStyle/>
          <a:p>
            <a:pPr lvl="0"/>
            <a:r>
              <a:rPr lang="en-US" dirty="0" smtClean="0"/>
              <a:t>Found to be less irritating than calcium hydroxide with minimal dentin bridging.</a:t>
            </a:r>
            <a:endParaRPr lang="en-IN" dirty="0" smtClean="0"/>
          </a:p>
          <a:p>
            <a:pPr lvl="0"/>
            <a:r>
              <a:rPr lang="en-US" dirty="0" smtClean="0"/>
              <a:t>collagen was not as effective in promoting a dentin bridge as was Ca(OH)</a:t>
            </a:r>
            <a:r>
              <a:rPr lang="en-US" baseline="-25000" dirty="0" smtClean="0"/>
              <a:t>2.</a:t>
            </a:r>
            <a:endParaRPr lang="en-IN" dirty="0" smtClean="0"/>
          </a:p>
          <a:p>
            <a:r>
              <a:rPr lang="en-US" dirty="0" smtClean="0"/>
              <a:t>However, dentin bridges were found after 2 months.</a:t>
            </a:r>
            <a:endParaRPr lang="en-IN" b="1" u="sng" dirty="0" smtClean="0"/>
          </a:p>
          <a:p>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315200" cy="715963"/>
          </a:xfrm>
        </p:spPr>
        <p:txBody>
          <a:bodyPr/>
          <a:lstStyle/>
          <a:p>
            <a:r>
              <a:rPr lang="en-US" sz="3200" b="1" dirty="0" smtClean="0">
                <a:solidFill>
                  <a:srgbClr val="FFFF00"/>
                </a:solidFill>
              </a:rPr>
              <a:t>Hybridizing bonding agents</a:t>
            </a:r>
            <a:endParaRPr lang="en-IN" sz="3200" b="1" dirty="0">
              <a:solidFill>
                <a:srgbClr val="FFFF00"/>
              </a:solidFill>
            </a:endParaRPr>
          </a:p>
        </p:txBody>
      </p:sp>
      <p:sp>
        <p:nvSpPr>
          <p:cNvPr id="3" name="Content Placeholder 2"/>
          <p:cNvSpPr>
            <a:spLocks noGrp="1"/>
          </p:cNvSpPr>
          <p:nvPr>
            <p:ph idx="1"/>
          </p:nvPr>
        </p:nvSpPr>
        <p:spPr>
          <a:xfrm>
            <a:off x="323528" y="1268760"/>
            <a:ext cx="8568952" cy="5360640"/>
          </a:xfrm>
        </p:spPr>
        <p:txBody>
          <a:bodyPr/>
          <a:lstStyle/>
          <a:p>
            <a:pPr lvl="0"/>
            <a:r>
              <a:rPr lang="en-US" sz="2400" dirty="0"/>
              <a:t>Hybridizing dentinal bonding agents  provide mechanical adhesion to dentin </a:t>
            </a:r>
            <a:r>
              <a:rPr lang="en-US" sz="2400" dirty="0" smtClean="0"/>
              <a:t>with </a:t>
            </a:r>
            <a:r>
              <a:rPr lang="en-US" sz="2400" dirty="0" err="1" smtClean="0"/>
              <a:t>microleakage</a:t>
            </a:r>
            <a:r>
              <a:rPr lang="en-US" sz="2400" dirty="0" smtClean="0"/>
              <a:t>   </a:t>
            </a:r>
            <a:r>
              <a:rPr lang="en-US" sz="2400" dirty="0"/>
              <a:t>control   beneath   restorations.</a:t>
            </a:r>
            <a:endParaRPr lang="en-IN" sz="2400" dirty="0"/>
          </a:p>
          <a:p>
            <a:pPr lvl="0"/>
            <a:r>
              <a:rPr lang="en-US" sz="2400" dirty="0" err="1"/>
              <a:t>Snuggs</a:t>
            </a:r>
            <a:r>
              <a:rPr lang="en-US" sz="2400" dirty="0"/>
              <a:t> et  al.  demonstrated  that  pulpal  healing occurred, </a:t>
            </a:r>
            <a:r>
              <a:rPr lang="en-US" sz="2400" dirty="0" smtClean="0"/>
              <a:t>along with </a:t>
            </a:r>
            <a:r>
              <a:rPr lang="en-US" sz="2400" dirty="0"/>
              <a:t>bridge </a:t>
            </a:r>
            <a:r>
              <a:rPr lang="en-US" sz="2400" dirty="0" smtClean="0"/>
              <a:t>formation and teeth showed vital response after 6months.</a:t>
            </a:r>
            <a:endParaRPr lang="en-IN" sz="2400" dirty="0"/>
          </a:p>
        </p:txBody>
      </p:sp>
    </p:spTree>
    <p:extLst>
      <p:ext uri="{BB962C8B-B14F-4D97-AF65-F5344CB8AC3E}">
        <p14:creationId xmlns:p14="http://schemas.microsoft.com/office/powerpoint/2010/main" xmlns="" val="4127823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a:solidFill>
                  <a:schemeClr val="accent2">
                    <a:lumMod val="75000"/>
                  </a:schemeClr>
                </a:solidFill>
              </a:rPr>
              <a:t>Transparent  Zone</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buFont typeface="Wingdings" pitchFamily="2" charset="2"/>
              <a:buChar char="Ø"/>
            </a:pPr>
            <a:r>
              <a:rPr lang="en-US" sz="2400" dirty="0"/>
              <a:t>Transparent in ground section &amp; radio-opaque in radiograph </a:t>
            </a:r>
          </a:p>
          <a:p>
            <a:pPr>
              <a:buFont typeface="Wingdings" pitchFamily="2" charset="2"/>
              <a:buChar char="Ø"/>
            </a:pPr>
            <a:r>
              <a:rPr lang="en-US" sz="2400" dirty="0"/>
              <a:t>Sclerosis &amp; calcific barrier is formed   </a:t>
            </a:r>
          </a:p>
          <a:p>
            <a:pPr>
              <a:buFont typeface="Wingdings" pitchFamily="2" charset="2"/>
              <a:buChar char="Ø"/>
            </a:pPr>
            <a:r>
              <a:rPr lang="en-US" sz="2400" dirty="0"/>
              <a:t>Extremely hard -19 times harder to normal dentin </a:t>
            </a:r>
          </a:p>
          <a:p>
            <a:pPr>
              <a:buFont typeface="Wingdings" pitchFamily="2" charset="2"/>
              <a:buChar char="Ø"/>
            </a:pPr>
            <a:r>
              <a:rPr lang="en-US" sz="2400" dirty="0"/>
              <a:t>More </a:t>
            </a:r>
            <a:r>
              <a:rPr lang="en-US" sz="2400" dirty="0" err="1"/>
              <a:t>pronouced</a:t>
            </a:r>
            <a:r>
              <a:rPr lang="en-US" sz="2400" dirty="0"/>
              <a:t> &amp; harder in chronic lesion </a:t>
            </a:r>
          </a:p>
          <a:p>
            <a:pPr>
              <a:lnSpc>
                <a:spcPct val="80000"/>
              </a:lnSpc>
            </a:pPr>
            <a:endParaRPr lang="en-IN" sz="1800" dirty="0">
              <a:solidFill>
                <a:srgbClr val="4D4D4D"/>
              </a:solidFill>
            </a:endParaRPr>
          </a:p>
        </p:txBody>
      </p:sp>
      <p:pic>
        <p:nvPicPr>
          <p:cNvPr id="4" name="Picture 1"/>
          <p:cNvPicPr>
            <a:picLocks noChangeAspect="1" noChangeArrowheads="1"/>
          </p:cNvPicPr>
          <p:nvPr/>
        </p:nvPicPr>
        <p:blipFill>
          <a:blip r:embed="rId4"/>
          <a:srcRect/>
          <a:stretch>
            <a:fillRect/>
          </a:stretch>
        </p:blipFill>
        <p:spPr bwMode="auto">
          <a:xfrm>
            <a:off x="4427984" y="3579278"/>
            <a:ext cx="2667000" cy="3278722"/>
          </a:xfrm>
          <a:prstGeom prst="rect">
            <a:avLst/>
          </a:prstGeom>
          <a:noFill/>
          <a:ln w="9525">
            <a:miter lim="800000"/>
            <a:headEnd/>
            <a:tailEnd/>
          </a:ln>
          <a:effectLst/>
        </p:spPr>
      </p:pic>
    </p:spTree>
    <p:extLst>
      <p:ext uri="{BB962C8B-B14F-4D97-AF65-F5344CB8AC3E}">
        <p14:creationId xmlns:p14="http://schemas.microsoft.com/office/powerpoint/2010/main" xmlns="" val="23272723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315200" cy="715963"/>
          </a:xfrm>
        </p:spPr>
        <p:txBody>
          <a:bodyPr/>
          <a:lstStyle/>
          <a:p>
            <a:r>
              <a:rPr lang="en-US" dirty="0" smtClean="0">
                <a:solidFill>
                  <a:srgbClr val="FFFF00"/>
                </a:solidFill>
              </a:rPr>
              <a:t>Mineral trioxide aggregate</a:t>
            </a:r>
            <a:endParaRPr lang="en-US" dirty="0">
              <a:solidFill>
                <a:srgbClr val="FFFF00"/>
              </a:solidFill>
            </a:endParaRPr>
          </a:p>
        </p:txBody>
      </p:sp>
      <p:sp>
        <p:nvSpPr>
          <p:cNvPr id="3" name="Content Placeholder 2"/>
          <p:cNvSpPr>
            <a:spLocks noGrp="1"/>
          </p:cNvSpPr>
          <p:nvPr>
            <p:ph idx="1"/>
          </p:nvPr>
        </p:nvSpPr>
        <p:spPr>
          <a:xfrm>
            <a:off x="685800" y="1524000"/>
            <a:ext cx="7315200" cy="4191000"/>
          </a:xfrm>
        </p:spPr>
        <p:txBody>
          <a:bodyPr/>
          <a:lstStyle/>
          <a:p>
            <a:r>
              <a:rPr lang="en-US" dirty="0" smtClean="0"/>
              <a:t>It was introduced by </a:t>
            </a:r>
            <a:r>
              <a:rPr lang="en-US" dirty="0" err="1" smtClean="0">
                <a:solidFill>
                  <a:srgbClr val="FF0000"/>
                </a:solidFill>
              </a:rPr>
              <a:t>Torabinejad</a:t>
            </a:r>
            <a:r>
              <a:rPr lang="en-US" dirty="0" smtClean="0"/>
              <a:t> at </a:t>
            </a:r>
            <a:r>
              <a:rPr lang="en-US" dirty="0" err="1" smtClean="0"/>
              <a:t>Lomalinda</a:t>
            </a:r>
            <a:r>
              <a:rPr lang="en-US" dirty="0" smtClean="0"/>
              <a:t> University in </a:t>
            </a:r>
            <a:r>
              <a:rPr lang="en-US" dirty="0" smtClean="0">
                <a:solidFill>
                  <a:srgbClr val="FF0000"/>
                </a:solidFill>
              </a:rPr>
              <a:t>1993</a:t>
            </a:r>
            <a:r>
              <a:rPr lang="en-US" dirty="0" smtClean="0"/>
              <a:t>. </a:t>
            </a:r>
          </a:p>
          <a:p>
            <a:pPr>
              <a:buNone/>
            </a:pPr>
            <a:r>
              <a:rPr lang="en-US" dirty="0" smtClean="0">
                <a:solidFill>
                  <a:srgbClr val="FF0000"/>
                </a:solidFill>
              </a:rPr>
              <a:t>Composition of MTA:</a:t>
            </a:r>
          </a:p>
          <a:p>
            <a:r>
              <a:rPr lang="en-US" dirty="0" smtClean="0"/>
              <a:t> Portland cement (75%), Bismuth oxide (20%), and gypsum (5%). It also contains trace amounts of SiO2, CaO,MgO,K2SO4 and Na2SO4.</a:t>
            </a:r>
          </a:p>
          <a:p>
            <a:endParaRPr lang="en-US" dirty="0" smtClean="0"/>
          </a:p>
          <a:p>
            <a:endParaRPr lang="en-US" dirty="0"/>
          </a:p>
        </p:txBody>
      </p:sp>
      <p:pic>
        <p:nvPicPr>
          <p:cNvPr id="4" name="3 Imagen" descr="2final .jpg"/>
          <p:cNvPicPr>
            <a:picLocks noChangeAspect="1"/>
          </p:cNvPicPr>
          <p:nvPr/>
        </p:nvPicPr>
        <p:blipFill>
          <a:blip r:embed="rId2" cstate="print"/>
          <a:stretch>
            <a:fillRect/>
          </a:stretch>
        </p:blipFill>
        <p:spPr>
          <a:xfrm>
            <a:off x="4724400" y="5349362"/>
            <a:ext cx="4419600" cy="1508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315200" cy="715963"/>
          </a:xfrm>
        </p:spPr>
        <p:txBody>
          <a:bodyPr/>
          <a:lstStyle/>
          <a:p>
            <a:r>
              <a:rPr lang="en-US" sz="3600" b="1" dirty="0" smtClean="0">
                <a:solidFill>
                  <a:srgbClr val="FFFF00"/>
                </a:solidFill>
              </a:rPr>
              <a:t>MTA</a:t>
            </a:r>
            <a:endParaRPr lang="en-IN" sz="3600" b="1" dirty="0">
              <a:solidFill>
                <a:srgbClr val="FFFF00"/>
              </a:solidFill>
            </a:endParaRPr>
          </a:p>
        </p:txBody>
      </p:sp>
      <p:sp>
        <p:nvSpPr>
          <p:cNvPr id="3" name="Content Placeholder 2"/>
          <p:cNvSpPr>
            <a:spLocks noGrp="1"/>
          </p:cNvSpPr>
          <p:nvPr>
            <p:ph idx="1"/>
          </p:nvPr>
        </p:nvSpPr>
        <p:spPr>
          <a:xfrm>
            <a:off x="467544" y="1268760"/>
            <a:ext cx="7762056" cy="5360640"/>
          </a:xfrm>
        </p:spPr>
        <p:txBody>
          <a:bodyPr/>
          <a:lstStyle/>
          <a:p>
            <a:pPr marL="0" lvl="0" indent="0">
              <a:buNone/>
            </a:pPr>
            <a:r>
              <a:rPr lang="en-US" sz="2400" dirty="0">
                <a:solidFill>
                  <a:srgbClr val="FF0000"/>
                </a:solidFill>
              </a:rPr>
              <a:t>Advantages </a:t>
            </a:r>
            <a:r>
              <a:rPr lang="en-US" sz="2400" dirty="0" smtClean="0">
                <a:solidFill>
                  <a:srgbClr val="FF0000"/>
                </a:solidFill>
              </a:rPr>
              <a:t>include:  </a:t>
            </a:r>
            <a:endParaRPr lang="en-IN" sz="2400" dirty="0">
              <a:solidFill>
                <a:srgbClr val="FF0000"/>
              </a:solidFill>
            </a:endParaRPr>
          </a:p>
          <a:p>
            <a:r>
              <a:rPr lang="en-US" sz="2400" dirty="0"/>
              <a:t>          </a:t>
            </a:r>
            <a:r>
              <a:rPr lang="en-US" sz="2400" dirty="0" smtClean="0"/>
              <a:t>Excellent  </a:t>
            </a:r>
            <a:r>
              <a:rPr lang="en-US" sz="2400" dirty="0"/>
              <a:t>sealing  </a:t>
            </a:r>
            <a:r>
              <a:rPr lang="en-US" sz="2400" dirty="0" smtClean="0"/>
              <a:t>ability</a:t>
            </a:r>
          </a:p>
          <a:p>
            <a:r>
              <a:rPr lang="en-US" sz="2400" dirty="0" smtClean="0"/>
              <a:t>          Sets in the presence of moisture  </a:t>
            </a:r>
            <a:endParaRPr lang="en-IN" sz="2400" dirty="0"/>
          </a:p>
          <a:p>
            <a:r>
              <a:rPr lang="en-US" sz="2400" dirty="0"/>
              <a:t>          </a:t>
            </a:r>
            <a:r>
              <a:rPr lang="en-US" sz="2400" dirty="0" smtClean="0"/>
              <a:t>Good  </a:t>
            </a:r>
            <a:r>
              <a:rPr lang="en-US" sz="2400" dirty="0"/>
              <a:t>compressive </a:t>
            </a:r>
            <a:r>
              <a:rPr lang="en-US" sz="2400" dirty="0" smtClean="0"/>
              <a:t>strength (70Mpa)</a:t>
            </a:r>
            <a:endParaRPr lang="en-IN" sz="2400" dirty="0"/>
          </a:p>
          <a:p>
            <a:r>
              <a:rPr lang="en-US" sz="2400" dirty="0"/>
              <a:t>          </a:t>
            </a:r>
            <a:r>
              <a:rPr lang="en-US" sz="2400" dirty="0" smtClean="0"/>
              <a:t>Good biocompatibility</a:t>
            </a:r>
          </a:p>
          <a:p>
            <a:r>
              <a:rPr lang="en-US" sz="2400" dirty="0" smtClean="0"/>
              <a:t>          Tissue regeneration (PDL)</a:t>
            </a:r>
          </a:p>
          <a:p>
            <a:r>
              <a:rPr lang="en-US" sz="2400" dirty="0" smtClean="0"/>
              <a:t>           Mineralization ((has </a:t>
            </a:r>
            <a:r>
              <a:rPr lang="en-US" sz="2400" dirty="0" err="1" smtClean="0"/>
              <a:t>dentinogenic</a:t>
            </a:r>
            <a:r>
              <a:rPr lang="en-US" sz="2400" dirty="0" smtClean="0"/>
              <a:t>, </a:t>
            </a:r>
            <a:r>
              <a:rPr lang="en-US" sz="2400" dirty="0" err="1" smtClean="0"/>
              <a:t>osteogenic</a:t>
            </a:r>
            <a:r>
              <a:rPr lang="en-US" sz="2400" dirty="0" smtClean="0"/>
              <a:t> potential)</a:t>
            </a:r>
          </a:p>
          <a:p>
            <a:endParaRPr lang="en-US" sz="2400" dirty="0" smtClean="0"/>
          </a:p>
          <a:p>
            <a:pPr lvl="0"/>
            <a:r>
              <a:rPr lang="en-US" sz="2400" dirty="0">
                <a:solidFill>
                  <a:srgbClr val="FF0000"/>
                </a:solidFill>
              </a:rPr>
              <a:t>Pitt Ford et al. </a:t>
            </a:r>
            <a:r>
              <a:rPr lang="en-US" sz="2400" dirty="0"/>
              <a:t>documented superior bridge formation and preservation of pulp vitality with MTA when compared with calcium hydroxide in a direct pulp-capping technique. </a:t>
            </a:r>
            <a:endParaRPr lang="en-IN" dirty="0"/>
          </a:p>
        </p:txBody>
      </p:sp>
    </p:spTree>
    <p:extLst>
      <p:ext uri="{BB962C8B-B14F-4D97-AF65-F5344CB8AC3E}">
        <p14:creationId xmlns:p14="http://schemas.microsoft.com/office/powerpoint/2010/main" xmlns="" val="160775436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Disadvantages of MTA:</a:t>
            </a:r>
            <a:endParaRPr lang="en-US" sz="3200" dirty="0">
              <a:solidFill>
                <a:srgbClr val="FF0000"/>
              </a:solidFill>
            </a:endParaRPr>
          </a:p>
        </p:txBody>
      </p:sp>
      <p:sp>
        <p:nvSpPr>
          <p:cNvPr id="3" name="Content Placeholder 2"/>
          <p:cNvSpPr>
            <a:spLocks noGrp="1"/>
          </p:cNvSpPr>
          <p:nvPr>
            <p:ph idx="1"/>
          </p:nvPr>
        </p:nvSpPr>
        <p:spPr/>
        <p:txBody>
          <a:bodyPr/>
          <a:lstStyle/>
          <a:p>
            <a:r>
              <a:rPr lang="en-US" dirty="0" smtClean="0"/>
              <a:t>Longer setting time</a:t>
            </a:r>
          </a:p>
          <a:p>
            <a:r>
              <a:rPr lang="en-US" dirty="0" smtClean="0"/>
              <a:t>Poor handling properties</a:t>
            </a:r>
          </a:p>
          <a:p>
            <a:r>
              <a:rPr lang="en-US" dirty="0" smtClean="0"/>
              <a:t>Cost is high</a:t>
            </a:r>
          </a:p>
          <a:p>
            <a:r>
              <a:rPr lang="en-US" dirty="0" smtClean="0"/>
              <a:t>Discoloration potential of dental tissue</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315200" cy="715963"/>
          </a:xfrm>
        </p:spPr>
        <p:txBody>
          <a:bodyPr/>
          <a:lstStyle/>
          <a:p>
            <a:r>
              <a:rPr lang="en-US" dirty="0" smtClean="0">
                <a:solidFill>
                  <a:srgbClr val="FFFF00"/>
                </a:solidFill>
              </a:rPr>
              <a:t>MTA:</a:t>
            </a:r>
            <a:endParaRPr lang="en-US" dirty="0">
              <a:solidFill>
                <a:srgbClr val="FFFF00"/>
              </a:solidFill>
            </a:endParaRPr>
          </a:p>
        </p:txBody>
      </p:sp>
      <p:sp>
        <p:nvSpPr>
          <p:cNvPr id="3" name="Content Placeholder 2"/>
          <p:cNvSpPr>
            <a:spLocks noGrp="1"/>
          </p:cNvSpPr>
          <p:nvPr>
            <p:ph idx="1"/>
          </p:nvPr>
        </p:nvSpPr>
        <p:spPr>
          <a:xfrm>
            <a:off x="533400" y="1447800"/>
            <a:ext cx="7315200" cy="4191000"/>
          </a:xfrm>
        </p:spPr>
        <p:txBody>
          <a:bodyPr/>
          <a:lstStyle/>
          <a:p>
            <a:r>
              <a:rPr lang="en-US" dirty="0" smtClean="0"/>
              <a:t>When exposed site is capped with MTA, Zone of necrosis is formed </a:t>
            </a:r>
            <a:r>
              <a:rPr lang="en-US" smtClean="0"/>
              <a:t>at Pulp-MTA </a:t>
            </a:r>
            <a:r>
              <a:rPr lang="en-US" dirty="0" smtClean="0"/>
              <a:t>interface.</a:t>
            </a:r>
          </a:p>
          <a:p>
            <a:r>
              <a:rPr lang="en-US" dirty="0" smtClean="0"/>
              <a:t>After MTA hardening calcium oxide is formed.</a:t>
            </a:r>
          </a:p>
          <a:p>
            <a:r>
              <a:rPr lang="en-US" dirty="0" smtClean="0"/>
              <a:t>Calcium oxide react with tissue fluids to form calcium hydroxide.</a:t>
            </a:r>
          </a:p>
          <a:p>
            <a:r>
              <a:rPr lang="en-US" dirty="0" smtClean="0"/>
              <a:t>After contact with pulp tissue MTA presents some structures similar to calcite crystals.</a:t>
            </a: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315200" cy="715963"/>
          </a:xfrm>
        </p:spPr>
        <p:txBody>
          <a:bodyPr/>
          <a:lstStyle/>
          <a:p>
            <a:endParaRPr lang="en-US" dirty="0"/>
          </a:p>
        </p:txBody>
      </p:sp>
      <p:sp>
        <p:nvSpPr>
          <p:cNvPr id="3" name="Content Placeholder 2"/>
          <p:cNvSpPr>
            <a:spLocks noGrp="1"/>
          </p:cNvSpPr>
          <p:nvPr>
            <p:ph idx="1"/>
          </p:nvPr>
        </p:nvSpPr>
        <p:spPr>
          <a:xfrm>
            <a:off x="533400" y="1447800"/>
            <a:ext cx="8229600" cy="4191000"/>
          </a:xfrm>
        </p:spPr>
        <p:txBody>
          <a:bodyPr/>
          <a:lstStyle/>
          <a:p>
            <a:r>
              <a:rPr lang="en-US" dirty="0" smtClean="0"/>
              <a:t>They attract </a:t>
            </a:r>
            <a:r>
              <a:rPr lang="en-US" dirty="0" err="1" smtClean="0">
                <a:solidFill>
                  <a:srgbClr val="FF0000"/>
                </a:solidFill>
              </a:rPr>
              <a:t>fibronectin</a:t>
            </a:r>
            <a:r>
              <a:rPr lang="en-US" dirty="0" smtClean="0">
                <a:solidFill>
                  <a:srgbClr val="FF0000"/>
                </a:solidFill>
              </a:rPr>
              <a:t>-</a:t>
            </a:r>
            <a:r>
              <a:rPr lang="en-US" dirty="0" smtClean="0">
                <a:solidFill>
                  <a:srgbClr val="35B19D"/>
                </a:solidFill>
              </a:rPr>
              <a:t>cellular adhesion &amp; differentiation.</a:t>
            </a:r>
          </a:p>
          <a:p>
            <a:r>
              <a:rPr lang="en-US" dirty="0" smtClean="0"/>
              <a:t>Reparative structures induced by MTA were homogenous &amp; in continuity with primary dentin.</a:t>
            </a:r>
          </a:p>
          <a:p>
            <a:r>
              <a:rPr lang="en-US" dirty="0" smtClean="0">
                <a:solidFill>
                  <a:srgbClr val="FF0000"/>
                </a:solidFill>
              </a:rPr>
              <a:t>Faster hard tissue bridge formation, and pulp tissue free from inflammation.</a:t>
            </a:r>
          </a:p>
          <a:p>
            <a:r>
              <a:rPr lang="en-US" dirty="0" smtClean="0"/>
              <a:t>Normal cytokine activity in bone &amp; </a:t>
            </a:r>
            <a:r>
              <a:rPr lang="en-US" dirty="0" err="1" smtClean="0"/>
              <a:t>cementum</a:t>
            </a:r>
            <a:r>
              <a:rPr lang="en-US" dirty="0" smtClean="0"/>
              <a:t> </a:t>
            </a:r>
            <a:r>
              <a:rPr lang="en-US" dirty="0" err="1" smtClean="0"/>
              <a:t>regeneration:</a:t>
            </a:r>
            <a:r>
              <a:rPr lang="en-US" dirty="0" err="1" smtClean="0">
                <a:solidFill>
                  <a:srgbClr val="FF0000"/>
                </a:solidFill>
              </a:rPr>
              <a:t>Cell</a:t>
            </a:r>
            <a:r>
              <a:rPr lang="en-US" dirty="0" smtClean="0">
                <a:solidFill>
                  <a:srgbClr val="FF0000"/>
                </a:solidFill>
              </a:rPr>
              <a:t> Inductive potential.</a:t>
            </a:r>
          </a:p>
          <a:p>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7315200" cy="715963"/>
          </a:xfrm>
        </p:spPr>
        <p:txBody>
          <a:bodyPr/>
          <a:lstStyle/>
          <a:p>
            <a:r>
              <a:rPr lang="en-US" b="1" dirty="0" smtClean="0">
                <a:solidFill>
                  <a:srgbClr val="FFFF00"/>
                </a:solidFill>
              </a:rPr>
              <a:t>Bioactive </a:t>
            </a:r>
            <a:r>
              <a:rPr lang="en-US" b="1" dirty="0" err="1" smtClean="0">
                <a:solidFill>
                  <a:srgbClr val="FFFF00"/>
                </a:solidFill>
              </a:rPr>
              <a:t>Tricalcium</a:t>
            </a:r>
            <a:r>
              <a:rPr lang="en-US" b="1" dirty="0" smtClean="0">
                <a:solidFill>
                  <a:srgbClr val="FFFF00"/>
                </a:solidFill>
              </a:rPr>
              <a:t> Silicate</a:t>
            </a:r>
            <a:endParaRPr lang="en-IN" b="1" dirty="0">
              <a:solidFill>
                <a:srgbClr val="FFFF00"/>
              </a:solidFill>
            </a:endParaRPr>
          </a:p>
        </p:txBody>
      </p:sp>
      <p:sp>
        <p:nvSpPr>
          <p:cNvPr id="3" name="Content Placeholder 2"/>
          <p:cNvSpPr>
            <a:spLocks noGrp="1"/>
          </p:cNvSpPr>
          <p:nvPr>
            <p:ph idx="1"/>
          </p:nvPr>
        </p:nvSpPr>
        <p:spPr>
          <a:xfrm>
            <a:off x="107504" y="1268760"/>
            <a:ext cx="8784976" cy="5589240"/>
          </a:xfrm>
        </p:spPr>
        <p:txBody>
          <a:bodyPr/>
          <a:lstStyle/>
          <a:p>
            <a:r>
              <a:rPr lang="en-IN" sz="2400" dirty="0" smtClean="0"/>
              <a:t>Bioactive </a:t>
            </a:r>
            <a:r>
              <a:rPr lang="en-IN" sz="2400" dirty="0" err="1" smtClean="0"/>
              <a:t>tricalcium</a:t>
            </a:r>
            <a:r>
              <a:rPr lang="en-IN" sz="2400" dirty="0" smtClean="0"/>
              <a:t> silicate has several advantages over calcium hydroxide and MTA.</a:t>
            </a:r>
          </a:p>
          <a:p>
            <a:r>
              <a:rPr lang="en-IN" sz="2400" dirty="0" smtClean="0"/>
              <a:t>Goldberg: </a:t>
            </a:r>
            <a:r>
              <a:rPr lang="en-IN" sz="2400" dirty="0" smtClean="0">
                <a:solidFill>
                  <a:srgbClr val="FF0000"/>
                </a:solidFill>
              </a:rPr>
              <a:t>bioactivity </a:t>
            </a:r>
            <a:r>
              <a:rPr lang="en-IN" sz="2400" dirty="0"/>
              <a:t>of this </a:t>
            </a:r>
            <a:r>
              <a:rPr lang="en-IN" sz="2400" dirty="0" smtClean="0"/>
              <a:t>material, demonstrating the </a:t>
            </a:r>
            <a:r>
              <a:rPr lang="en-IN" sz="2400" dirty="0" smtClean="0">
                <a:solidFill>
                  <a:srgbClr val="FF0000"/>
                </a:solidFill>
              </a:rPr>
              <a:t>formation of apatite </a:t>
            </a:r>
            <a:r>
              <a:rPr lang="en-IN" sz="2400" dirty="0"/>
              <a:t>when immersed in phosphate solution. </a:t>
            </a:r>
            <a:endParaRPr lang="en-IN" sz="2400" dirty="0" smtClean="0"/>
          </a:p>
          <a:p>
            <a:r>
              <a:rPr lang="en-IN" sz="2400" dirty="0" smtClean="0"/>
              <a:t>Lauren: to </a:t>
            </a:r>
            <a:r>
              <a:rPr lang="en-IN" sz="2400" dirty="0" smtClean="0">
                <a:solidFill>
                  <a:srgbClr val="FF0000"/>
                </a:solidFill>
              </a:rPr>
              <a:t>induce </a:t>
            </a:r>
            <a:r>
              <a:rPr lang="en-IN" sz="2400" dirty="0">
                <a:solidFill>
                  <a:srgbClr val="FF0000"/>
                </a:solidFill>
              </a:rPr>
              <a:t>reparative dentin </a:t>
            </a:r>
            <a:r>
              <a:rPr lang="en-IN" sz="2400" dirty="0"/>
              <a:t>synthesis </a:t>
            </a:r>
            <a:r>
              <a:rPr lang="en-IN" sz="2400" dirty="0" smtClean="0"/>
              <a:t>(pulp cells-TGF-ß1</a:t>
            </a:r>
            <a:r>
              <a:rPr lang="en-IN" sz="2400" dirty="0"/>
              <a:t>) and </a:t>
            </a:r>
            <a:r>
              <a:rPr lang="en-IN" sz="2400" dirty="0">
                <a:solidFill>
                  <a:srgbClr val="FF0000"/>
                </a:solidFill>
              </a:rPr>
              <a:t>stimulate dental pulp </a:t>
            </a:r>
            <a:r>
              <a:rPr lang="en-IN" sz="2400" dirty="0" smtClean="0">
                <a:solidFill>
                  <a:srgbClr val="FF0000"/>
                </a:solidFill>
              </a:rPr>
              <a:t>mineralization</a:t>
            </a:r>
            <a:r>
              <a:rPr lang="en-IN" sz="2400" dirty="0"/>
              <a:t>.</a:t>
            </a:r>
          </a:p>
          <a:p>
            <a:r>
              <a:rPr lang="en-IN" sz="2400" dirty="0" smtClean="0"/>
              <a:t>The </a:t>
            </a:r>
            <a:r>
              <a:rPr lang="en-IN" sz="2400" dirty="0"/>
              <a:t>setting reaction is a hydration of </a:t>
            </a:r>
            <a:r>
              <a:rPr lang="en-IN" sz="2400" dirty="0" err="1"/>
              <a:t>tricalcium</a:t>
            </a:r>
            <a:r>
              <a:rPr lang="en-IN" sz="2400" dirty="0"/>
              <a:t> </a:t>
            </a:r>
            <a:r>
              <a:rPr lang="en-IN" sz="2400" dirty="0" smtClean="0"/>
              <a:t>silicate, which </a:t>
            </a:r>
            <a:r>
              <a:rPr lang="en-IN" sz="2400" dirty="0"/>
              <a:t>produces a calcium silicate gel and a </a:t>
            </a:r>
            <a:r>
              <a:rPr lang="en-IN" sz="2400" dirty="0" smtClean="0"/>
              <a:t>calcium hydroxide</a:t>
            </a:r>
            <a:r>
              <a:rPr lang="en-IN" sz="2400" dirty="0"/>
              <a:t>. In contact with phosphate ions, it </a:t>
            </a:r>
            <a:r>
              <a:rPr lang="en-IN" sz="2400" dirty="0" smtClean="0"/>
              <a:t>creates precipitates </a:t>
            </a:r>
            <a:r>
              <a:rPr lang="en-IN" sz="2400" dirty="0"/>
              <a:t>that resemble </a:t>
            </a:r>
            <a:r>
              <a:rPr lang="en-IN" sz="2400" dirty="0" err="1" smtClean="0"/>
              <a:t>hydroxyapatite</a:t>
            </a:r>
            <a:r>
              <a:rPr lang="en-IN" sz="2400" dirty="0" smtClean="0"/>
              <a:t>.</a:t>
            </a:r>
            <a:endParaRPr lang="en-IN" sz="2400" dirty="0"/>
          </a:p>
        </p:txBody>
      </p:sp>
    </p:spTree>
    <p:extLst>
      <p:ext uri="{BB962C8B-B14F-4D97-AF65-F5344CB8AC3E}">
        <p14:creationId xmlns:p14="http://schemas.microsoft.com/office/powerpoint/2010/main" xmlns="" val="60350348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315200" cy="715963"/>
          </a:xfrm>
        </p:spPr>
        <p:txBody>
          <a:bodyPr/>
          <a:lstStyle/>
          <a:p>
            <a:pPr algn="ctr"/>
            <a:r>
              <a:rPr lang="en-US" b="1" dirty="0" smtClean="0">
                <a:solidFill>
                  <a:schemeClr val="accent2">
                    <a:lumMod val="75000"/>
                  </a:schemeClr>
                </a:solidFill>
              </a:rPr>
              <a:t>CONCLUSION</a:t>
            </a:r>
            <a:endParaRPr lang="en-IN" b="1" dirty="0">
              <a:solidFill>
                <a:schemeClr val="accent2">
                  <a:lumMod val="75000"/>
                </a:schemeClr>
              </a:solidFill>
            </a:endParaRPr>
          </a:p>
        </p:txBody>
      </p:sp>
      <p:sp>
        <p:nvSpPr>
          <p:cNvPr id="3" name="Content Placeholder 2"/>
          <p:cNvSpPr>
            <a:spLocks noGrp="1"/>
          </p:cNvSpPr>
          <p:nvPr>
            <p:ph idx="1"/>
          </p:nvPr>
        </p:nvSpPr>
        <p:spPr/>
        <p:txBody>
          <a:bodyPr/>
          <a:lstStyle/>
          <a:p>
            <a:pPr marL="0" indent="0">
              <a:buNone/>
            </a:pPr>
            <a:r>
              <a:rPr lang="en-US" dirty="0" smtClean="0"/>
              <a:t> -</a:t>
            </a:r>
            <a:r>
              <a:rPr lang="en-US" sz="2800" dirty="0" smtClean="0"/>
              <a:t>The aim of conservative pulp therapy is to maintain vitality of coronal and </a:t>
            </a:r>
            <a:r>
              <a:rPr lang="en-US" sz="2800" dirty="0" err="1" smtClean="0"/>
              <a:t>radicular</a:t>
            </a:r>
            <a:r>
              <a:rPr lang="en-US" sz="2800" dirty="0" smtClean="0"/>
              <a:t> pulp tissue.</a:t>
            </a:r>
          </a:p>
          <a:p>
            <a:pPr marL="0" indent="0">
              <a:buNone/>
            </a:pPr>
            <a:r>
              <a:rPr lang="en-US" sz="2800" dirty="0" smtClean="0"/>
              <a:t>- Pulp tissue exposed to oral environment should be protected to preserve its vitality.</a:t>
            </a:r>
          </a:p>
          <a:p>
            <a:pPr marL="0" indent="0">
              <a:buNone/>
            </a:pPr>
            <a:r>
              <a:rPr lang="en-US" sz="2800" dirty="0" smtClean="0"/>
              <a:t>- Ca(oh)2 is most popular traditional </a:t>
            </a:r>
            <a:r>
              <a:rPr lang="en-US" sz="2800" dirty="0" err="1" smtClean="0"/>
              <a:t>pupl</a:t>
            </a:r>
            <a:r>
              <a:rPr lang="en-US" sz="2800" dirty="0" smtClean="0"/>
              <a:t> capping material used.</a:t>
            </a:r>
          </a:p>
          <a:p>
            <a:pPr marL="0" indent="0">
              <a:buNone/>
            </a:pPr>
            <a:r>
              <a:rPr lang="en-US" sz="2800" dirty="0" smtClean="0"/>
              <a:t>- Newer materials showed better results clinically.</a:t>
            </a:r>
          </a:p>
          <a:p>
            <a:pPr marL="0" indent="0">
              <a:buNone/>
            </a:pPr>
            <a:endParaRPr lang="en-IN" sz="2800" dirty="0"/>
          </a:p>
        </p:txBody>
      </p:sp>
    </p:spTree>
    <p:extLst>
      <p:ext uri="{BB962C8B-B14F-4D97-AF65-F5344CB8AC3E}">
        <p14:creationId xmlns:p14="http://schemas.microsoft.com/office/powerpoint/2010/main" xmlns="" val="361262100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IN" dirty="0" smtClean="0"/>
              <a:t>Art and science of operative dentistry – </a:t>
            </a:r>
            <a:r>
              <a:rPr lang="en-IN" dirty="0" err="1" smtClean="0"/>
              <a:t>sturdevants</a:t>
            </a:r>
            <a:endParaRPr lang="en-IN" dirty="0" smtClean="0"/>
          </a:p>
          <a:p>
            <a:r>
              <a:rPr lang="en-US" dirty="0" smtClean="0">
                <a:cs typeface="Times New Roman" panose="02020603050405020304" pitchFamily="18" charset="0"/>
              </a:rPr>
              <a:t>Textbook of operative dentistry – </a:t>
            </a:r>
            <a:r>
              <a:rPr lang="en-US" dirty="0" err="1" smtClean="0">
                <a:cs typeface="Times New Roman" panose="02020603050405020304" pitchFamily="18" charset="0"/>
              </a:rPr>
              <a:t>Vimal</a:t>
            </a:r>
            <a:r>
              <a:rPr lang="en-US" dirty="0" smtClean="0">
                <a:cs typeface="Times New Roman" panose="02020603050405020304" pitchFamily="18" charset="0"/>
              </a:rPr>
              <a:t> K </a:t>
            </a:r>
            <a:r>
              <a:rPr lang="en-US" dirty="0" err="1" smtClean="0">
                <a:cs typeface="Times New Roman" panose="02020603050405020304" pitchFamily="18" charset="0"/>
              </a:rPr>
              <a:t>Sikri</a:t>
            </a:r>
            <a:r>
              <a:rPr lang="en-US" dirty="0" smtClean="0">
                <a:cs typeface="Times New Roman" panose="02020603050405020304" pitchFamily="18" charset="0"/>
              </a:rPr>
              <a:t> </a:t>
            </a:r>
          </a:p>
          <a:p>
            <a:r>
              <a:rPr lang="en-US" dirty="0" smtClean="0">
                <a:cs typeface="Times New Roman" panose="02020603050405020304" pitchFamily="18" charset="0"/>
              </a:rPr>
              <a:t>Textbook of operative dentistry – </a:t>
            </a:r>
            <a:r>
              <a:rPr lang="en-US" dirty="0" err="1" smtClean="0">
                <a:cs typeface="Times New Roman" panose="02020603050405020304" pitchFamily="18" charset="0"/>
              </a:rPr>
              <a:t>Nisha</a:t>
            </a:r>
            <a:r>
              <a:rPr lang="en-US" dirty="0" smtClean="0">
                <a:cs typeface="Times New Roman" panose="02020603050405020304" pitchFamily="18" charset="0"/>
              </a:rPr>
              <a:t> </a:t>
            </a:r>
            <a:r>
              <a:rPr lang="en-US" dirty="0" err="1" smtClean="0">
                <a:cs typeface="Times New Roman" panose="02020603050405020304" pitchFamily="18" charset="0"/>
              </a:rPr>
              <a:t>Garg</a:t>
            </a:r>
            <a:r>
              <a:rPr lang="en-US" dirty="0" smtClean="0">
                <a:cs typeface="Times New Roman" panose="02020603050405020304" pitchFamily="18" charset="0"/>
              </a:rPr>
              <a:t> </a:t>
            </a:r>
          </a:p>
          <a:p>
            <a:r>
              <a:rPr lang="en-US" dirty="0" smtClean="0">
                <a:cs typeface="Times New Roman" panose="02020603050405020304" pitchFamily="18" charset="0"/>
              </a:rPr>
              <a:t>Textbook of operative dentistry – </a:t>
            </a:r>
            <a:r>
              <a:rPr lang="en-US" dirty="0" err="1" smtClean="0">
                <a:cs typeface="Times New Roman" panose="02020603050405020304" pitchFamily="18" charset="0"/>
              </a:rPr>
              <a:t>Ramya</a:t>
            </a:r>
            <a:r>
              <a:rPr lang="en-US" dirty="0" smtClean="0">
                <a:cs typeface="Times New Roman" panose="02020603050405020304" pitchFamily="18" charset="0"/>
              </a:rPr>
              <a:t> </a:t>
            </a:r>
            <a:r>
              <a:rPr lang="en-US" dirty="0" err="1" smtClean="0">
                <a:cs typeface="Times New Roman" panose="02020603050405020304" pitchFamily="18" charset="0"/>
              </a:rPr>
              <a:t>Raghu</a:t>
            </a:r>
            <a:r>
              <a:rPr lang="en-US" dirty="0" smtClean="0">
                <a:cs typeface="Times New Roman" panose="02020603050405020304" pitchFamily="18" charset="0"/>
              </a:rPr>
              <a:t> </a:t>
            </a:r>
          </a:p>
          <a:p>
            <a:endParaRPr lang="en-US" smtClean="0"/>
          </a:p>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6408" y="1155824"/>
            <a:ext cx="762000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16518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Opaque </a:t>
            </a:r>
            <a:r>
              <a:rPr lang="en-US" sz="4000" dirty="0">
                <a:solidFill>
                  <a:schemeClr val="accent2">
                    <a:lumMod val="75000"/>
                  </a:schemeClr>
                </a:solidFill>
              </a:rPr>
              <a:t>Zone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buFont typeface="Wingdings" pitchFamily="2" charset="2"/>
              <a:buChar char="Ø"/>
            </a:pPr>
            <a:r>
              <a:rPr lang="en-US" sz="1800" dirty="0"/>
              <a:t> </a:t>
            </a:r>
            <a:r>
              <a:rPr lang="en-US" sz="2400" dirty="0"/>
              <a:t>Pulpal to transparent zone </a:t>
            </a:r>
          </a:p>
          <a:p>
            <a:pPr>
              <a:buFont typeface="Wingdings" pitchFamily="2" charset="2"/>
              <a:buChar char="Ø"/>
            </a:pPr>
            <a:r>
              <a:rPr lang="en-US" sz="2400" dirty="0"/>
              <a:t>Show </a:t>
            </a:r>
            <a:r>
              <a:rPr lang="en-US" sz="2400" dirty="0" err="1"/>
              <a:t>intratubular</a:t>
            </a:r>
            <a:r>
              <a:rPr lang="en-US" sz="2400" dirty="0"/>
              <a:t> fatty degeneration with lipid deposits   </a:t>
            </a:r>
          </a:p>
          <a:p>
            <a:pPr>
              <a:buFont typeface="Wingdings" pitchFamily="2" charset="2"/>
              <a:buChar char="Ø"/>
            </a:pPr>
            <a:r>
              <a:rPr lang="en-US" sz="2400" dirty="0"/>
              <a:t>More </a:t>
            </a:r>
            <a:r>
              <a:rPr lang="en-US" sz="2400" dirty="0" err="1"/>
              <a:t>pronouced</a:t>
            </a:r>
            <a:r>
              <a:rPr lang="en-US" sz="2400" dirty="0"/>
              <a:t> in acute lesion  </a:t>
            </a:r>
          </a:p>
          <a:p>
            <a:pPr>
              <a:buFont typeface="Wingdings" pitchFamily="2" charset="2"/>
              <a:buChar char="Ø"/>
            </a:pPr>
            <a:r>
              <a:rPr lang="en-US" sz="2400" dirty="0"/>
              <a:t>Appear radiolucent in a radiograph  </a:t>
            </a:r>
          </a:p>
          <a:p>
            <a:pPr>
              <a:lnSpc>
                <a:spcPct val="80000"/>
              </a:lnSpc>
            </a:pPr>
            <a:endParaRPr lang="en-IN" sz="1800" dirty="0">
              <a:solidFill>
                <a:srgbClr val="4D4D4D"/>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1920" y="3517106"/>
            <a:ext cx="2286000" cy="3151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4678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a:xfrm>
            <a:off x="776289" y="1412776"/>
            <a:ext cx="7756151" cy="5184576"/>
          </a:xfrm>
        </p:spPr>
        <p:txBody>
          <a:bodyPr/>
          <a:lstStyle/>
          <a:p>
            <a:pPr lvl="0">
              <a:buFont typeface="Wingdings" pitchFamily="2" charset="2"/>
              <a:buChar char="Ø"/>
            </a:pPr>
            <a:r>
              <a:rPr lang="en-US" sz="2400" dirty="0"/>
              <a:t> Reparative capacity of pulp dentin organ</a:t>
            </a:r>
            <a:r>
              <a:rPr lang="en-US" sz="2400" dirty="0" smtClean="0"/>
              <a:t>.</a:t>
            </a:r>
            <a:endParaRPr lang="en-US" sz="2400" dirty="0"/>
          </a:p>
          <a:p>
            <a:pPr lvl="0">
              <a:buFont typeface="Wingdings" pitchFamily="2" charset="2"/>
              <a:buChar char="Ø"/>
            </a:pPr>
            <a:r>
              <a:rPr lang="en-US" sz="2400" dirty="0"/>
              <a:t> Soundness of the dentin in the preparation floors &amp; walls</a:t>
            </a:r>
            <a:r>
              <a:rPr lang="en-US" sz="2400" dirty="0" smtClean="0"/>
              <a:t>.</a:t>
            </a:r>
            <a:endParaRPr lang="en-US" sz="2400" dirty="0"/>
          </a:p>
          <a:p>
            <a:pPr lvl="0">
              <a:buFont typeface="Wingdings" pitchFamily="2" charset="2"/>
              <a:buChar char="Ø"/>
            </a:pPr>
            <a:r>
              <a:rPr lang="en-US" sz="2400" dirty="0"/>
              <a:t> Reparative capacity of unsound attacked dentin</a:t>
            </a:r>
            <a:r>
              <a:rPr lang="en-US" sz="2400" dirty="0" smtClean="0"/>
              <a:t>.</a:t>
            </a:r>
            <a:endParaRPr lang="en-US" sz="2400" dirty="0"/>
          </a:p>
          <a:p>
            <a:pPr lvl="0">
              <a:buFont typeface="Wingdings" pitchFamily="2" charset="2"/>
              <a:buChar char="Ø"/>
            </a:pPr>
            <a:r>
              <a:rPr lang="en-US" sz="2400" dirty="0"/>
              <a:t> Type and extent of any degeneration in pulp dentin organ</a:t>
            </a:r>
            <a:r>
              <a:rPr lang="en-US" sz="2400" dirty="0" smtClean="0"/>
              <a:t>.</a:t>
            </a:r>
            <a:endParaRPr lang="en-US" sz="2400" dirty="0"/>
          </a:p>
          <a:p>
            <a:pPr lvl="0">
              <a:buFont typeface="Wingdings" pitchFamily="2" charset="2"/>
              <a:buChar char="Ø"/>
            </a:pPr>
            <a:r>
              <a:rPr lang="en-US" sz="2400" dirty="0"/>
              <a:t> </a:t>
            </a:r>
            <a:r>
              <a:rPr lang="en-US" sz="2400" dirty="0" err="1"/>
              <a:t>Sealability</a:t>
            </a:r>
            <a:r>
              <a:rPr lang="en-US" sz="2400" dirty="0"/>
              <a:t> of the restorative materials used</a:t>
            </a:r>
            <a:r>
              <a:rPr lang="en-US" sz="2400" dirty="0" smtClean="0"/>
              <a:t>.</a:t>
            </a:r>
            <a:endParaRPr lang="en-US" sz="2400" dirty="0"/>
          </a:p>
          <a:p>
            <a:pPr lvl="0">
              <a:buFont typeface="Wingdings" pitchFamily="2" charset="2"/>
              <a:buChar char="Ø"/>
            </a:pPr>
            <a:r>
              <a:rPr lang="en-US" sz="2400" dirty="0"/>
              <a:t> Potential further irritation of the P-D organ  resulting from preparation, instrumentation,  restorative materials and restorative procedures.</a:t>
            </a:r>
          </a:p>
          <a:p>
            <a:endParaRPr lang="en-IN" dirty="0"/>
          </a:p>
        </p:txBody>
      </p:sp>
      <p:sp>
        <p:nvSpPr>
          <p:cNvPr id="4" name="Rectangle 3"/>
          <p:cNvSpPr/>
          <p:nvPr/>
        </p:nvSpPr>
        <p:spPr>
          <a:xfrm>
            <a:off x="776289" y="404664"/>
            <a:ext cx="7656263" cy="707886"/>
          </a:xfrm>
          <a:prstGeom prst="rect">
            <a:avLst/>
          </a:prstGeom>
        </p:spPr>
        <p:txBody>
          <a:bodyPr wrap="none">
            <a:spAutoFit/>
          </a:bodyPr>
          <a:lstStyle/>
          <a:p>
            <a:r>
              <a:rPr lang="en-IN" sz="4000" b="1" dirty="0">
                <a:solidFill>
                  <a:srgbClr val="FFFF00"/>
                </a:solidFill>
              </a:rPr>
              <a:t>Deciding factors for treatment </a:t>
            </a:r>
          </a:p>
        </p:txBody>
      </p:sp>
    </p:spTree>
    <p:extLst>
      <p:ext uri="{BB962C8B-B14F-4D97-AF65-F5344CB8AC3E}">
        <p14:creationId xmlns:p14="http://schemas.microsoft.com/office/powerpoint/2010/main" xmlns="" val="207397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9144000" cy="715963"/>
          </a:xfrm>
        </p:spPr>
        <p:txBody>
          <a:bodyPr/>
          <a:lstStyle/>
          <a:p>
            <a:r>
              <a:rPr lang="en-US" dirty="0" smtClean="0">
                <a:solidFill>
                  <a:srgbClr val="FFFF00"/>
                </a:solidFill>
              </a:rPr>
              <a:t>DIAGNOSIS OF DENTAL CARIES:</a:t>
            </a:r>
            <a:endParaRPr lang="en-US" dirty="0">
              <a:solidFill>
                <a:srgbClr val="FFFF00"/>
              </a:solidFill>
            </a:endParaRPr>
          </a:p>
        </p:txBody>
      </p:sp>
      <p:sp>
        <p:nvSpPr>
          <p:cNvPr id="3" name="Content Placeholder 2"/>
          <p:cNvSpPr>
            <a:spLocks noGrp="1"/>
          </p:cNvSpPr>
          <p:nvPr>
            <p:ph idx="1"/>
          </p:nvPr>
        </p:nvSpPr>
        <p:spPr>
          <a:xfrm>
            <a:off x="838200" y="1676400"/>
            <a:ext cx="7315200" cy="4191000"/>
          </a:xfrm>
        </p:spPr>
        <p:txBody>
          <a:bodyPr/>
          <a:lstStyle/>
          <a:p>
            <a:pPr>
              <a:buNone/>
            </a:pPr>
            <a:r>
              <a:rPr lang="en-IN" b="1" u="sng" dirty="0" smtClean="0"/>
              <a:t>Caries diagnosis:</a:t>
            </a:r>
            <a:endParaRPr lang="en-US" dirty="0" smtClean="0"/>
          </a:p>
          <a:p>
            <a:pPr lvl="0"/>
            <a:r>
              <a:rPr lang="en-IN" dirty="0" smtClean="0"/>
              <a:t>  </a:t>
            </a:r>
            <a:r>
              <a:rPr lang="en-IN" dirty="0" smtClean="0">
                <a:solidFill>
                  <a:srgbClr val="FF0000"/>
                </a:solidFill>
              </a:rPr>
              <a:t>Risk assessment.</a:t>
            </a:r>
            <a:endParaRPr lang="en-US" dirty="0" smtClean="0">
              <a:solidFill>
                <a:srgbClr val="FF0000"/>
              </a:solidFill>
            </a:endParaRPr>
          </a:p>
          <a:p>
            <a:r>
              <a:rPr lang="en-IN" dirty="0" smtClean="0">
                <a:solidFill>
                  <a:srgbClr val="FF0000"/>
                </a:solidFill>
              </a:rPr>
              <a:t>  Application of diagnostic criteria to determine the disease state.</a:t>
            </a:r>
            <a:endParaRPr lang="en-US" dirty="0" smtClean="0">
              <a:solidFill>
                <a:srgbClr val="FF0000"/>
              </a:solidFill>
            </a:endParaRPr>
          </a:p>
          <a:p>
            <a:endParaRPr lang="en-US"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315200" cy="715963"/>
          </a:xfrm>
        </p:spPr>
        <p:txBody>
          <a:bodyPr/>
          <a:lstStyle/>
          <a:p>
            <a:endParaRPr lang="en-US" dirty="0"/>
          </a:p>
        </p:txBody>
      </p:sp>
      <p:sp>
        <p:nvSpPr>
          <p:cNvPr id="3" name="Content Placeholder 2"/>
          <p:cNvSpPr>
            <a:spLocks noGrp="1"/>
          </p:cNvSpPr>
          <p:nvPr>
            <p:ph idx="1"/>
          </p:nvPr>
        </p:nvSpPr>
        <p:spPr>
          <a:xfrm>
            <a:off x="914400" y="1600200"/>
            <a:ext cx="7315200" cy="5029200"/>
          </a:xfrm>
        </p:spPr>
        <p:txBody>
          <a:bodyPr/>
          <a:lstStyle/>
          <a:p>
            <a:pPr>
              <a:buNone/>
            </a:pPr>
            <a:r>
              <a:rPr lang="en-IN" b="1" u="sng" dirty="0" smtClean="0">
                <a:solidFill>
                  <a:srgbClr val="FF0000"/>
                </a:solidFill>
              </a:rPr>
              <a:t>Caries risk assessment tools:</a:t>
            </a:r>
            <a:endParaRPr lang="en-US" dirty="0" smtClean="0">
              <a:solidFill>
                <a:srgbClr val="FF0000"/>
              </a:solidFill>
            </a:endParaRPr>
          </a:p>
          <a:p>
            <a:pPr lvl="0"/>
            <a:r>
              <a:rPr lang="en-IN" dirty="0" smtClean="0"/>
              <a:t>Patient history</a:t>
            </a:r>
            <a:endParaRPr lang="en-US" dirty="0" smtClean="0"/>
          </a:p>
          <a:p>
            <a:pPr lvl="0"/>
            <a:r>
              <a:rPr lang="en-IN" dirty="0" smtClean="0"/>
              <a:t>Clinical examination</a:t>
            </a:r>
            <a:endParaRPr lang="en-US" dirty="0" smtClean="0"/>
          </a:p>
          <a:p>
            <a:pPr lvl="0"/>
            <a:r>
              <a:rPr lang="en-IN" dirty="0" smtClean="0"/>
              <a:t>Nutritional analysis</a:t>
            </a:r>
            <a:endParaRPr lang="en-US" dirty="0" smtClean="0"/>
          </a:p>
          <a:p>
            <a:pPr lvl="0"/>
            <a:r>
              <a:rPr lang="en-IN" dirty="0" smtClean="0"/>
              <a:t>Salivary analysis</a:t>
            </a:r>
            <a:endParaRPr lang="en-US" dirty="0" smtClean="0"/>
          </a:p>
          <a:p>
            <a:pPr lvl="0"/>
            <a:r>
              <a:rPr lang="en-IN" dirty="0" smtClean="0"/>
              <a:t>Radiographic assessment </a:t>
            </a:r>
            <a:endParaRPr lang="en-US" dirty="0" smtClean="0"/>
          </a:p>
          <a:p>
            <a:pPr>
              <a:buNone/>
            </a:pPr>
            <a:r>
              <a:rPr lang="en-US" dirty="0" smtClean="0"/>
              <a:t>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990600"/>
            <a:ext cx="7924800" cy="5638800"/>
          </a:xfrm>
        </p:spPr>
        <p:txBody>
          <a:bodyPr/>
          <a:lstStyle/>
          <a:p>
            <a:pPr>
              <a:buNone/>
            </a:pPr>
            <a:r>
              <a:rPr lang="en-IN" b="1" dirty="0" smtClean="0"/>
              <a:t> </a:t>
            </a:r>
            <a:r>
              <a:rPr lang="en-IN" b="1" dirty="0" smtClean="0">
                <a:solidFill>
                  <a:srgbClr val="FF0000"/>
                </a:solidFill>
              </a:rPr>
              <a:t>Patient history :</a:t>
            </a:r>
            <a:endParaRPr lang="en-US" dirty="0" smtClean="0">
              <a:solidFill>
                <a:srgbClr val="FF0000"/>
              </a:solidFill>
            </a:endParaRPr>
          </a:p>
          <a:p>
            <a:pPr lvl="0"/>
            <a:r>
              <a:rPr lang="en-IN" dirty="0" smtClean="0"/>
              <a:t>Knowing certain factors pertaining to the patient’s  history can assist in the diagnosis of caries and identification of high risk patients.</a:t>
            </a:r>
            <a:endParaRPr lang="en-US" dirty="0" smtClean="0"/>
          </a:p>
          <a:p>
            <a:pPr lvl="0"/>
            <a:r>
              <a:rPr lang="en-IN" dirty="0" smtClean="0">
                <a:solidFill>
                  <a:srgbClr val="FFC000"/>
                </a:solidFill>
              </a:rPr>
              <a:t>Factors include : </a:t>
            </a:r>
            <a:r>
              <a:rPr lang="en-IN" dirty="0" smtClean="0">
                <a:solidFill>
                  <a:srgbClr val="35B19D"/>
                </a:solidFill>
              </a:rPr>
              <a:t>Age ,gender, fluoride </a:t>
            </a:r>
            <a:r>
              <a:rPr lang="en-IN" dirty="0" err="1" smtClean="0">
                <a:solidFill>
                  <a:srgbClr val="35B19D"/>
                </a:solidFill>
              </a:rPr>
              <a:t>exposure,smoking</a:t>
            </a:r>
            <a:r>
              <a:rPr lang="en-IN" dirty="0" smtClean="0">
                <a:solidFill>
                  <a:srgbClr val="35B19D"/>
                </a:solidFill>
              </a:rPr>
              <a:t> </a:t>
            </a:r>
            <a:r>
              <a:rPr lang="en-IN" dirty="0" err="1" smtClean="0">
                <a:solidFill>
                  <a:srgbClr val="35B19D"/>
                </a:solidFill>
              </a:rPr>
              <a:t>habits,alcohol</a:t>
            </a:r>
            <a:r>
              <a:rPr lang="en-IN" dirty="0" smtClean="0">
                <a:solidFill>
                  <a:srgbClr val="35B19D"/>
                </a:solidFill>
              </a:rPr>
              <a:t> </a:t>
            </a:r>
            <a:r>
              <a:rPr lang="en-IN" dirty="0" err="1" smtClean="0">
                <a:solidFill>
                  <a:srgbClr val="35B19D"/>
                </a:solidFill>
              </a:rPr>
              <a:t>intake,medications,dietary</a:t>
            </a:r>
            <a:r>
              <a:rPr lang="en-IN" dirty="0" smtClean="0">
                <a:solidFill>
                  <a:srgbClr val="35B19D"/>
                </a:solidFill>
              </a:rPr>
              <a:t> habits, economic  and educational status and general health.</a:t>
            </a:r>
            <a:endParaRPr lang="en-US" dirty="0" smtClean="0">
              <a:solidFill>
                <a:srgbClr val="35B19D"/>
              </a:solidFill>
            </a:endParaRP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066800" y="274639"/>
            <a:ext cx="7315200" cy="715963"/>
          </a:xfrm>
          <a:effectLst>
            <a:outerShdw dist="17961" dir="2700000" algn="ctr" rotWithShape="0">
              <a:schemeClr val="accent1"/>
            </a:outerShdw>
          </a:effectLst>
        </p:spPr>
        <p:txBody>
          <a:bodyPr/>
          <a:lstStyle/>
          <a:p>
            <a:r>
              <a:rPr lang="en-US" sz="4000" dirty="0" smtClean="0">
                <a:solidFill>
                  <a:srgbClr val="FFFF00"/>
                </a:solidFill>
              </a:rPr>
              <a:t>CONTENTS</a:t>
            </a:r>
            <a:endParaRPr lang="ru-RU" sz="4000" dirty="0">
              <a:solidFill>
                <a:srgbClr val="FFFF00"/>
              </a:solidFill>
            </a:endParaRPr>
          </a:p>
        </p:txBody>
      </p:sp>
      <p:sp>
        <p:nvSpPr>
          <p:cNvPr id="17413" name="Rectangle 5"/>
          <p:cNvSpPr>
            <a:spLocks noGrp="1" noChangeArrowheads="1"/>
          </p:cNvSpPr>
          <p:nvPr>
            <p:ph type="body" idx="1"/>
          </p:nvPr>
        </p:nvSpPr>
        <p:spPr>
          <a:xfrm>
            <a:off x="1143000" y="1676400"/>
            <a:ext cx="7315200" cy="4191000"/>
          </a:xfrm>
        </p:spPr>
        <p:txBody>
          <a:bodyPr/>
          <a:lstStyle/>
          <a:p>
            <a:pPr>
              <a:lnSpc>
                <a:spcPct val="80000"/>
              </a:lnSpc>
            </a:pPr>
            <a:r>
              <a:rPr lang="en-US" sz="2400" dirty="0" smtClean="0"/>
              <a:t>INTRODUCTION TO DENTAL CAREIS</a:t>
            </a:r>
          </a:p>
          <a:p>
            <a:pPr>
              <a:lnSpc>
                <a:spcPct val="80000"/>
              </a:lnSpc>
            </a:pPr>
            <a:r>
              <a:rPr lang="en-US" sz="2400" dirty="0" smtClean="0"/>
              <a:t>TYPES OF CARIOUS DENTIN</a:t>
            </a:r>
          </a:p>
          <a:p>
            <a:pPr>
              <a:lnSpc>
                <a:spcPct val="80000"/>
              </a:lnSpc>
            </a:pPr>
            <a:r>
              <a:rPr lang="en-US" sz="2400" dirty="0" smtClean="0"/>
              <a:t>PATHOLOGY OF DENTAL CARIES</a:t>
            </a:r>
          </a:p>
          <a:p>
            <a:pPr>
              <a:lnSpc>
                <a:spcPct val="80000"/>
              </a:lnSpc>
            </a:pPr>
            <a:r>
              <a:rPr lang="en-US" sz="2400" dirty="0" smtClean="0"/>
              <a:t>DIAGNOSIS AND PROGNOSIS OF DEEP CARIOUS LESION</a:t>
            </a:r>
          </a:p>
          <a:p>
            <a:pPr>
              <a:lnSpc>
                <a:spcPct val="80000"/>
              </a:lnSpc>
            </a:pPr>
            <a:r>
              <a:rPr lang="en-US" sz="2400" dirty="0" smtClean="0"/>
              <a:t>FACTORS AFFECTING TREATMENT OUTCOME</a:t>
            </a:r>
          </a:p>
          <a:p>
            <a:pPr>
              <a:lnSpc>
                <a:spcPct val="80000"/>
              </a:lnSpc>
            </a:pPr>
            <a:r>
              <a:rPr lang="en-US" sz="2400" dirty="0" smtClean="0"/>
              <a:t>INDIRECT PULP CAPPING </a:t>
            </a:r>
          </a:p>
          <a:p>
            <a:pPr>
              <a:lnSpc>
                <a:spcPct val="80000"/>
              </a:lnSpc>
            </a:pPr>
            <a:r>
              <a:rPr lang="en-US" sz="2400" dirty="0" smtClean="0"/>
              <a:t>DIRECT PULP CAPPING</a:t>
            </a:r>
          </a:p>
          <a:p>
            <a:pPr>
              <a:lnSpc>
                <a:spcPct val="80000"/>
              </a:lnSpc>
            </a:pPr>
            <a:r>
              <a:rPr lang="en-US" sz="2400" dirty="0" smtClean="0"/>
              <a:t>VARIOUS  PULP CAPPING AGENTS CONCLUSION </a:t>
            </a:r>
          </a:p>
          <a:p>
            <a:pPr>
              <a:lnSpc>
                <a:spcPct val="80000"/>
              </a:lnSpc>
            </a:pPr>
            <a:r>
              <a:rPr lang="en-US" sz="2400" dirty="0" smtClean="0"/>
              <a:t>REFERENCES</a:t>
            </a:r>
            <a:endParaRPr lang="ru-RU"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04248" y="4494213"/>
            <a:ext cx="2171700" cy="210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304800" y="990600"/>
          <a:ext cx="8686800" cy="5669280"/>
        </p:xfrm>
        <a:graphic>
          <a:graphicData uri="http://schemas.openxmlformats.org/drawingml/2006/table">
            <a:tbl>
              <a:tblPr firstRow="1" bandRow="1">
                <a:tableStyleId>{5C22544A-7EE6-4342-B048-85BDC9FD1C3A}</a:tableStyleId>
              </a:tblPr>
              <a:tblGrid>
                <a:gridCol w="4343400"/>
                <a:gridCol w="4343400"/>
              </a:tblGrid>
              <a:tr h="333492">
                <a:tc>
                  <a:txBody>
                    <a:bodyPr/>
                    <a:lstStyle/>
                    <a:p>
                      <a:r>
                        <a:rPr lang="en-IN" sz="1800" b="1" u="sng" kern="1200" dirty="0" smtClean="0">
                          <a:solidFill>
                            <a:srgbClr val="FFFF00"/>
                          </a:solidFill>
                          <a:latin typeface="+mn-lt"/>
                          <a:ea typeface="+mn-ea"/>
                          <a:cs typeface="+mn-cs"/>
                        </a:rPr>
                        <a:t>History factor</a:t>
                      </a:r>
                      <a:endParaRPr lang="en-US" dirty="0">
                        <a:solidFill>
                          <a:srgbClr val="FFFF00"/>
                        </a:solidFill>
                      </a:endParaRPr>
                    </a:p>
                  </a:txBody>
                  <a:tcPr/>
                </a:tc>
                <a:tc>
                  <a:txBody>
                    <a:bodyPr/>
                    <a:lstStyle/>
                    <a:p>
                      <a:r>
                        <a:rPr lang="en-IN" sz="1800" b="1" u="sng" kern="1200" dirty="0" smtClean="0">
                          <a:solidFill>
                            <a:schemeClr val="lt1"/>
                          </a:solidFill>
                          <a:latin typeface="+mn-lt"/>
                          <a:ea typeface="+mn-ea"/>
                          <a:cs typeface="+mn-cs"/>
                        </a:rPr>
                        <a:t> </a:t>
                      </a:r>
                      <a:r>
                        <a:rPr lang="en-IN" sz="1800" b="1" u="sng" kern="1200" dirty="0" smtClean="0">
                          <a:solidFill>
                            <a:srgbClr val="FFFF00"/>
                          </a:solidFill>
                          <a:latin typeface="+mn-lt"/>
                          <a:ea typeface="+mn-ea"/>
                          <a:cs typeface="+mn-cs"/>
                        </a:rPr>
                        <a:t>Risk increasing observations</a:t>
                      </a:r>
                      <a:endParaRPr lang="en-US" dirty="0">
                        <a:solidFill>
                          <a:srgbClr val="FFFF00"/>
                        </a:solidFill>
                      </a:endParaRPr>
                    </a:p>
                  </a:txBody>
                  <a:tcPr/>
                </a:tc>
              </a:tr>
              <a:tr h="333492">
                <a:tc>
                  <a:txBody>
                    <a:bodyPr/>
                    <a:lstStyle/>
                    <a:p>
                      <a:r>
                        <a:rPr lang="en-IN" sz="1800" kern="1200" dirty="0" smtClean="0">
                          <a:solidFill>
                            <a:srgbClr val="B92D14"/>
                          </a:solidFill>
                          <a:latin typeface="+mn-lt"/>
                          <a:ea typeface="+mn-ea"/>
                          <a:cs typeface="+mn-cs"/>
                        </a:rPr>
                        <a:t>Age </a:t>
                      </a:r>
                      <a:endParaRPr lang="en-US" dirty="0">
                        <a:solidFill>
                          <a:srgbClr val="B92D14"/>
                        </a:solidFill>
                      </a:endParaRPr>
                    </a:p>
                  </a:txBody>
                  <a:tcPr/>
                </a:tc>
                <a:tc>
                  <a:txBody>
                    <a:bodyPr/>
                    <a:lstStyle/>
                    <a:p>
                      <a:r>
                        <a:rPr lang="en-IN" sz="1800" kern="1200" dirty="0" err="1" smtClean="0">
                          <a:solidFill>
                            <a:schemeClr val="dk1"/>
                          </a:solidFill>
                          <a:latin typeface="+mn-lt"/>
                          <a:ea typeface="+mn-ea"/>
                          <a:cs typeface="+mn-cs"/>
                        </a:rPr>
                        <a:t>Childhood,adolescence</a:t>
                      </a:r>
                      <a:r>
                        <a:rPr lang="en-IN" sz="1800" kern="1200" dirty="0" smtClean="0">
                          <a:solidFill>
                            <a:schemeClr val="dk1"/>
                          </a:solidFill>
                          <a:latin typeface="+mn-lt"/>
                          <a:ea typeface="+mn-ea"/>
                          <a:cs typeface="+mn-cs"/>
                        </a:rPr>
                        <a:t> </a:t>
                      </a:r>
                      <a:endParaRPr lang="en-US" dirty="0"/>
                    </a:p>
                  </a:txBody>
                  <a:tcPr/>
                </a:tc>
              </a:tr>
              <a:tr h="333492">
                <a:tc>
                  <a:txBody>
                    <a:bodyPr/>
                    <a:lstStyle/>
                    <a:p>
                      <a:r>
                        <a:rPr lang="en-US" dirty="0" smtClean="0">
                          <a:solidFill>
                            <a:srgbClr val="B92D14"/>
                          </a:solidFill>
                        </a:rPr>
                        <a:t>Gender</a:t>
                      </a:r>
                      <a:endParaRPr lang="en-US" dirty="0">
                        <a:solidFill>
                          <a:srgbClr val="B92D14"/>
                        </a:solidFill>
                      </a:endParaRPr>
                    </a:p>
                  </a:txBody>
                  <a:tcPr/>
                </a:tc>
                <a:tc>
                  <a:txBody>
                    <a:bodyPr/>
                    <a:lstStyle/>
                    <a:p>
                      <a:r>
                        <a:rPr lang="en-IN" sz="1800" kern="1200" dirty="0" smtClean="0">
                          <a:solidFill>
                            <a:schemeClr val="dk1"/>
                          </a:solidFill>
                          <a:latin typeface="+mn-lt"/>
                          <a:ea typeface="+mn-ea"/>
                          <a:cs typeface="+mn-cs"/>
                        </a:rPr>
                        <a:t>Women at slightly greater risk</a:t>
                      </a:r>
                      <a:endParaRPr lang="en-US" dirty="0"/>
                    </a:p>
                  </a:txBody>
                  <a:tcPr/>
                </a:tc>
              </a:tr>
              <a:tr h="575616">
                <a:tc>
                  <a:txBody>
                    <a:bodyPr/>
                    <a:lstStyle/>
                    <a:p>
                      <a:r>
                        <a:rPr lang="en-IN" sz="1800" kern="1200" dirty="0" smtClean="0">
                          <a:solidFill>
                            <a:srgbClr val="B92D14"/>
                          </a:solidFill>
                          <a:latin typeface="+mn-lt"/>
                          <a:ea typeface="+mn-ea"/>
                          <a:cs typeface="+mn-cs"/>
                        </a:rPr>
                        <a:t>Fluoride exposure</a:t>
                      </a:r>
                      <a:endParaRPr lang="en-US" dirty="0">
                        <a:solidFill>
                          <a:srgbClr val="B92D1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smtClean="0">
                          <a:solidFill>
                            <a:schemeClr val="dk1"/>
                          </a:solidFill>
                          <a:latin typeface="+mn-lt"/>
                          <a:ea typeface="+mn-ea"/>
                          <a:cs typeface="+mn-cs"/>
                        </a:rPr>
                        <a:t>No fluoride in public water supply</a:t>
                      </a:r>
                      <a:endParaRPr lang="en-US" sz="1800" kern="1200" dirty="0" smtClean="0">
                        <a:solidFill>
                          <a:schemeClr val="dk1"/>
                        </a:solidFill>
                        <a:latin typeface="+mn-lt"/>
                        <a:ea typeface="+mn-ea"/>
                        <a:cs typeface="+mn-cs"/>
                      </a:endParaRPr>
                    </a:p>
                    <a:p>
                      <a:endParaRPr lang="en-US" dirty="0"/>
                    </a:p>
                  </a:txBody>
                  <a:tcPr/>
                </a:tc>
              </a:tr>
              <a:tr h="333492">
                <a:tc>
                  <a:txBody>
                    <a:bodyPr/>
                    <a:lstStyle/>
                    <a:p>
                      <a:r>
                        <a:rPr lang="en-IN" sz="1800" kern="1200" dirty="0" smtClean="0">
                          <a:solidFill>
                            <a:srgbClr val="B92D14"/>
                          </a:solidFill>
                          <a:latin typeface="+mn-lt"/>
                          <a:ea typeface="+mn-ea"/>
                          <a:cs typeface="+mn-cs"/>
                        </a:rPr>
                        <a:t>Smoking </a:t>
                      </a:r>
                      <a:endParaRPr lang="en-US" dirty="0">
                        <a:solidFill>
                          <a:srgbClr val="B92D14"/>
                        </a:solidFill>
                      </a:endParaRPr>
                    </a:p>
                  </a:txBody>
                  <a:tcPr/>
                </a:tc>
                <a:tc>
                  <a:txBody>
                    <a:bodyPr/>
                    <a:lstStyle/>
                    <a:p>
                      <a:r>
                        <a:rPr lang="en-IN" sz="1800" kern="1200" dirty="0" smtClean="0">
                          <a:solidFill>
                            <a:schemeClr val="dk1"/>
                          </a:solidFill>
                          <a:latin typeface="+mn-lt"/>
                          <a:ea typeface="+mn-ea"/>
                          <a:cs typeface="+mn-cs"/>
                        </a:rPr>
                        <a:t>Risk increases with amount smoked</a:t>
                      </a:r>
                      <a:endParaRPr lang="en-US" dirty="0"/>
                    </a:p>
                  </a:txBody>
                  <a:tcPr/>
                </a:tc>
              </a:tr>
              <a:tr h="575616">
                <a:tc>
                  <a:txBody>
                    <a:bodyPr/>
                    <a:lstStyle/>
                    <a:p>
                      <a:r>
                        <a:rPr lang="en-IN" sz="1800" kern="1200" dirty="0" smtClean="0">
                          <a:solidFill>
                            <a:srgbClr val="B92D14"/>
                          </a:solidFill>
                          <a:latin typeface="+mn-lt"/>
                          <a:ea typeface="+mn-ea"/>
                          <a:cs typeface="+mn-cs"/>
                        </a:rPr>
                        <a:t>Alcohol	</a:t>
                      </a:r>
                      <a:endParaRPr lang="en-US" dirty="0">
                        <a:solidFill>
                          <a:srgbClr val="B92D1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smtClean="0">
                          <a:solidFill>
                            <a:schemeClr val="dk1"/>
                          </a:solidFill>
                          <a:latin typeface="+mn-lt"/>
                          <a:ea typeface="+mn-ea"/>
                          <a:cs typeface="+mn-cs"/>
                        </a:rPr>
                        <a:t>Risk increases with amount consumed</a:t>
                      </a:r>
                      <a:endParaRPr lang="en-US" sz="1800" kern="1200" dirty="0" smtClean="0">
                        <a:solidFill>
                          <a:schemeClr val="dk1"/>
                        </a:solidFill>
                        <a:latin typeface="+mn-lt"/>
                        <a:ea typeface="+mn-ea"/>
                        <a:cs typeface="+mn-cs"/>
                      </a:endParaRPr>
                    </a:p>
                    <a:p>
                      <a:endParaRPr lang="en-US" dirty="0"/>
                    </a:p>
                  </a:txBody>
                  <a:tcPr/>
                </a:tc>
              </a:tr>
              <a:tr h="822308">
                <a:tc>
                  <a:txBody>
                    <a:bodyPr/>
                    <a:lstStyle/>
                    <a:p>
                      <a:r>
                        <a:rPr lang="en-IN" sz="1800" kern="1200" dirty="0" smtClean="0">
                          <a:solidFill>
                            <a:srgbClr val="B92D14"/>
                          </a:solidFill>
                          <a:latin typeface="+mn-lt"/>
                          <a:ea typeface="+mn-ea"/>
                          <a:cs typeface="+mn-cs"/>
                        </a:rPr>
                        <a:t>General health	</a:t>
                      </a:r>
                      <a:endParaRPr lang="en-US" dirty="0">
                        <a:solidFill>
                          <a:srgbClr val="B92D14"/>
                        </a:solidFill>
                      </a:endParaRPr>
                    </a:p>
                  </a:txBody>
                  <a:tcPr/>
                </a:tc>
                <a:tc>
                  <a:txBody>
                    <a:bodyPr/>
                    <a:lstStyle/>
                    <a:p>
                      <a:pPr lvl="0"/>
                      <a:r>
                        <a:rPr lang="en-IN" sz="1800" kern="1200" dirty="0" smtClean="0">
                          <a:solidFill>
                            <a:schemeClr val="dk1"/>
                          </a:solidFill>
                          <a:latin typeface="+mn-lt"/>
                          <a:ea typeface="+mn-ea"/>
                          <a:cs typeface="+mn-cs"/>
                        </a:rPr>
                        <a:t>Chronic illness and debilitation decreases ability to give self care</a:t>
                      </a:r>
                      <a:endParaRPr lang="en-US" sz="1800" kern="1200" dirty="0" smtClean="0">
                        <a:solidFill>
                          <a:schemeClr val="dk1"/>
                        </a:solidFill>
                        <a:latin typeface="+mn-lt"/>
                        <a:ea typeface="+mn-ea"/>
                        <a:cs typeface="+mn-cs"/>
                      </a:endParaRPr>
                    </a:p>
                    <a:p>
                      <a:endParaRPr lang="en-US" dirty="0"/>
                    </a:p>
                  </a:txBody>
                  <a:tcPr/>
                </a:tc>
              </a:tr>
              <a:tr h="333492">
                <a:tc>
                  <a:txBody>
                    <a:bodyPr/>
                    <a:lstStyle/>
                    <a:p>
                      <a:r>
                        <a:rPr lang="en-IN" sz="1800" kern="1200" dirty="0" smtClean="0">
                          <a:solidFill>
                            <a:srgbClr val="B92D14"/>
                          </a:solidFill>
                          <a:latin typeface="+mn-lt"/>
                          <a:ea typeface="+mn-ea"/>
                          <a:cs typeface="+mn-cs"/>
                        </a:rPr>
                        <a:t>Medication </a:t>
                      </a:r>
                      <a:endParaRPr lang="en-US" dirty="0">
                        <a:solidFill>
                          <a:srgbClr val="B92D14"/>
                        </a:solidFill>
                      </a:endParaRPr>
                    </a:p>
                  </a:txBody>
                  <a:tcPr/>
                </a:tc>
                <a:tc>
                  <a:txBody>
                    <a:bodyPr/>
                    <a:lstStyle/>
                    <a:p>
                      <a:r>
                        <a:rPr lang="en-IN" sz="1800" kern="1200" dirty="0" smtClean="0">
                          <a:solidFill>
                            <a:schemeClr val="dk1"/>
                          </a:solidFill>
                          <a:latin typeface="+mn-lt"/>
                          <a:ea typeface="+mn-ea"/>
                          <a:cs typeface="+mn-cs"/>
                        </a:rPr>
                        <a:t>Medications  that reduce salivary flow</a:t>
                      </a:r>
                      <a:endParaRPr lang="en-US" dirty="0"/>
                    </a:p>
                  </a:txBody>
                  <a:tcPr/>
                </a:tc>
              </a:tr>
              <a:tr h="333492">
                <a:tc>
                  <a:txBody>
                    <a:bodyPr/>
                    <a:lstStyle/>
                    <a:p>
                      <a:r>
                        <a:rPr lang="en-IN" sz="1800" kern="1200" dirty="0" smtClean="0">
                          <a:solidFill>
                            <a:srgbClr val="B92D14"/>
                          </a:solidFill>
                          <a:latin typeface="+mn-lt"/>
                          <a:ea typeface="+mn-ea"/>
                          <a:cs typeface="+mn-cs"/>
                        </a:rPr>
                        <a:t>Plaque </a:t>
                      </a:r>
                      <a:endParaRPr lang="en-US" dirty="0">
                        <a:solidFill>
                          <a:srgbClr val="B92D14"/>
                        </a:solidFill>
                      </a:endParaRPr>
                    </a:p>
                  </a:txBody>
                  <a:tcPr/>
                </a:tc>
                <a:tc>
                  <a:txBody>
                    <a:bodyPr/>
                    <a:lstStyle/>
                    <a:p>
                      <a:r>
                        <a:rPr lang="en-IN" sz="1800" kern="1200" dirty="0" smtClean="0">
                          <a:solidFill>
                            <a:schemeClr val="dk1"/>
                          </a:solidFill>
                          <a:latin typeface="+mn-lt"/>
                          <a:ea typeface="+mn-ea"/>
                          <a:cs typeface="+mn-cs"/>
                        </a:rPr>
                        <a:t>High plaque score</a:t>
                      </a:r>
                      <a:endParaRPr lang="en-US" dirty="0"/>
                    </a:p>
                  </a:txBody>
                  <a:tcPr/>
                </a:tc>
              </a:tr>
              <a:tr h="575616">
                <a:tc>
                  <a:txBody>
                    <a:bodyPr/>
                    <a:lstStyle/>
                    <a:p>
                      <a:r>
                        <a:rPr lang="en-IN" sz="1800" kern="1200" dirty="0" err="1" smtClean="0">
                          <a:solidFill>
                            <a:srgbClr val="B92D14"/>
                          </a:solidFill>
                          <a:latin typeface="+mn-lt"/>
                          <a:ea typeface="+mn-ea"/>
                          <a:cs typeface="+mn-cs"/>
                        </a:rPr>
                        <a:t>Gingiva</a:t>
                      </a:r>
                      <a:r>
                        <a:rPr lang="en-IN" sz="1800" kern="1200" dirty="0" smtClean="0">
                          <a:solidFill>
                            <a:srgbClr val="B92D14"/>
                          </a:solidFill>
                          <a:latin typeface="+mn-lt"/>
                          <a:ea typeface="+mn-ea"/>
                          <a:cs typeface="+mn-cs"/>
                        </a:rPr>
                        <a:t> </a:t>
                      </a:r>
                      <a:endParaRPr lang="en-US" dirty="0">
                        <a:solidFill>
                          <a:srgbClr val="B92D14"/>
                        </a:solidFill>
                      </a:endParaRPr>
                    </a:p>
                  </a:txBody>
                  <a:tcPr/>
                </a:tc>
                <a:tc>
                  <a:txBody>
                    <a:bodyPr/>
                    <a:lstStyle/>
                    <a:p>
                      <a:r>
                        <a:rPr lang="en-IN" sz="1800" kern="1200" dirty="0" err="1" smtClean="0">
                          <a:solidFill>
                            <a:schemeClr val="dk1"/>
                          </a:solidFill>
                          <a:latin typeface="+mn-lt"/>
                          <a:ea typeface="+mn-ea"/>
                          <a:cs typeface="+mn-cs"/>
                        </a:rPr>
                        <a:t>Puffy,Swollen</a:t>
                      </a:r>
                      <a:r>
                        <a:rPr lang="en-IN" sz="1800" kern="1200" dirty="0" smtClean="0">
                          <a:solidFill>
                            <a:schemeClr val="dk1"/>
                          </a:solidFill>
                          <a:latin typeface="+mn-lt"/>
                          <a:ea typeface="+mn-ea"/>
                          <a:cs typeface="+mn-cs"/>
                        </a:rPr>
                        <a:t> and Inflamed; bleeds easily</a:t>
                      </a:r>
                      <a:endParaRPr lang="en-US" dirty="0"/>
                    </a:p>
                  </a:txBody>
                  <a:tcPr/>
                </a:tc>
              </a:tr>
              <a:tr h="575616">
                <a:tc>
                  <a:txBody>
                    <a:bodyPr/>
                    <a:lstStyle/>
                    <a:p>
                      <a:r>
                        <a:rPr lang="en-IN" sz="1800" kern="1200" dirty="0" smtClean="0">
                          <a:solidFill>
                            <a:srgbClr val="B92D14"/>
                          </a:solidFill>
                          <a:latin typeface="+mn-lt"/>
                          <a:ea typeface="+mn-ea"/>
                          <a:cs typeface="+mn-cs"/>
                        </a:rPr>
                        <a:t>Existing restorations </a:t>
                      </a:r>
                      <a:endParaRPr lang="en-US" dirty="0">
                        <a:solidFill>
                          <a:srgbClr val="B92D14"/>
                        </a:solidFill>
                      </a:endParaRPr>
                    </a:p>
                  </a:txBody>
                  <a:tcPr/>
                </a:tc>
                <a:tc>
                  <a:txBody>
                    <a:bodyPr/>
                    <a:lstStyle/>
                    <a:p>
                      <a:pPr lvl="0"/>
                      <a:r>
                        <a:rPr lang="en-IN" sz="1800" kern="1200" dirty="0" smtClean="0">
                          <a:solidFill>
                            <a:schemeClr val="dk1"/>
                          </a:solidFill>
                          <a:latin typeface="+mn-lt"/>
                          <a:ea typeface="+mn-ea"/>
                          <a:cs typeface="+mn-cs"/>
                        </a:rPr>
                        <a:t>large numbers indicate past caries rate.</a:t>
                      </a:r>
                      <a:endParaRPr lang="en-US" sz="1800" kern="1200" dirty="0" smtClean="0">
                        <a:solidFill>
                          <a:schemeClr val="dk1"/>
                        </a:solidFill>
                        <a:latin typeface="+mn-lt"/>
                        <a:ea typeface="+mn-ea"/>
                        <a:cs typeface="+mn-cs"/>
                      </a:endParaRPr>
                    </a:p>
                    <a:p>
                      <a:endParaRPr lang="en-US" dirty="0"/>
                    </a:p>
                  </a:txBody>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315200" cy="715963"/>
          </a:xfrm>
        </p:spPr>
        <p:txBody>
          <a:bodyPr/>
          <a:lstStyle/>
          <a:p>
            <a:endParaRPr lang="en-US" dirty="0"/>
          </a:p>
        </p:txBody>
      </p:sp>
      <p:sp>
        <p:nvSpPr>
          <p:cNvPr id="3" name="Content Placeholder 2"/>
          <p:cNvSpPr>
            <a:spLocks noGrp="1"/>
          </p:cNvSpPr>
          <p:nvPr>
            <p:ph idx="1"/>
          </p:nvPr>
        </p:nvSpPr>
        <p:spPr>
          <a:xfrm>
            <a:off x="990600" y="1524000"/>
            <a:ext cx="7315200" cy="4191000"/>
          </a:xfrm>
        </p:spPr>
        <p:txBody>
          <a:bodyPr/>
          <a:lstStyle/>
          <a:p>
            <a:pPr>
              <a:buNone/>
            </a:pPr>
            <a:r>
              <a:rPr lang="en-IN" dirty="0" smtClean="0">
                <a:solidFill>
                  <a:srgbClr val="FF0000"/>
                </a:solidFill>
              </a:rPr>
              <a:t>Nutritional analysis :</a:t>
            </a:r>
          </a:p>
          <a:p>
            <a:pPr>
              <a:buNone/>
            </a:pPr>
            <a:r>
              <a:rPr lang="en-IN" dirty="0" smtClean="0"/>
              <a:t>   Frequent exposure to sucrose increases the likelihood of plaque development by the most </a:t>
            </a:r>
            <a:r>
              <a:rPr lang="en-IN" dirty="0" err="1" smtClean="0"/>
              <a:t>cariogenic</a:t>
            </a:r>
            <a:r>
              <a:rPr lang="en-IN" dirty="0" smtClean="0"/>
              <a:t> MS organisms.</a:t>
            </a:r>
            <a:endParaRPr lang="en-US" dirty="0" smtClean="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15963"/>
          </a:xfrm>
        </p:spPr>
        <p:txBody>
          <a:bodyPr/>
          <a:lstStyle/>
          <a:p>
            <a:endParaRPr lang="en-US" dirty="0"/>
          </a:p>
        </p:txBody>
      </p:sp>
      <p:sp>
        <p:nvSpPr>
          <p:cNvPr id="3" name="Content Placeholder 2"/>
          <p:cNvSpPr>
            <a:spLocks noGrp="1"/>
          </p:cNvSpPr>
          <p:nvPr>
            <p:ph idx="1"/>
          </p:nvPr>
        </p:nvSpPr>
        <p:spPr>
          <a:xfrm>
            <a:off x="914400" y="1447800"/>
            <a:ext cx="7772400" cy="4191000"/>
          </a:xfrm>
        </p:spPr>
        <p:txBody>
          <a:bodyPr/>
          <a:lstStyle/>
          <a:p>
            <a:pPr>
              <a:buNone/>
            </a:pPr>
            <a:r>
              <a:rPr lang="en-IN" dirty="0" smtClean="0">
                <a:solidFill>
                  <a:srgbClr val="FF0000"/>
                </a:solidFill>
              </a:rPr>
              <a:t>Salivary analysis : </a:t>
            </a:r>
          </a:p>
          <a:p>
            <a:pPr>
              <a:buNone/>
            </a:pPr>
            <a:r>
              <a:rPr lang="en-IN" dirty="0" smtClean="0"/>
              <a:t>   Analyzing saliva may provide important information about  appropriateness of</a:t>
            </a:r>
            <a:r>
              <a:rPr lang="en-US" dirty="0" smtClean="0"/>
              <a:t>  </a:t>
            </a:r>
            <a:r>
              <a:rPr lang="en-IN" dirty="0" smtClean="0"/>
              <a:t>secretion rates and buffering  capacity as well as numbers of both MS and lactobacilli .</a:t>
            </a:r>
            <a:endParaRPr lang="en-US" dirty="0"/>
          </a:p>
        </p:txBody>
      </p:sp>
      <p:sp>
        <p:nvSpPr>
          <p:cNvPr id="4" name="TextBox 3"/>
          <p:cNvSpPr txBox="1"/>
          <p:nvPr/>
        </p:nvSpPr>
        <p:spPr>
          <a:xfrm>
            <a:off x="3048000" y="5257800"/>
            <a:ext cx="3041218" cy="461665"/>
          </a:xfrm>
          <a:prstGeom prst="rect">
            <a:avLst/>
          </a:prstGeom>
          <a:noFill/>
        </p:spPr>
        <p:txBody>
          <a:bodyPr wrap="none" rtlCol="0">
            <a:spAutoFit/>
          </a:bodyPr>
          <a:lstStyle/>
          <a:p>
            <a:r>
              <a:rPr lang="en-IN" dirty="0" smtClean="0">
                <a:solidFill>
                  <a:srgbClr val="00B050"/>
                </a:solidFill>
              </a:rPr>
              <a:t>(Caries activity tests)</a:t>
            </a:r>
            <a:endParaRPr lang="en-US" dirty="0">
              <a:solidFill>
                <a:srgbClr val="00B050"/>
              </a:solidFill>
            </a:endParaRPr>
          </a:p>
        </p:txBody>
      </p:sp>
      <p:sp>
        <p:nvSpPr>
          <p:cNvPr id="5" name="Down Arrow 4"/>
          <p:cNvSpPr/>
          <p:nvPr/>
        </p:nvSpPr>
        <p:spPr bwMode="auto">
          <a:xfrm>
            <a:off x="4343400" y="4343400"/>
            <a:ext cx="457200" cy="685800"/>
          </a:xfrm>
          <a:prstGeom prst="downArrow">
            <a:avLst/>
          </a:prstGeom>
          <a:solidFill>
            <a:schemeClr val="bg2"/>
          </a:solidFill>
          <a:ln>
            <a:solidFill>
              <a:schemeClr val="bg2"/>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715963"/>
          </a:xfrm>
        </p:spPr>
        <p:txBody>
          <a:bodyPr/>
          <a:lstStyle/>
          <a:p>
            <a:r>
              <a:rPr lang="en-IN" dirty="0" smtClean="0"/>
              <a:t> </a:t>
            </a:r>
            <a:r>
              <a:rPr lang="en-IN" dirty="0" smtClean="0">
                <a:solidFill>
                  <a:srgbClr val="FFFF00"/>
                </a:solidFill>
              </a:rPr>
              <a:t>caries activity tests include :</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685800" y="1295400"/>
            <a:ext cx="7315200" cy="4191000"/>
          </a:xfrm>
        </p:spPr>
        <p:txBody>
          <a:bodyPr/>
          <a:lstStyle/>
          <a:p>
            <a:pPr lvl="0"/>
            <a:r>
              <a:rPr lang="en-US" sz="2800" dirty="0" smtClean="0"/>
              <a:t>Lacto Bacillus colony count test. </a:t>
            </a:r>
          </a:p>
          <a:p>
            <a:pPr lvl="0"/>
            <a:r>
              <a:rPr lang="en-US" sz="2800" dirty="0" smtClean="0"/>
              <a:t>Snyder test. </a:t>
            </a:r>
          </a:p>
          <a:p>
            <a:pPr lvl="0"/>
            <a:r>
              <a:rPr lang="en-US" sz="2800" dirty="0" smtClean="0"/>
              <a:t>Swab Test</a:t>
            </a:r>
          </a:p>
          <a:p>
            <a:pPr lvl="0"/>
            <a:r>
              <a:rPr lang="en-US" sz="2800" dirty="0" smtClean="0"/>
              <a:t>Albans  test</a:t>
            </a:r>
          </a:p>
          <a:p>
            <a:pPr lvl="0"/>
            <a:r>
              <a:rPr lang="en-US" sz="2800" dirty="0" smtClean="0"/>
              <a:t>Enamel Solubility test</a:t>
            </a:r>
          </a:p>
          <a:p>
            <a:pPr lvl="0"/>
            <a:r>
              <a:rPr lang="en-US" sz="2800" dirty="0" smtClean="0"/>
              <a:t>Buffering capacity test. </a:t>
            </a:r>
          </a:p>
          <a:p>
            <a:pPr lvl="0"/>
            <a:r>
              <a:rPr lang="en-US" sz="2800" dirty="0" smtClean="0"/>
              <a:t>Salivary </a:t>
            </a:r>
            <a:r>
              <a:rPr lang="en-US" sz="2800" dirty="0" err="1" smtClean="0"/>
              <a:t>reductase</a:t>
            </a:r>
            <a:r>
              <a:rPr lang="en-US" sz="2800" dirty="0" smtClean="0"/>
              <a:t> test </a:t>
            </a:r>
          </a:p>
          <a:p>
            <a:pPr lvl="0"/>
            <a:r>
              <a:rPr lang="en-US" sz="2800" dirty="0" smtClean="0"/>
              <a:t>Streptococcus </a:t>
            </a:r>
            <a:r>
              <a:rPr lang="en-US" sz="2800" dirty="0" err="1" smtClean="0"/>
              <a:t>mutans</a:t>
            </a:r>
            <a:r>
              <a:rPr lang="en-US" sz="2800" dirty="0" smtClean="0"/>
              <a:t> in saliva. </a:t>
            </a:r>
          </a:p>
          <a:p>
            <a:pPr lvl="0"/>
            <a:r>
              <a:rPr lang="en-US" sz="2800" dirty="0" err="1" smtClean="0"/>
              <a:t>Cariostat</a:t>
            </a:r>
            <a:r>
              <a:rPr lang="en-US" sz="2800" dirty="0" smtClean="0"/>
              <a:t> test </a:t>
            </a:r>
          </a:p>
          <a:p>
            <a:pPr>
              <a:buNone/>
            </a:pPr>
            <a:r>
              <a:rPr lang="en-US" sz="2800" dirty="0" smtClean="0"/>
              <a:t> </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7315200" cy="715963"/>
          </a:xfrm>
        </p:spPr>
        <p:txBody>
          <a:bodyPr/>
          <a:lstStyle/>
          <a:p>
            <a:r>
              <a:rPr lang="en-IN" dirty="0" smtClean="0">
                <a:solidFill>
                  <a:srgbClr val="FF0000"/>
                </a:solidFill>
              </a:rPr>
              <a:t>Radiographic assessment :</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762000" y="2057400"/>
            <a:ext cx="7315200" cy="4191000"/>
          </a:xfrm>
        </p:spPr>
        <p:txBody>
          <a:bodyPr/>
          <a:lstStyle/>
          <a:p>
            <a:pPr lvl="0"/>
            <a:r>
              <a:rPr lang="en-IN" sz="2800" dirty="0" smtClean="0"/>
              <a:t>Dental radiographs provide useful information in diagnosing carious lesions.</a:t>
            </a:r>
            <a:endParaRPr lang="en-US" sz="2800" dirty="0" smtClean="0"/>
          </a:p>
          <a:p>
            <a:pPr lvl="0"/>
            <a:r>
              <a:rPr lang="en-IN" sz="2800" dirty="0" smtClean="0"/>
              <a:t>Radiographs may show caries that is not visible clinically ,the minimal depth of a detectable lesion on a radiograph is about 500 µm.</a:t>
            </a:r>
            <a:endParaRPr lang="en-US" sz="2800" dirty="0" smtClean="0"/>
          </a:p>
          <a:p>
            <a:pPr lvl="0"/>
            <a:r>
              <a:rPr lang="en-IN" sz="2800" dirty="0" smtClean="0"/>
              <a:t>Many lesions evident radiographs are not </a:t>
            </a:r>
            <a:r>
              <a:rPr lang="en-IN" sz="2800" dirty="0" err="1" smtClean="0"/>
              <a:t>cavitated</a:t>
            </a:r>
            <a:r>
              <a:rPr lang="en-IN" sz="2800" dirty="0" smtClean="0"/>
              <a:t> and should be </a:t>
            </a:r>
            <a:r>
              <a:rPr lang="en-IN" sz="2800" dirty="0" err="1" smtClean="0"/>
              <a:t>remineralised</a:t>
            </a:r>
            <a:r>
              <a:rPr lang="en-IN" sz="2800" dirty="0" smtClean="0"/>
              <a:t> rather than restored. </a:t>
            </a:r>
            <a:endParaRPr lang="en-US" sz="2800" dirty="0" smtClean="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u="sng" dirty="0" smtClean="0">
                <a:solidFill>
                  <a:srgbClr val="FF0000"/>
                </a:solidFill>
              </a:rPr>
              <a:t>Determining the diseased status-</a:t>
            </a:r>
            <a:endParaRPr lang="en-US" dirty="0" smtClean="0">
              <a:solidFill>
                <a:srgbClr val="FF0000"/>
              </a:solidFill>
            </a:endParaRPr>
          </a:p>
          <a:p>
            <a:pPr>
              <a:buNone/>
            </a:pPr>
            <a:r>
              <a:rPr lang="en-IN" dirty="0" smtClean="0"/>
              <a:t>  3 steps procedure : </a:t>
            </a:r>
            <a:endParaRPr lang="en-US" dirty="0" smtClean="0"/>
          </a:p>
          <a:p>
            <a:pPr lvl="0"/>
            <a:r>
              <a:rPr lang="en-IN" dirty="0" smtClean="0">
                <a:solidFill>
                  <a:srgbClr val="35B19D"/>
                </a:solidFill>
              </a:rPr>
              <a:t>Detection of lesion </a:t>
            </a:r>
            <a:endParaRPr lang="en-US" dirty="0" smtClean="0">
              <a:solidFill>
                <a:srgbClr val="35B19D"/>
              </a:solidFill>
            </a:endParaRPr>
          </a:p>
          <a:p>
            <a:pPr lvl="0"/>
            <a:r>
              <a:rPr lang="en-IN" dirty="0" smtClean="0">
                <a:solidFill>
                  <a:srgbClr val="35B19D"/>
                </a:solidFill>
              </a:rPr>
              <a:t>Assessment of its severity</a:t>
            </a:r>
            <a:endParaRPr lang="en-US" dirty="0" smtClean="0">
              <a:solidFill>
                <a:srgbClr val="35B19D"/>
              </a:solidFill>
            </a:endParaRPr>
          </a:p>
          <a:p>
            <a:pPr lvl="0"/>
            <a:r>
              <a:rPr lang="en-IN" dirty="0" smtClean="0">
                <a:solidFill>
                  <a:srgbClr val="35B19D"/>
                </a:solidFill>
              </a:rPr>
              <a:t>Assessment of its activity</a:t>
            </a:r>
            <a:endParaRPr lang="en-US" dirty="0" smtClean="0">
              <a:solidFill>
                <a:srgbClr val="35B19D"/>
              </a:solidFill>
            </a:endParaRP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IN" b="1" u="sng" dirty="0" smtClean="0">
                <a:solidFill>
                  <a:srgbClr val="FF0000"/>
                </a:solidFill>
              </a:rPr>
              <a:t>Methods of caries detection</a:t>
            </a:r>
            <a:endParaRPr lang="en-US" dirty="0" smtClean="0">
              <a:solidFill>
                <a:srgbClr val="FF0000"/>
              </a:solidFill>
            </a:endParaRPr>
          </a:p>
          <a:p>
            <a:pPr lvl="0"/>
            <a:r>
              <a:rPr lang="en-IN" dirty="0" smtClean="0"/>
              <a:t>Traditional methods</a:t>
            </a:r>
            <a:endParaRPr lang="en-US" dirty="0" smtClean="0"/>
          </a:p>
          <a:p>
            <a:pPr lvl="0"/>
            <a:r>
              <a:rPr lang="en-IN" dirty="0" smtClean="0"/>
              <a:t>Advanced methods </a:t>
            </a:r>
            <a:endParaRPr lang="en-US" dirty="0" smtClean="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8244408" cy="715963"/>
          </a:xfrm>
        </p:spPr>
        <p:txBody>
          <a:bodyPr/>
          <a:lstStyle/>
          <a:p>
            <a:pPr algn="ctr"/>
            <a:r>
              <a:rPr lang="en-US" sz="3600" b="1" dirty="0">
                <a:solidFill>
                  <a:srgbClr val="FFFF00"/>
                </a:solidFill>
              </a:rPr>
              <a:t>Diagnosis </a:t>
            </a:r>
            <a:r>
              <a:rPr lang="en-US" sz="3600" b="1" dirty="0" smtClean="0">
                <a:solidFill>
                  <a:srgbClr val="FFFF00"/>
                </a:solidFill>
              </a:rPr>
              <a:t> of  </a:t>
            </a:r>
            <a:r>
              <a:rPr lang="en-US" sz="3600" b="1" dirty="0">
                <a:solidFill>
                  <a:srgbClr val="FFFF00"/>
                </a:solidFill>
              </a:rPr>
              <a:t>dental caries </a:t>
            </a:r>
            <a:endParaRPr lang="en-IN" sz="3600" b="1" dirty="0">
              <a:solidFill>
                <a:srgbClr val="FFFF00"/>
              </a:solidFill>
            </a:endParaRPr>
          </a:p>
        </p:txBody>
      </p:sp>
      <p:sp>
        <p:nvSpPr>
          <p:cNvPr id="3" name="Content Placeholder 2"/>
          <p:cNvSpPr>
            <a:spLocks noGrp="1"/>
          </p:cNvSpPr>
          <p:nvPr>
            <p:ph idx="1"/>
          </p:nvPr>
        </p:nvSpPr>
        <p:spPr>
          <a:xfrm>
            <a:off x="990600" y="1752600"/>
            <a:ext cx="7272808" cy="4968552"/>
          </a:xfrm>
        </p:spPr>
        <p:txBody>
          <a:bodyPr/>
          <a:lstStyle/>
          <a:p>
            <a:pPr lvl="0">
              <a:buFont typeface="Wingdings" pitchFamily="2" charset="2"/>
              <a:buChar char="Ø"/>
            </a:pPr>
            <a:r>
              <a:rPr lang="en-US" sz="2400" dirty="0" smtClean="0"/>
              <a:t>       Patient’s complaint: Sensitivity/Pain</a:t>
            </a:r>
          </a:p>
          <a:p>
            <a:pPr lvl="0">
              <a:buFont typeface="Wingdings" pitchFamily="2" charset="2"/>
              <a:buChar char="Ø"/>
            </a:pPr>
            <a:r>
              <a:rPr lang="en-US" sz="2400" dirty="0" smtClean="0"/>
              <a:t>       Visual and Tactile examination</a:t>
            </a:r>
            <a:endParaRPr lang="en-US" sz="2400" dirty="0"/>
          </a:p>
          <a:p>
            <a:pPr lvl="0">
              <a:buFont typeface="Wingdings" pitchFamily="2" charset="2"/>
              <a:buChar char="Ø"/>
            </a:pPr>
            <a:r>
              <a:rPr lang="en-US" sz="2400" dirty="0"/>
              <a:t> 	Radiographs</a:t>
            </a:r>
          </a:p>
          <a:p>
            <a:pPr lvl="0">
              <a:buFont typeface="Wingdings" pitchFamily="2" charset="2"/>
              <a:buChar char="Ø"/>
            </a:pPr>
            <a:r>
              <a:rPr lang="en-US" sz="2400" dirty="0"/>
              <a:t> 	Pulp Testing</a:t>
            </a:r>
          </a:p>
          <a:p>
            <a:pPr lvl="0">
              <a:buFont typeface="Wingdings" pitchFamily="2" charset="2"/>
              <a:buChar char="Ø"/>
            </a:pPr>
            <a:r>
              <a:rPr lang="en-US" sz="2400" dirty="0"/>
              <a:t> 	Direct pulp exposure</a:t>
            </a:r>
          </a:p>
          <a:p>
            <a:pPr lvl="0">
              <a:buFont typeface="Wingdings" pitchFamily="2" charset="2"/>
              <a:buChar char="Ø"/>
            </a:pPr>
            <a:r>
              <a:rPr lang="en-US" sz="2400" dirty="0"/>
              <a:t> 	Percussion </a:t>
            </a:r>
            <a:r>
              <a:rPr lang="en-US" sz="2400" dirty="0" smtClean="0"/>
              <a:t>test</a:t>
            </a:r>
            <a:endParaRPr lang="en-US" sz="2400" dirty="0"/>
          </a:p>
          <a:p>
            <a:pPr lvl="0">
              <a:buFont typeface="Wingdings" pitchFamily="2" charset="2"/>
              <a:buChar char="Ø"/>
            </a:pPr>
            <a:r>
              <a:rPr lang="en-US" sz="2400" dirty="0"/>
              <a:t> 	Type of </a:t>
            </a:r>
            <a:r>
              <a:rPr lang="en-US" sz="2400" dirty="0" smtClean="0"/>
              <a:t>Dentin</a:t>
            </a:r>
          </a:p>
          <a:p>
            <a:pPr lvl="0">
              <a:buFont typeface="Wingdings" pitchFamily="2" charset="2"/>
              <a:buChar char="Ø"/>
            </a:pPr>
            <a:r>
              <a:rPr lang="en-US" sz="2400" dirty="0" smtClean="0"/>
              <a:t>        Test cavity</a:t>
            </a:r>
            <a:endParaRPr lang="en-US" sz="2400" dirty="0"/>
          </a:p>
          <a:p>
            <a:pPr lvl="0">
              <a:buFont typeface="Wingdings" pitchFamily="2" charset="2"/>
              <a:buChar char="Ø"/>
            </a:pPr>
            <a:r>
              <a:rPr lang="en-US" sz="2400" dirty="0"/>
              <a:t> 	Selective </a:t>
            </a:r>
            <a:r>
              <a:rPr lang="en-US" sz="2400" dirty="0" smtClean="0"/>
              <a:t>infiltration </a:t>
            </a:r>
            <a:r>
              <a:rPr lang="en-US" sz="2400" dirty="0"/>
              <a:t>or </a:t>
            </a:r>
            <a:r>
              <a:rPr lang="en-US" sz="2400" dirty="0" err="1"/>
              <a:t>ligamental</a:t>
            </a:r>
            <a:r>
              <a:rPr lang="en-US" sz="2400" dirty="0"/>
              <a:t> anesthesia </a:t>
            </a:r>
          </a:p>
          <a:p>
            <a:pPr lvl="0">
              <a:buNone/>
            </a:pPr>
            <a:endParaRPr lang="en-US" dirty="0"/>
          </a:p>
          <a:p>
            <a:endParaRPr lang="en-I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72300" y="2384872"/>
            <a:ext cx="2171700" cy="210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09600" y="1295400"/>
            <a:ext cx="3208571" cy="461665"/>
          </a:xfrm>
          <a:prstGeom prst="rect">
            <a:avLst/>
          </a:prstGeom>
          <a:noFill/>
        </p:spPr>
        <p:txBody>
          <a:bodyPr wrap="none" rtlCol="0">
            <a:spAutoFit/>
          </a:bodyPr>
          <a:lstStyle/>
          <a:p>
            <a:r>
              <a:rPr lang="en-US" b="1" dirty="0" smtClean="0">
                <a:solidFill>
                  <a:srgbClr val="FF0000"/>
                </a:solidFill>
              </a:rPr>
              <a:t>Traditional methods:</a:t>
            </a:r>
            <a:endParaRPr lang="en-US" b="1" dirty="0">
              <a:solidFill>
                <a:srgbClr val="FF0000"/>
              </a:solidFill>
            </a:endParaRPr>
          </a:p>
        </p:txBody>
      </p:sp>
    </p:spTree>
    <p:extLst>
      <p:ext uri="{BB962C8B-B14F-4D97-AF65-F5344CB8AC3E}">
        <p14:creationId xmlns:p14="http://schemas.microsoft.com/office/powerpoint/2010/main" xmlns="" val="4238733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7315200" cy="715963"/>
          </a:xfrm>
        </p:spPr>
        <p:txBody>
          <a:bodyPr/>
          <a:lstStyle/>
          <a:p>
            <a:r>
              <a:rPr lang="en-US" sz="2800" b="1" dirty="0" smtClean="0">
                <a:solidFill>
                  <a:srgbClr val="FF0000"/>
                </a:solidFill>
              </a:rPr>
              <a:t>Advanced methods:</a:t>
            </a:r>
            <a:endParaRPr lang="en-US" sz="2800" b="1" dirty="0">
              <a:solidFill>
                <a:srgbClr val="FF0000"/>
              </a:solidFill>
            </a:endParaRPr>
          </a:p>
        </p:txBody>
      </p:sp>
      <p:sp>
        <p:nvSpPr>
          <p:cNvPr id="3" name="Content Placeholder 2"/>
          <p:cNvSpPr>
            <a:spLocks noGrp="1"/>
          </p:cNvSpPr>
          <p:nvPr>
            <p:ph idx="1"/>
          </p:nvPr>
        </p:nvSpPr>
        <p:spPr>
          <a:xfrm>
            <a:off x="914400" y="1981200"/>
            <a:ext cx="7315200" cy="4191000"/>
          </a:xfrm>
        </p:spPr>
        <p:txBody>
          <a:bodyPr/>
          <a:lstStyle/>
          <a:p>
            <a:r>
              <a:rPr lang="en-IN" sz="2800" dirty="0" smtClean="0"/>
              <a:t>  a) Air abrasive</a:t>
            </a:r>
            <a:endParaRPr lang="en-US" sz="2800" dirty="0" smtClean="0"/>
          </a:p>
          <a:p>
            <a:r>
              <a:rPr lang="en-IN" sz="2800" dirty="0" smtClean="0"/>
              <a:t>  b) </a:t>
            </a:r>
            <a:r>
              <a:rPr lang="en-IN" sz="2800" dirty="0" err="1" smtClean="0"/>
              <a:t>Xeroradiography</a:t>
            </a:r>
            <a:r>
              <a:rPr lang="en-IN" sz="2800" dirty="0" smtClean="0"/>
              <a:t> </a:t>
            </a:r>
            <a:endParaRPr lang="en-US" sz="2800" dirty="0" smtClean="0"/>
          </a:p>
          <a:p>
            <a:r>
              <a:rPr lang="en-IN" sz="2800" dirty="0" smtClean="0"/>
              <a:t>  c) Digital radiographic method</a:t>
            </a:r>
            <a:endParaRPr lang="en-US" sz="2800" dirty="0" smtClean="0"/>
          </a:p>
          <a:p>
            <a:r>
              <a:rPr lang="en-IN" sz="2800" dirty="0" smtClean="0"/>
              <a:t>  d) Computer -aided radiographic  method                  </a:t>
            </a:r>
            <a:endParaRPr lang="en-US" sz="2800" dirty="0" smtClean="0"/>
          </a:p>
          <a:p>
            <a:r>
              <a:rPr lang="en-IN" sz="2800" dirty="0" smtClean="0"/>
              <a:t>  e) Digital subtraction radiography</a:t>
            </a:r>
            <a:endParaRPr lang="en-US" sz="2800" dirty="0" smtClean="0"/>
          </a:p>
          <a:p>
            <a:r>
              <a:rPr lang="en-IN" sz="2800" dirty="0" smtClean="0"/>
              <a:t>   f) Digital </a:t>
            </a:r>
            <a:r>
              <a:rPr lang="en-IN" sz="2800" dirty="0" err="1" smtClean="0"/>
              <a:t>fiberoptic</a:t>
            </a:r>
            <a:r>
              <a:rPr lang="en-IN" sz="2800" dirty="0" smtClean="0"/>
              <a:t> </a:t>
            </a:r>
            <a:r>
              <a:rPr lang="en-IN" sz="2800" dirty="0" err="1" smtClean="0"/>
              <a:t>transillumination</a:t>
            </a:r>
            <a:endParaRPr lang="en-US" sz="2800" dirty="0" smtClean="0"/>
          </a:p>
          <a:p>
            <a:r>
              <a:rPr lang="en-IN" sz="2800" dirty="0" smtClean="0"/>
              <a:t>  g) Dyes for detection of caries</a:t>
            </a:r>
            <a:endParaRPr lang="en-US" sz="2800" dirty="0" smtClean="0"/>
          </a:p>
          <a:p>
            <a:r>
              <a:rPr lang="en-IN" sz="2800" dirty="0" smtClean="0"/>
              <a:t>  h) Electrical conductance measurement</a:t>
            </a:r>
            <a:endParaRPr lang="en-US" sz="28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315200" cy="715963"/>
          </a:xfrm>
        </p:spPr>
        <p:txBody>
          <a:bodyPr/>
          <a:lstStyle/>
          <a:p>
            <a:endParaRPr lang="en-US" dirty="0"/>
          </a:p>
        </p:txBody>
      </p:sp>
      <p:sp>
        <p:nvSpPr>
          <p:cNvPr id="3" name="Content Placeholder 2"/>
          <p:cNvSpPr>
            <a:spLocks noGrp="1"/>
          </p:cNvSpPr>
          <p:nvPr>
            <p:ph idx="1"/>
          </p:nvPr>
        </p:nvSpPr>
        <p:spPr>
          <a:xfrm>
            <a:off x="685800" y="1600200"/>
            <a:ext cx="7315200" cy="4191000"/>
          </a:xfrm>
        </p:spPr>
        <p:txBody>
          <a:bodyPr/>
          <a:lstStyle/>
          <a:p>
            <a:r>
              <a:rPr lang="en-IN" sz="2800" dirty="0" smtClean="0"/>
              <a:t> </a:t>
            </a:r>
            <a:r>
              <a:rPr lang="en-IN" sz="2800" dirty="0" err="1" smtClean="0"/>
              <a:t>i</a:t>
            </a:r>
            <a:r>
              <a:rPr lang="en-IN" sz="2800" dirty="0" smtClean="0"/>
              <a:t>) Endoscopic filtered fluorescence method</a:t>
            </a:r>
            <a:endParaRPr lang="en-US" sz="2800" dirty="0" smtClean="0"/>
          </a:p>
          <a:p>
            <a:r>
              <a:rPr lang="en-IN" sz="2800" dirty="0" smtClean="0"/>
              <a:t>  j ) Quantitative laser fluorescence</a:t>
            </a:r>
            <a:endParaRPr lang="en-US" sz="2800" dirty="0" smtClean="0"/>
          </a:p>
          <a:p>
            <a:r>
              <a:rPr lang="en-IN" sz="2800" dirty="0" smtClean="0"/>
              <a:t>  k) Alternating  current impedance spectroscopy</a:t>
            </a:r>
            <a:endParaRPr lang="en-US" sz="2800" dirty="0" smtClean="0"/>
          </a:p>
          <a:p>
            <a:r>
              <a:rPr lang="en-IN" sz="2800" dirty="0" smtClean="0"/>
              <a:t>  l) Ultrasonic imaging</a:t>
            </a:r>
            <a:endParaRPr lang="en-US" sz="2800" dirty="0" smtClean="0"/>
          </a:p>
          <a:p>
            <a:r>
              <a:rPr lang="en-IN" sz="2800" dirty="0" smtClean="0"/>
              <a:t>  j) Optical </a:t>
            </a:r>
            <a:r>
              <a:rPr lang="en-IN" sz="2800" dirty="0" err="1" smtClean="0"/>
              <a:t>coherance</a:t>
            </a:r>
            <a:r>
              <a:rPr lang="en-IN" sz="2800" dirty="0" smtClean="0"/>
              <a:t> tomography</a:t>
            </a:r>
            <a:endParaRPr lang="en-US" sz="2800" dirty="0" smtClean="0"/>
          </a:p>
          <a:p>
            <a:r>
              <a:rPr lang="en-IN" sz="2800" dirty="0" smtClean="0"/>
              <a:t>  k) </a:t>
            </a:r>
            <a:r>
              <a:rPr lang="en-IN" sz="2800" dirty="0" err="1" smtClean="0"/>
              <a:t>Multiphoton</a:t>
            </a:r>
            <a:r>
              <a:rPr lang="en-IN" sz="2800" dirty="0" smtClean="0"/>
              <a:t> imaging</a:t>
            </a:r>
            <a:endParaRPr lang="en-US" sz="2800" dirty="0" smtClean="0"/>
          </a:p>
          <a:p>
            <a:r>
              <a:rPr lang="en-IN" sz="2800" dirty="0" smtClean="0"/>
              <a:t>  l) Infrared </a:t>
            </a:r>
            <a:r>
              <a:rPr lang="en-IN" sz="2800" dirty="0" err="1" smtClean="0"/>
              <a:t>thermography</a:t>
            </a:r>
            <a:r>
              <a:rPr lang="en-IN" sz="2800" dirty="0" smtClean="0"/>
              <a:t>  </a:t>
            </a:r>
            <a:endParaRPr lang="en-US" sz="2800"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315200" cy="715963"/>
          </a:xfrm>
        </p:spPr>
        <p:txBody>
          <a:bodyPr/>
          <a:lstStyle/>
          <a:p>
            <a:pPr algn="ctr"/>
            <a:r>
              <a:rPr lang="en-US" b="1" dirty="0" smtClean="0">
                <a:solidFill>
                  <a:srgbClr val="FFFF00"/>
                </a:solidFill>
              </a:rPr>
              <a:t>INTRODUCTION:</a:t>
            </a:r>
            <a:endParaRPr lang="en-US" b="1" dirty="0"/>
          </a:p>
        </p:txBody>
      </p:sp>
      <p:sp>
        <p:nvSpPr>
          <p:cNvPr id="3" name="Content Placeholder 2"/>
          <p:cNvSpPr>
            <a:spLocks noGrp="1"/>
          </p:cNvSpPr>
          <p:nvPr>
            <p:ph idx="1"/>
          </p:nvPr>
        </p:nvSpPr>
        <p:spPr>
          <a:xfrm>
            <a:off x="762000" y="1447800"/>
            <a:ext cx="7315200" cy="4191000"/>
          </a:xfrm>
        </p:spPr>
        <p:txBody>
          <a:bodyPr/>
          <a:lstStyle/>
          <a:p>
            <a:pPr lvl="0"/>
            <a:r>
              <a:rPr lang="en-US" dirty="0" smtClean="0"/>
              <a:t>Dental caries is an infectious microbial disease of teeth that result in localized dissolution and destruction of calcified tissues.</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715963"/>
          </a:xfrm>
        </p:spPr>
        <p:txBody>
          <a:bodyPr/>
          <a:lstStyle/>
          <a:p>
            <a:pPr lvl="0"/>
            <a:r>
              <a:rPr lang="en-IN" b="1" dirty="0" smtClean="0">
                <a:solidFill>
                  <a:srgbClr val="FFFF00"/>
                </a:solidFill>
              </a:rPr>
              <a:t>Traditional methods:</a:t>
            </a:r>
            <a:r>
              <a:rPr lang="en-US" dirty="0" smtClean="0"/>
              <a:t/>
            </a:r>
            <a:br>
              <a:rPr lang="en-US" dirty="0" smtClean="0"/>
            </a:br>
            <a:endParaRPr lang="en-US" dirty="0"/>
          </a:p>
        </p:txBody>
      </p:sp>
      <p:sp>
        <p:nvSpPr>
          <p:cNvPr id="3" name="Content Placeholder 2"/>
          <p:cNvSpPr>
            <a:spLocks noGrp="1"/>
          </p:cNvSpPr>
          <p:nvPr>
            <p:ph idx="1"/>
          </p:nvPr>
        </p:nvSpPr>
        <p:spPr>
          <a:xfrm>
            <a:off x="914400" y="1524000"/>
            <a:ext cx="7315200" cy="5105400"/>
          </a:xfrm>
        </p:spPr>
        <p:txBody>
          <a:bodyPr/>
          <a:lstStyle/>
          <a:p>
            <a:pPr>
              <a:buNone/>
            </a:pPr>
            <a:r>
              <a:rPr lang="en-IN" dirty="0" smtClean="0">
                <a:solidFill>
                  <a:srgbClr val="FF0000"/>
                </a:solidFill>
              </a:rPr>
              <a:t>1) </a:t>
            </a:r>
            <a:r>
              <a:rPr lang="en-IN" b="1" dirty="0" smtClean="0">
                <a:solidFill>
                  <a:srgbClr val="FF0000"/>
                </a:solidFill>
              </a:rPr>
              <a:t>Patient’s complaint </a:t>
            </a:r>
            <a:r>
              <a:rPr lang="en-IN" dirty="0" smtClean="0">
                <a:solidFill>
                  <a:srgbClr val="FF0000"/>
                </a:solidFill>
              </a:rPr>
              <a:t>: </a:t>
            </a:r>
          </a:p>
          <a:p>
            <a:r>
              <a:rPr lang="en-IN" dirty="0" smtClean="0"/>
              <a:t>Patient’s complaint may itself provide a hint about the presence of caries. Patient may complain of sensitivity to thermal </a:t>
            </a:r>
            <a:r>
              <a:rPr lang="en-IN" dirty="0" err="1" smtClean="0"/>
              <a:t>changes,mild</a:t>
            </a:r>
            <a:r>
              <a:rPr lang="en-IN" dirty="0" smtClean="0"/>
              <a:t> to moderate toothache etc. </a:t>
            </a:r>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914400" y="1295400"/>
            <a:ext cx="6934200" cy="715963"/>
          </a:xfrm>
        </p:spPr>
        <p:txBody>
          <a:bodyPr/>
          <a:lstStyle/>
          <a:p>
            <a:r>
              <a:rPr lang="en-US" sz="4000" dirty="0" smtClean="0">
                <a:solidFill>
                  <a:srgbClr val="C00000"/>
                </a:solidFill>
              </a:rPr>
              <a:t>Pain </a:t>
            </a:r>
            <a:endParaRPr lang="en-IN" sz="4000" dirty="0">
              <a:solidFill>
                <a:srgbClr val="C00000"/>
              </a:solidFill>
            </a:endParaRPr>
          </a:p>
        </p:txBody>
      </p:sp>
      <p:sp>
        <p:nvSpPr>
          <p:cNvPr id="60419" name="Rectangle 3"/>
          <p:cNvSpPr>
            <a:spLocks noGrp="1" noChangeArrowheads="1"/>
          </p:cNvSpPr>
          <p:nvPr>
            <p:ph type="body" idx="1"/>
          </p:nvPr>
        </p:nvSpPr>
        <p:spPr>
          <a:xfrm>
            <a:off x="914400" y="1828800"/>
            <a:ext cx="5184576" cy="4320480"/>
          </a:xfrm>
        </p:spPr>
        <p:txBody>
          <a:bodyPr/>
          <a:lstStyle/>
          <a:p>
            <a:pPr>
              <a:buFont typeface="Wingdings" pitchFamily="2" charset="2"/>
              <a:buChar char="Ø"/>
            </a:pPr>
            <a:endParaRPr lang="en-US" sz="2400" dirty="0"/>
          </a:p>
          <a:p>
            <a:pPr>
              <a:buFont typeface="Wingdings" pitchFamily="2" charset="2"/>
              <a:buChar char="Ø"/>
            </a:pPr>
            <a:r>
              <a:rPr lang="en-US" sz="2400" dirty="0"/>
              <a:t> Pain at night / spontaneous </a:t>
            </a:r>
            <a:r>
              <a:rPr lang="en-US" sz="2400" dirty="0" smtClean="0"/>
              <a:t>pain:  </a:t>
            </a:r>
            <a:r>
              <a:rPr lang="en-US" sz="2400" dirty="0"/>
              <a:t>degenerative changes in P-D organ </a:t>
            </a:r>
          </a:p>
          <a:p>
            <a:pPr>
              <a:buFont typeface="Wingdings" pitchFamily="2" charset="2"/>
              <a:buChar char="Ø"/>
            </a:pPr>
            <a:endParaRPr lang="en-US" sz="2400" dirty="0"/>
          </a:p>
          <a:p>
            <a:pPr>
              <a:buFont typeface="Wingdings" pitchFamily="2" charset="2"/>
              <a:buChar char="Ø"/>
            </a:pPr>
            <a:r>
              <a:rPr lang="en-US" sz="2400" dirty="0"/>
              <a:t> Pain by external stimuli &amp; relieved by    removal of stimuli </a:t>
            </a:r>
            <a:r>
              <a:rPr lang="en-US" sz="2400" dirty="0" smtClean="0"/>
              <a:t>: </a:t>
            </a:r>
          </a:p>
          <a:p>
            <a:pPr>
              <a:buNone/>
            </a:pPr>
            <a:r>
              <a:rPr lang="en-US" sz="2400" dirty="0" smtClean="0"/>
              <a:t>     lesser </a:t>
            </a:r>
            <a:r>
              <a:rPr lang="en-US" sz="2400" dirty="0"/>
              <a:t>degree of degeneration</a:t>
            </a:r>
          </a:p>
          <a:p>
            <a:pPr>
              <a:lnSpc>
                <a:spcPct val="80000"/>
              </a:lnSpc>
            </a:pPr>
            <a:endParaRPr lang="en-IN" sz="1800" dirty="0">
              <a:solidFill>
                <a:srgbClr val="4D4D4D"/>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77000" y="2209800"/>
            <a:ext cx="2244298" cy="25879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068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15200" cy="715963"/>
          </a:xfrm>
        </p:spPr>
        <p:txBody>
          <a:bodyPr/>
          <a:lstStyle/>
          <a:p>
            <a:endParaRPr lang="en-US" dirty="0"/>
          </a:p>
        </p:txBody>
      </p:sp>
      <p:sp>
        <p:nvSpPr>
          <p:cNvPr id="3" name="Content Placeholder 2"/>
          <p:cNvSpPr>
            <a:spLocks noGrp="1"/>
          </p:cNvSpPr>
          <p:nvPr>
            <p:ph idx="1"/>
          </p:nvPr>
        </p:nvSpPr>
        <p:spPr>
          <a:xfrm>
            <a:off x="762000" y="1371600"/>
            <a:ext cx="7315200" cy="4191000"/>
          </a:xfrm>
        </p:spPr>
        <p:txBody>
          <a:bodyPr/>
          <a:lstStyle/>
          <a:p>
            <a:pPr>
              <a:buNone/>
            </a:pPr>
            <a:r>
              <a:rPr lang="en-IN" dirty="0" smtClean="0">
                <a:solidFill>
                  <a:srgbClr val="FF0000"/>
                </a:solidFill>
              </a:rPr>
              <a:t>2) Meticulous clinical examination :</a:t>
            </a:r>
          </a:p>
          <a:p>
            <a:pPr>
              <a:buNone/>
            </a:pPr>
            <a:r>
              <a:rPr lang="en-IN" dirty="0" smtClean="0"/>
              <a:t>  May Reveal  visual sign of caries</a:t>
            </a:r>
          </a:p>
          <a:p>
            <a:pPr>
              <a:buNone/>
            </a:pPr>
            <a:r>
              <a:rPr lang="en-IN" dirty="0" smtClean="0"/>
              <a:t> </a:t>
            </a:r>
            <a:endParaRPr lang="en-US" dirty="0" smtClean="0"/>
          </a:p>
          <a:p>
            <a:pPr lvl="0"/>
            <a:r>
              <a:rPr lang="en-IN" dirty="0" smtClean="0">
                <a:solidFill>
                  <a:srgbClr val="35B19D"/>
                </a:solidFill>
              </a:rPr>
              <a:t>Brownish discoloration of pit and fissures.</a:t>
            </a:r>
            <a:endParaRPr lang="en-US" dirty="0" smtClean="0">
              <a:solidFill>
                <a:srgbClr val="35B19D"/>
              </a:solidFill>
            </a:endParaRPr>
          </a:p>
          <a:p>
            <a:pPr lvl="0"/>
            <a:r>
              <a:rPr lang="en-IN" dirty="0" smtClean="0">
                <a:solidFill>
                  <a:srgbClr val="35B19D"/>
                </a:solidFill>
              </a:rPr>
              <a:t>Opacity beneath pit and fissures or marginal ridges.</a:t>
            </a:r>
            <a:endParaRPr lang="en-US" dirty="0" smtClean="0">
              <a:solidFill>
                <a:srgbClr val="35B19D"/>
              </a:solidFill>
            </a:endParaRPr>
          </a:p>
          <a:p>
            <a:pPr lvl="0"/>
            <a:r>
              <a:rPr lang="en-IN" dirty="0" smtClean="0">
                <a:solidFill>
                  <a:srgbClr val="35B19D"/>
                </a:solidFill>
              </a:rPr>
              <a:t>Frank </a:t>
            </a:r>
            <a:r>
              <a:rPr lang="en-IN" dirty="0" err="1" smtClean="0">
                <a:solidFill>
                  <a:srgbClr val="35B19D"/>
                </a:solidFill>
              </a:rPr>
              <a:t>cavitation</a:t>
            </a:r>
            <a:r>
              <a:rPr lang="en-IN" dirty="0" smtClean="0">
                <a:solidFill>
                  <a:srgbClr val="35B19D"/>
                </a:solidFill>
              </a:rPr>
              <a:t> of the tooth surface.</a:t>
            </a:r>
            <a:endParaRPr lang="en-US" dirty="0" smtClean="0">
              <a:solidFill>
                <a:srgbClr val="35B19D"/>
              </a:solidFill>
            </a:endParaRPr>
          </a:p>
          <a:p>
            <a:pPr>
              <a:buNone/>
            </a:pPr>
            <a:r>
              <a:rPr lang="en-IN" dirty="0" smtClean="0">
                <a:solidFill>
                  <a:srgbClr val="35B19D"/>
                </a:solidFill>
              </a:rPr>
              <a:t> </a:t>
            </a:r>
            <a:endParaRPr lang="en-US" dirty="0" smtClean="0">
              <a:solidFill>
                <a:srgbClr val="35B19D"/>
              </a:solidFill>
            </a:endParaRPr>
          </a:p>
          <a:p>
            <a:endParaRPr lang="en-US" dirty="0"/>
          </a:p>
        </p:txBody>
      </p:sp>
      <p:sp>
        <p:nvSpPr>
          <p:cNvPr id="4" name="Down Arrow 3"/>
          <p:cNvSpPr/>
          <p:nvPr/>
        </p:nvSpPr>
        <p:spPr bwMode="auto">
          <a:xfrm>
            <a:off x="3657600" y="2590800"/>
            <a:ext cx="304800" cy="533400"/>
          </a:xfrm>
          <a:prstGeom prst="downArrow">
            <a:avLst/>
          </a:prstGeom>
          <a:solidFill>
            <a:schemeClr val="bg2"/>
          </a:solidFill>
          <a:ln>
            <a:solidFill>
              <a:schemeClr val="bg2"/>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315200" cy="715963"/>
          </a:xfrm>
        </p:spPr>
        <p:txBody>
          <a:bodyPr/>
          <a:lstStyle/>
          <a:p>
            <a:endParaRPr lang="en-US" dirty="0"/>
          </a:p>
        </p:txBody>
      </p:sp>
      <p:sp>
        <p:nvSpPr>
          <p:cNvPr id="3" name="Content Placeholder 2"/>
          <p:cNvSpPr>
            <a:spLocks noGrp="1"/>
          </p:cNvSpPr>
          <p:nvPr>
            <p:ph idx="1"/>
          </p:nvPr>
        </p:nvSpPr>
        <p:spPr>
          <a:xfrm>
            <a:off x="914400" y="1752600"/>
            <a:ext cx="8229600" cy="4191000"/>
          </a:xfrm>
        </p:spPr>
        <p:txBody>
          <a:bodyPr/>
          <a:lstStyle/>
          <a:p>
            <a:pPr>
              <a:buNone/>
            </a:pPr>
            <a:r>
              <a:rPr lang="en-US" dirty="0" smtClean="0">
                <a:solidFill>
                  <a:srgbClr val="FF0000"/>
                </a:solidFill>
              </a:rPr>
              <a:t> </a:t>
            </a:r>
            <a:r>
              <a:rPr lang="en-IN" dirty="0" smtClean="0">
                <a:solidFill>
                  <a:srgbClr val="FF0000"/>
                </a:solidFill>
              </a:rPr>
              <a:t>3) </a:t>
            </a:r>
            <a:r>
              <a:rPr lang="en-IN" b="1" dirty="0" smtClean="0">
                <a:solidFill>
                  <a:srgbClr val="FF0000"/>
                </a:solidFill>
              </a:rPr>
              <a:t>Tactile examination </a:t>
            </a:r>
            <a:r>
              <a:rPr lang="en-IN" dirty="0" smtClean="0">
                <a:solidFill>
                  <a:srgbClr val="FF0000"/>
                </a:solidFill>
              </a:rPr>
              <a:t>: </a:t>
            </a:r>
          </a:p>
          <a:p>
            <a:pPr>
              <a:buNone/>
            </a:pPr>
            <a:r>
              <a:rPr lang="en-US" dirty="0" smtClean="0"/>
              <a:t>INSTRUMENTS USED:</a:t>
            </a:r>
          </a:p>
          <a:p>
            <a:pPr lvl="0"/>
            <a:r>
              <a:rPr lang="en-US" dirty="0" smtClean="0">
                <a:solidFill>
                  <a:srgbClr val="35B19D"/>
                </a:solidFill>
              </a:rPr>
              <a:t>Mouth mirror </a:t>
            </a:r>
          </a:p>
          <a:p>
            <a:pPr lvl="0"/>
            <a:r>
              <a:rPr lang="en-US" dirty="0" smtClean="0">
                <a:solidFill>
                  <a:srgbClr val="35B19D"/>
                </a:solidFill>
              </a:rPr>
              <a:t>Explorer</a:t>
            </a:r>
          </a:p>
          <a:p>
            <a:pPr lvl="0"/>
            <a:r>
              <a:rPr lang="en-US" dirty="0" smtClean="0">
                <a:solidFill>
                  <a:srgbClr val="35B19D"/>
                </a:solidFill>
              </a:rPr>
              <a:t>Sharp /blunt probe</a:t>
            </a:r>
          </a:p>
          <a:p>
            <a:r>
              <a:rPr lang="en-US" dirty="0" smtClean="0">
                <a:solidFill>
                  <a:srgbClr val="35B19D"/>
                </a:solidFill>
              </a:rPr>
              <a:t>Floss</a:t>
            </a:r>
            <a:r>
              <a:rPr lang="en-US" b="1" dirty="0" smtClean="0">
                <a:solidFill>
                  <a:srgbClr val="35B19D"/>
                </a:solidFill>
              </a:rPr>
              <a:t> -</a:t>
            </a:r>
            <a:r>
              <a:rPr lang="en-IN" sz="2800" dirty="0" smtClean="0"/>
              <a:t>Floss is inserted through the contact area and dragged </a:t>
            </a:r>
            <a:r>
              <a:rPr lang="en-IN" sz="2800" dirty="0" err="1" smtClean="0"/>
              <a:t>occlusally</a:t>
            </a:r>
            <a:r>
              <a:rPr lang="en-IN" sz="2800" dirty="0" smtClean="0"/>
              <a:t> against one proximal </a:t>
            </a:r>
            <a:r>
              <a:rPr lang="en-IN" sz="2800" dirty="0" err="1" smtClean="0"/>
              <a:t>surface,if</a:t>
            </a:r>
            <a:r>
              <a:rPr lang="en-IN" sz="2800" dirty="0" smtClean="0"/>
              <a:t> it frays or shreds then it is  a sign of proximal caries.</a:t>
            </a:r>
            <a:endParaRPr lang="en-US" sz="2800" dirty="0" smtClean="0"/>
          </a:p>
          <a:p>
            <a:pPr lvl="0"/>
            <a:endParaRPr lang="en-US" sz="2800" dirty="0" smtClean="0">
              <a:solidFill>
                <a:srgbClr val="35B19D"/>
              </a:solidFill>
            </a:endParaRPr>
          </a:p>
          <a:p>
            <a:endParaRPr 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15963"/>
          </a:xfrm>
        </p:spPr>
        <p:txBody>
          <a:bodyPr/>
          <a:lstStyle/>
          <a:p>
            <a:endParaRPr lang="en-US" dirty="0"/>
          </a:p>
        </p:txBody>
      </p:sp>
      <p:sp>
        <p:nvSpPr>
          <p:cNvPr id="3" name="Content Placeholder 2"/>
          <p:cNvSpPr>
            <a:spLocks noGrp="1"/>
          </p:cNvSpPr>
          <p:nvPr>
            <p:ph idx="1"/>
          </p:nvPr>
        </p:nvSpPr>
        <p:spPr>
          <a:xfrm>
            <a:off x="228600" y="1295400"/>
            <a:ext cx="8229600" cy="4191000"/>
          </a:xfrm>
        </p:spPr>
        <p:txBody>
          <a:bodyPr/>
          <a:lstStyle/>
          <a:p>
            <a:pPr>
              <a:buNone/>
            </a:pPr>
            <a:r>
              <a:rPr lang="en-US" dirty="0" smtClean="0">
                <a:solidFill>
                  <a:srgbClr val="FF0000"/>
                </a:solidFill>
              </a:rPr>
              <a:t>CRITERIA OF TACTILE EXAMINATION:</a:t>
            </a:r>
          </a:p>
          <a:p>
            <a:pPr lvl="0"/>
            <a:r>
              <a:rPr lang="en-US" dirty="0" smtClean="0">
                <a:solidFill>
                  <a:srgbClr val="35B19D"/>
                </a:solidFill>
              </a:rPr>
              <a:t>Catch is present.</a:t>
            </a:r>
          </a:p>
          <a:p>
            <a:pPr lvl="0">
              <a:buNone/>
            </a:pPr>
            <a:r>
              <a:rPr lang="en-US" dirty="0" smtClean="0">
                <a:solidFill>
                  <a:srgbClr val="4D4D4D"/>
                </a:solidFill>
              </a:rPr>
              <a:t>-Penetration  &amp; resistance to removal.</a:t>
            </a:r>
          </a:p>
          <a:p>
            <a:pPr lvl="0">
              <a:buNone/>
            </a:pPr>
            <a:r>
              <a:rPr lang="en-US" dirty="0" smtClean="0">
                <a:solidFill>
                  <a:srgbClr val="4D4D4D"/>
                </a:solidFill>
              </a:rPr>
              <a:t>-Catch indicate the  demineralization &amp; weakening of tooth surface.</a:t>
            </a:r>
          </a:p>
          <a:p>
            <a:pPr lvl="0"/>
            <a:endParaRPr lang="en-US" dirty="0" smtClean="0"/>
          </a:p>
          <a:p>
            <a:r>
              <a:rPr lang="en-US" dirty="0" smtClean="0">
                <a:solidFill>
                  <a:srgbClr val="35B19D"/>
                </a:solidFill>
              </a:rPr>
              <a:t>Soft floor of </a:t>
            </a:r>
            <a:r>
              <a:rPr lang="en-US" dirty="0" err="1" smtClean="0">
                <a:solidFill>
                  <a:srgbClr val="35B19D"/>
                </a:solidFill>
              </a:rPr>
              <a:t>cavitation</a:t>
            </a:r>
            <a:r>
              <a:rPr lang="en-US" dirty="0" smtClean="0">
                <a:solidFill>
                  <a:srgbClr val="35B19D"/>
                </a:solidFill>
              </a:rPr>
              <a:t> is palpable </a:t>
            </a:r>
            <a:r>
              <a:rPr lang="en-IN" dirty="0" smtClean="0">
                <a:solidFill>
                  <a:srgbClr val="35B19D"/>
                </a:solidFill>
              </a:rPr>
              <a:t>with probe.</a:t>
            </a:r>
            <a:endParaRPr lang="en-US" dirty="0" smtClean="0">
              <a:solidFill>
                <a:srgbClr val="35B19D"/>
              </a:solidFill>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219200"/>
            <a:ext cx="7315200" cy="4191000"/>
          </a:xfrm>
        </p:spPr>
        <p:txBody>
          <a:bodyPr/>
          <a:lstStyle/>
          <a:p>
            <a:pPr>
              <a:buNone/>
            </a:pPr>
            <a:r>
              <a:rPr lang="en-US" dirty="0" smtClean="0"/>
              <a:t>   </a:t>
            </a:r>
            <a:r>
              <a:rPr lang="en-US" dirty="0" err="1" smtClean="0">
                <a:solidFill>
                  <a:srgbClr val="35B19D"/>
                </a:solidFill>
              </a:rPr>
              <a:t>However,tactile</a:t>
            </a:r>
            <a:r>
              <a:rPr lang="en-US" dirty="0" smtClean="0">
                <a:solidFill>
                  <a:srgbClr val="35B19D"/>
                </a:solidFill>
              </a:rPr>
              <a:t> examination has to be done carefully for the following reasons :</a:t>
            </a:r>
          </a:p>
          <a:p>
            <a:pPr lvl="0"/>
            <a:r>
              <a:rPr lang="en-US" dirty="0" smtClean="0"/>
              <a:t>Excessive pressure with a sharp explorer tip can cause </a:t>
            </a:r>
            <a:r>
              <a:rPr lang="en-US" dirty="0" err="1" smtClean="0"/>
              <a:t>cavitation</a:t>
            </a:r>
            <a:r>
              <a:rPr lang="en-US" dirty="0" smtClean="0"/>
              <a:t>.</a:t>
            </a:r>
          </a:p>
          <a:p>
            <a:pPr lvl="0"/>
            <a:r>
              <a:rPr lang="en-US" dirty="0" smtClean="0"/>
              <a:t>Infective microorganisms may be transferred to uninfected areas. </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15963"/>
          </a:xfrm>
        </p:spPr>
        <p:txBody>
          <a:bodyPr/>
          <a:lstStyle/>
          <a:p>
            <a:endParaRPr lang="en-US" dirty="0"/>
          </a:p>
        </p:txBody>
      </p:sp>
      <p:sp>
        <p:nvSpPr>
          <p:cNvPr id="3" name="Content Placeholder 2"/>
          <p:cNvSpPr>
            <a:spLocks noGrp="1"/>
          </p:cNvSpPr>
          <p:nvPr>
            <p:ph idx="1"/>
          </p:nvPr>
        </p:nvSpPr>
        <p:spPr>
          <a:xfrm>
            <a:off x="304800" y="1371600"/>
            <a:ext cx="8839200" cy="4191000"/>
          </a:xfrm>
        </p:spPr>
        <p:txBody>
          <a:bodyPr/>
          <a:lstStyle/>
          <a:p>
            <a:pPr>
              <a:buNone/>
            </a:pPr>
            <a:r>
              <a:rPr lang="en-US" dirty="0" smtClean="0">
                <a:solidFill>
                  <a:srgbClr val="B92D14"/>
                </a:solidFill>
              </a:rPr>
              <a:t>   </a:t>
            </a:r>
            <a:r>
              <a:rPr lang="en-US" dirty="0" smtClean="0">
                <a:solidFill>
                  <a:srgbClr val="0070C0"/>
                </a:solidFill>
              </a:rPr>
              <a:t>MECHANICAL BINDING OF EXPLORER DEPENDS ON :</a:t>
            </a:r>
          </a:p>
          <a:p>
            <a:pPr lvl="0"/>
            <a:r>
              <a:rPr lang="en-US" dirty="0" smtClean="0">
                <a:solidFill>
                  <a:srgbClr val="35B19D"/>
                </a:solidFill>
              </a:rPr>
              <a:t>Shape of fissure </a:t>
            </a:r>
          </a:p>
          <a:p>
            <a:pPr lvl="0"/>
            <a:r>
              <a:rPr lang="en-US" dirty="0" smtClean="0">
                <a:solidFill>
                  <a:srgbClr val="35B19D"/>
                </a:solidFill>
              </a:rPr>
              <a:t>Sharpness of explorer</a:t>
            </a:r>
          </a:p>
          <a:p>
            <a:pPr lvl="0"/>
            <a:r>
              <a:rPr lang="en-US" dirty="0" smtClean="0">
                <a:solidFill>
                  <a:srgbClr val="35B19D"/>
                </a:solidFill>
              </a:rPr>
              <a:t>Force of application </a:t>
            </a:r>
          </a:p>
          <a:p>
            <a:pPr lvl="0"/>
            <a:r>
              <a:rPr lang="en-US" dirty="0" smtClean="0">
                <a:solidFill>
                  <a:srgbClr val="35B19D"/>
                </a:solidFill>
              </a:rPr>
              <a:t>Path of explorer placement</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143000"/>
            <a:ext cx="6934200" cy="715963"/>
          </a:xfrm>
        </p:spPr>
        <p:txBody>
          <a:bodyPr/>
          <a:lstStyle/>
          <a:p>
            <a:r>
              <a:rPr lang="en-US" sz="4000" dirty="0" smtClean="0">
                <a:solidFill>
                  <a:srgbClr val="FF0000"/>
                </a:solidFill>
              </a:rPr>
              <a:t>   Radiographs:</a:t>
            </a:r>
            <a:endParaRPr lang="en-IN" sz="4000" dirty="0">
              <a:solidFill>
                <a:srgbClr val="FF0000"/>
              </a:solidFill>
            </a:endParaRPr>
          </a:p>
        </p:txBody>
      </p:sp>
      <p:sp>
        <p:nvSpPr>
          <p:cNvPr id="60419" name="Rectangle 3"/>
          <p:cNvSpPr>
            <a:spLocks noGrp="1" noChangeArrowheads="1"/>
          </p:cNvSpPr>
          <p:nvPr>
            <p:ph type="body" idx="1"/>
          </p:nvPr>
        </p:nvSpPr>
        <p:spPr>
          <a:xfrm>
            <a:off x="457200" y="3276600"/>
            <a:ext cx="6934200" cy="4267200"/>
          </a:xfrm>
        </p:spPr>
        <p:txBody>
          <a:bodyPr/>
          <a:lstStyle/>
          <a:p>
            <a:pPr marL="0" indent="0">
              <a:lnSpc>
                <a:spcPct val="80000"/>
              </a:lnSpc>
              <a:buNone/>
            </a:pPr>
            <a:r>
              <a:rPr lang="en-IN" sz="2400" dirty="0" smtClean="0">
                <a:solidFill>
                  <a:srgbClr val="4D4D4D"/>
                </a:solidFill>
              </a:rPr>
              <a:t>    </a:t>
            </a:r>
            <a:endParaRPr lang="en-IN" sz="2400" dirty="0">
              <a:solidFill>
                <a:srgbClr val="4D4D4D"/>
              </a:solidFill>
            </a:endParaRPr>
          </a:p>
          <a:p>
            <a:pPr>
              <a:lnSpc>
                <a:spcPct val="80000"/>
              </a:lnSpc>
            </a:pPr>
            <a:r>
              <a:rPr lang="en-IN" sz="2400" dirty="0">
                <a:solidFill>
                  <a:srgbClr val="4D4D4D"/>
                </a:solidFill>
              </a:rPr>
              <a:t>Any pulpal changes in the form of </a:t>
            </a:r>
            <a:r>
              <a:rPr lang="en-IN" sz="2400" dirty="0" err="1" smtClean="0">
                <a:solidFill>
                  <a:srgbClr val="4D4D4D"/>
                </a:solidFill>
              </a:rPr>
              <a:t>pulpal</a:t>
            </a:r>
            <a:r>
              <a:rPr lang="en-IN" sz="2400" dirty="0" smtClean="0">
                <a:solidFill>
                  <a:srgbClr val="4D4D4D"/>
                </a:solidFill>
              </a:rPr>
              <a:t> calcifications.</a:t>
            </a:r>
            <a:endParaRPr lang="en-IN" sz="2400" dirty="0">
              <a:solidFill>
                <a:srgbClr val="4D4D4D"/>
              </a:solidFill>
            </a:endParaRPr>
          </a:p>
          <a:p>
            <a:pPr>
              <a:lnSpc>
                <a:spcPct val="80000"/>
              </a:lnSpc>
            </a:pPr>
            <a:endParaRPr lang="en-IN" sz="2400" dirty="0">
              <a:solidFill>
                <a:srgbClr val="4D4D4D"/>
              </a:solidFill>
            </a:endParaRPr>
          </a:p>
          <a:p>
            <a:pPr>
              <a:lnSpc>
                <a:spcPct val="80000"/>
              </a:lnSpc>
            </a:pPr>
            <a:r>
              <a:rPr lang="en-IN" sz="2400" dirty="0">
                <a:solidFill>
                  <a:srgbClr val="4D4D4D"/>
                </a:solidFill>
              </a:rPr>
              <a:t>The thickening of the PDL ligament space with an intact </a:t>
            </a:r>
            <a:r>
              <a:rPr lang="en-IN" sz="2400" dirty="0" smtClean="0">
                <a:solidFill>
                  <a:srgbClr val="4D4D4D"/>
                </a:solidFill>
              </a:rPr>
              <a:t>lamina-</a:t>
            </a:r>
            <a:r>
              <a:rPr lang="en-IN" sz="2400" dirty="0" err="1" smtClean="0">
                <a:solidFill>
                  <a:srgbClr val="4D4D4D"/>
                </a:solidFill>
              </a:rPr>
              <a:t>dura</a:t>
            </a:r>
            <a:r>
              <a:rPr lang="en-IN" sz="2400" dirty="0" smtClean="0">
                <a:solidFill>
                  <a:srgbClr val="4D4D4D"/>
                </a:solidFill>
              </a:rPr>
              <a:t>.</a:t>
            </a:r>
            <a:endParaRPr lang="en-IN" sz="2400" dirty="0">
              <a:solidFill>
                <a:srgbClr val="4D4D4D"/>
              </a:solidFill>
            </a:endParaRPr>
          </a:p>
          <a:p>
            <a:pPr>
              <a:lnSpc>
                <a:spcPct val="80000"/>
              </a:lnSpc>
            </a:pPr>
            <a:endParaRPr lang="en-IN" sz="2400" dirty="0">
              <a:solidFill>
                <a:srgbClr val="4D4D4D"/>
              </a:solidFill>
            </a:endParaRPr>
          </a:p>
          <a:p>
            <a:pPr>
              <a:lnSpc>
                <a:spcPct val="80000"/>
              </a:lnSpc>
            </a:pPr>
            <a:endParaRPr lang="en-IN" sz="2400" dirty="0">
              <a:solidFill>
                <a:srgbClr val="4D4D4D"/>
              </a:solidFill>
            </a:endParaRPr>
          </a:p>
          <a:p>
            <a:pPr>
              <a:lnSpc>
                <a:spcPct val="80000"/>
              </a:lnSpc>
            </a:pPr>
            <a:endParaRPr lang="en-IN" sz="2400" dirty="0">
              <a:solidFill>
                <a:srgbClr val="4D4D4D"/>
              </a:solidFill>
            </a:endParaRPr>
          </a:p>
        </p:txBody>
      </p:sp>
      <p:sp>
        <p:nvSpPr>
          <p:cNvPr id="2" name="Rectangle 1"/>
          <p:cNvSpPr/>
          <p:nvPr/>
        </p:nvSpPr>
        <p:spPr>
          <a:xfrm>
            <a:off x="304800" y="2133600"/>
            <a:ext cx="4464496" cy="1200329"/>
          </a:xfrm>
          <a:prstGeom prst="rect">
            <a:avLst/>
          </a:prstGeom>
        </p:spPr>
        <p:txBody>
          <a:bodyPr wrap="square">
            <a:spAutoFit/>
          </a:bodyPr>
          <a:lstStyle/>
          <a:p>
            <a:pPr marL="342900" indent="-342900">
              <a:buFont typeface="Arial" pitchFamily="34" charset="0"/>
              <a:buChar char="•"/>
            </a:pPr>
            <a:r>
              <a:rPr lang="en-IN" dirty="0"/>
              <a:t>The proximity of carious </a:t>
            </a:r>
            <a:r>
              <a:rPr lang="en-IN" dirty="0" smtClean="0"/>
              <a:t> lesion </a:t>
            </a:r>
            <a:r>
              <a:rPr lang="en-IN" dirty="0">
                <a:solidFill>
                  <a:srgbClr val="4D4D4D"/>
                </a:solidFill>
              </a:rPr>
              <a:t>to the pulp</a:t>
            </a:r>
            <a:r>
              <a:rPr lang="en-IN" dirty="0" smtClean="0"/>
              <a:t> chamber and the root canal system.</a:t>
            </a:r>
            <a:endParaRPr lang="en-IN"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72200" y="116632"/>
            <a:ext cx="2666231" cy="2443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00715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447800" y="1600200"/>
            <a:ext cx="6934200" cy="4267200"/>
          </a:xfrm>
        </p:spPr>
        <p:txBody>
          <a:bodyPr/>
          <a:lstStyle/>
          <a:p>
            <a:pPr>
              <a:lnSpc>
                <a:spcPct val="80000"/>
              </a:lnSpc>
            </a:pPr>
            <a:r>
              <a:rPr lang="en-IN" sz="2400" dirty="0">
                <a:solidFill>
                  <a:srgbClr val="4D4D4D"/>
                </a:solidFill>
              </a:rPr>
              <a:t>Location of the caries cone tip relative to  the anatomy of the pulp chamber and root canal system.</a:t>
            </a:r>
          </a:p>
          <a:p>
            <a:pPr>
              <a:lnSpc>
                <a:spcPct val="80000"/>
              </a:lnSpc>
            </a:pPr>
            <a:endParaRPr lang="en-IN" sz="2400" dirty="0">
              <a:solidFill>
                <a:srgbClr val="4D4D4D"/>
              </a:solidFill>
            </a:endParaRPr>
          </a:p>
          <a:p>
            <a:pPr>
              <a:lnSpc>
                <a:spcPct val="80000"/>
              </a:lnSpc>
            </a:pPr>
            <a:r>
              <a:rPr lang="en-IN" sz="2400" dirty="0">
                <a:solidFill>
                  <a:srgbClr val="4D4D4D"/>
                </a:solidFill>
              </a:rPr>
              <a:t> Relative size of the apical foramen to that of the pulp and root canal system tissues.</a:t>
            </a:r>
          </a:p>
          <a:p>
            <a:pPr>
              <a:lnSpc>
                <a:spcPct val="80000"/>
              </a:lnSpc>
            </a:pPr>
            <a:endParaRPr lang="en-IN" sz="2400" dirty="0">
              <a:solidFill>
                <a:srgbClr val="4D4D4D"/>
              </a:solidFill>
            </a:endParaRPr>
          </a:p>
          <a:p>
            <a:pPr>
              <a:lnSpc>
                <a:spcPct val="80000"/>
              </a:lnSpc>
            </a:pPr>
            <a:r>
              <a:rPr lang="en-IN" sz="2400" dirty="0">
                <a:solidFill>
                  <a:srgbClr val="4D4D4D"/>
                </a:solidFill>
              </a:rPr>
              <a:t> Diameter of the pulp </a:t>
            </a:r>
            <a:r>
              <a:rPr lang="en-IN" sz="2400" dirty="0" smtClean="0">
                <a:solidFill>
                  <a:srgbClr val="4D4D4D"/>
                </a:solidFill>
              </a:rPr>
              <a:t>exposure.</a:t>
            </a:r>
            <a:endParaRPr lang="en-IN" sz="2400" dirty="0">
              <a:solidFill>
                <a:srgbClr val="4D4D4D"/>
              </a:solidFill>
            </a:endParaRPr>
          </a:p>
          <a:p>
            <a:pPr>
              <a:lnSpc>
                <a:spcPct val="80000"/>
              </a:lnSpc>
            </a:pPr>
            <a:endParaRPr lang="en-IN" sz="2400" dirty="0">
              <a:solidFill>
                <a:srgbClr val="4D4D4D"/>
              </a:solidFill>
            </a:endParaRPr>
          </a:p>
          <a:p>
            <a:pPr>
              <a:lnSpc>
                <a:spcPct val="80000"/>
              </a:lnSpc>
            </a:pPr>
            <a:r>
              <a:rPr lang="en-IN" sz="2400" dirty="0">
                <a:solidFill>
                  <a:srgbClr val="4D4D4D"/>
                </a:solidFill>
              </a:rPr>
              <a:t> Gross evaluation of the </a:t>
            </a:r>
            <a:r>
              <a:rPr lang="en-IN" sz="2400" dirty="0" smtClean="0">
                <a:solidFill>
                  <a:srgbClr val="4D4D4D"/>
                </a:solidFill>
              </a:rPr>
              <a:t>mineralization.</a:t>
            </a:r>
            <a:endParaRPr lang="en-IN" sz="2400" dirty="0">
              <a:solidFill>
                <a:srgbClr val="4D4D4D"/>
              </a:solidFill>
            </a:endParaRPr>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168260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915400" cy="715963"/>
          </a:xfrm>
        </p:spPr>
        <p:txBody>
          <a:bodyPr/>
          <a:lstStyle/>
          <a:p>
            <a:r>
              <a:rPr lang="en-IN" b="1" dirty="0" smtClean="0"/>
              <a:t> </a:t>
            </a:r>
            <a:r>
              <a:rPr lang="en-IN" sz="4000" b="1" u="sng" dirty="0" smtClean="0">
                <a:solidFill>
                  <a:srgbClr val="FFFF00"/>
                </a:solidFill>
              </a:rPr>
              <a:t>Caries diagnosis for pit and fissures </a:t>
            </a:r>
            <a:r>
              <a:rPr lang="en-IN" sz="4000" dirty="0" smtClean="0">
                <a:solidFill>
                  <a:srgbClr val="FFFF00"/>
                </a:solidFill>
              </a:rPr>
              <a:t>:</a:t>
            </a:r>
            <a:endParaRPr lang="en-US" sz="4000" dirty="0">
              <a:solidFill>
                <a:srgbClr val="FFFF00"/>
              </a:solidFill>
            </a:endParaRPr>
          </a:p>
        </p:txBody>
      </p:sp>
      <p:sp>
        <p:nvSpPr>
          <p:cNvPr id="3" name="Content Placeholder 2"/>
          <p:cNvSpPr>
            <a:spLocks noGrp="1"/>
          </p:cNvSpPr>
          <p:nvPr>
            <p:ph idx="1"/>
          </p:nvPr>
        </p:nvSpPr>
        <p:spPr>
          <a:xfrm>
            <a:off x="838200" y="1143000"/>
            <a:ext cx="7315200" cy="4191000"/>
          </a:xfrm>
        </p:spPr>
        <p:txBody>
          <a:bodyPr/>
          <a:lstStyle/>
          <a:p>
            <a:endParaRPr lang="en-US" dirty="0"/>
          </a:p>
        </p:txBody>
      </p:sp>
      <p:graphicFrame>
        <p:nvGraphicFramePr>
          <p:cNvPr id="4" name="Diagram 3"/>
          <p:cNvGraphicFramePr/>
          <p:nvPr/>
        </p:nvGraphicFramePr>
        <p:xfrm>
          <a:off x="1752600" y="1295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315200" cy="715963"/>
          </a:xfrm>
        </p:spPr>
        <p:txBody>
          <a:bodyPr/>
          <a:lstStyle/>
          <a:p>
            <a:pPr algn="ctr"/>
            <a:r>
              <a:rPr lang="en-US" b="1" dirty="0" smtClean="0">
                <a:solidFill>
                  <a:srgbClr val="FFFF00"/>
                </a:solidFill>
              </a:rPr>
              <a:t>INTRODUCTION</a:t>
            </a:r>
            <a:endParaRPr lang="en-IN" b="1" dirty="0">
              <a:solidFill>
                <a:srgbClr val="FFFF00"/>
              </a:solidFill>
            </a:endParaRPr>
          </a:p>
        </p:txBody>
      </p:sp>
      <p:sp>
        <p:nvSpPr>
          <p:cNvPr id="3" name="Content Placeholder 2"/>
          <p:cNvSpPr>
            <a:spLocks noGrp="1"/>
          </p:cNvSpPr>
          <p:nvPr>
            <p:ph idx="1"/>
          </p:nvPr>
        </p:nvSpPr>
        <p:spPr>
          <a:xfrm>
            <a:off x="755576" y="1268760"/>
            <a:ext cx="7315200" cy="4191000"/>
          </a:xfrm>
        </p:spPr>
        <p:txBody>
          <a:bodyPr/>
          <a:lstStyle/>
          <a:p>
            <a:pPr marL="0" indent="0">
              <a:buNone/>
            </a:pPr>
            <a:r>
              <a:rPr lang="en-US" dirty="0" smtClean="0"/>
              <a:t> </a:t>
            </a:r>
            <a:endParaRPr lang="en-IN"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5000" y="1752600"/>
            <a:ext cx="4711402" cy="4711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bwMode="auto">
          <a:xfrm>
            <a:off x="3505200" y="2286000"/>
            <a:ext cx="1371600" cy="914400"/>
          </a:xfrm>
          <a:prstGeom prst="ellipse">
            <a:avLst/>
          </a:prstGeom>
          <a:solidFill>
            <a:srgbClr val="00B05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Host factors</a:t>
            </a:r>
          </a:p>
        </p:txBody>
      </p:sp>
      <p:sp>
        <p:nvSpPr>
          <p:cNvPr id="6" name="Oval 5"/>
          <p:cNvSpPr/>
          <p:nvPr/>
        </p:nvSpPr>
        <p:spPr bwMode="auto">
          <a:xfrm>
            <a:off x="4953000" y="3657600"/>
            <a:ext cx="1295400" cy="914400"/>
          </a:xfrm>
          <a:prstGeom prst="ellipse">
            <a:avLst/>
          </a:prstGeom>
          <a:solidFill>
            <a:srgbClr val="00B0F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rPr>
              <a:t>Microflora</a:t>
            </a:r>
            <a:endParaRPr kumimoji="0" lang="en-US" sz="2400" b="0" i="0" u="none" strike="noStrike" cap="none" normalizeH="0" baseline="0" dirty="0" smtClean="0">
              <a:ln>
                <a:noFill/>
              </a:ln>
              <a:solidFill>
                <a:schemeClr val="tx1"/>
              </a:solidFill>
              <a:effectLst/>
              <a:latin typeface="Arial" charset="0"/>
            </a:endParaRPr>
          </a:p>
        </p:txBody>
      </p:sp>
      <p:sp>
        <p:nvSpPr>
          <p:cNvPr id="7" name="Oval 6"/>
          <p:cNvSpPr/>
          <p:nvPr/>
        </p:nvSpPr>
        <p:spPr bwMode="auto">
          <a:xfrm>
            <a:off x="3429000" y="4953000"/>
            <a:ext cx="1524000" cy="1066800"/>
          </a:xfrm>
          <a:prstGeom prst="ellipse">
            <a:avLst/>
          </a:prstGeom>
          <a:solidFill>
            <a:srgbClr val="00B05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Dietary factors</a:t>
            </a:r>
          </a:p>
        </p:txBody>
      </p:sp>
      <p:sp>
        <p:nvSpPr>
          <p:cNvPr id="8" name="Oval 7"/>
          <p:cNvSpPr/>
          <p:nvPr/>
        </p:nvSpPr>
        <p:spPr bwMode="auto">
          <a:xfrm>
            <a:off x="2133600" y="3657600"/>
            <a:ext cx="1371600" cy="914400"/>
          </a:xfrm>
          <a:prstGeom prst="ellipse">
            <a:avLst/>
          </a:prstGeom>
          <a:solidFill>
            <a:srgbClr val="00B0F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Time</a:t>
            </a:r>
          </a:p>
        </p:txBody>
      </p:sp>
    </p:spTree>
    <p:extLst>
      <p:ext uri="{BB962C8B-B14F-4D97-AF65-F5344CB8AC3E}">
        <p14:creationId xmlns:p14="http://schemas.microsoft.com/office/powerpoint/2010/main" xmlns="" val="1560768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915400" cy="715963"/>
          </a:xfrm>
        </p:spPr>
        <p:txBody>
          <a:bodyPr/>
          <a:lstStyle/>
          <a:p>
            <a:r>
              <a:rPr lang="en-IN" sz="4000" u="sng" dirty="0" smtClean="0">
                <a:solidFill>
                  <a:srgbClr val="FFFF00"/>
                </a:solidFill>
              </a:rPr>
              <a:t>Caries diagnosis for smooth surfaces:</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7315200" cy="4191000"/>
          </a:xfrm>
        </p:spPr>
        <p:txBody>
          <a:bodyPr/>
          <a:lstStyle/>
          <a:p>
            <a:pPr lvl="0"/>
            <a:r>
              <a:rPr lang="en-IN" sz="2400" dirty="0" smtClean="0"/>
              <a:t>Bitewing radiograph are the most typical method for evaluation of </a:t>
            </a:r>
            <a:r>
              <a:rPr lang="en-IN" sz="2400" dirty="0" smtClean="0">
                <a:solidFill>
                  <a:srgbClr val="FF0000"/>
                </a:solidFill>
              </a:rPr>
              <a:t>Proximal smooth surface.</a:t>
            </a:r>
            <a:endParaRPr lang="en-US" sz="2400" dirty="0" smtClean="0">
              <a:solidFill>
                <a:srgbClr val="FF0000"/>
              </a:solidFill>
            </a:endParaRPr>
          </a:p>
          <a:p>
            <a:endParaRPr lang="en-US" dirty="0"/>
          </a:p>
        </p:txBody>
      </p:sp>
      <p:graphicFrame>
        <p:nvGraphicFramePr>
          <p:cNvPr id="4" name="Diagram 3"/>
          <p:cNvGraphicFramePr/>
          <p:nvPr/>
        </p:nvGraphicFramePr>
        <p:xfrm>
          <a:off x="228600" y="2362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sers\ACER\Desktop\download.jpg"/>
          <p:cNvPicPr>
            <a:picLocks noChangeAspect="1" noChangeArrowheads="1"/>
          </p:cNvPicPr>
          <p:nvPr/>
        </p:nvPicPr>
        <p:blipFill>
          <a:blip r:embed="rId6"/>
          <a:srcRect/>
          <a:stretch>
            <a:fillRect/>
          </a:stretch>
        </p:blipFill>
        <p:spPr bwMode="auto">
          <a:xfrm>
            <a:off x="6781800" y="3200400"/>
            <a:ext cx="2234920" cy="165264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715963"/>
          </a:xfrm>
        </p:spPr>
        <p:txBody>
          <a:bodyPr/>
          <a:lstStyle/>
          <a:p>
            <a:endParaRPr lang="en-US" dirty="0"/>
          </a:p>
        </p:txBody>
      </p:sp>
      <p:sp>
        <p:nvSpPr>
          <p:cNvPr id="3" name="Content Placeholder 2"/>
          <p:cNvSpPr>
            <a:spLocks noGrp="1"/>
          </p:cNvSpPr>
          <p:nvPr>
            <p:ph idx="1"/>
          </p:nvPr>
        </p:nvSpPr>
        <p:spPr>
          <a:xfrm>
            <a:off x="914400" y="1524000"/>
            <a:ext cx="6400800" cy="4191000"/>
          </a:xfrm>
        </p:spPr>
        <p:txBody>
          <a:bodyPr/>
          <a:lstStyle/>
          <a:p>
            <a:pPr>
              <a:buNone/>
            </a:pPr>
            <a:r>
              <a:rPr lang="en-US" dirty="0" smtClean="0">
                <a:solidFill>
                  <a:srgbClr val="35B19D"/>
                </a:solidFill>
              </a:rPr>
              <a:t> </a:t>
            </a:r>
            <a:r>
              <a:rPr lang="en-IN" dirty="0" smtClean="0">
                <a:solidFill>
                  <a:srgbClr val="35B19D"/>
                </a:solidFill>
              </a:rPr>
              <a:t>Uses of bitewing radiographs:</a:t>
            </a:r>
            <a:endParaRPr lang="en-US" dirty="0" smtClean="0">
              <a:solidFill>
                <a:srgbClr val="35B19D"/>
              </a:solidFill>
            </a:endParaRPr>
          </a:p>
          <a:p>
            <a:pPr lvl="0"/>
            <a:r>
              <a:rPr lang="en-IN" dirty="0" smtClean="0"/>
              <a:t>Detecting incipient proximal lesions.</a:t>
            </a:r>
            <a:endParaRPr lang="en-US" dirty="0" smtClean="0"/>
          </a:p>
          <a:p>
            <a:pPr lvl="0"/>
            <a:r>
              <a:rPr lang="en-IN" dirty="0" smtClean="0"/>
              <a:t>Examining many teeth in one radiograph.</a:t>
            </a:r>
            <a:endParaRPr lang="en-US" dirty="0" smtClean="0"/>
          </a:p>
          <a:p>
            <a:pPr lvl="0"/>
            <a:r>
              <a:rPr lang="en-IN" dirty="0" smtClean="0"/>
              <a:t>Checking cervical margins of restoration.</a:t>
            </a:r>
            <a:endParaRPr lang="en-US" dirty="0" smtClean="0"/>
          </a:p>
          <a:p>
            <a:pPr lvl="0"/>
            <a:r>
              <a:rPr lang="en-IN" dirty="0" smtClean="0"/>
              <a:t>Noting the size of pulp chamber. </a:t>
            </a:r>
            <a:endParaRPr lang="en-US" dirty="0" smtClean="0"/>
          </a:p>
          <a:p>
            <a:endParaRPr lang="en-US" dirty="0"/>
          </a:p>
        </p:txBody>
      </p:sp>
      <p:pic>
        <p:nvPicPr>
          <p:cNvPr id="1026" name="Picture 2" descr="C:\Users\ACER\Desktop\download.jpg"/>
          <p:cNvPicPr>
            <a:picLocks noChangeAspect="1" noChangeArrowheads="1"/>
          </p:cNvPicPr>
          <p:nvPr/>
        </p:nvPicPr>
        <p:blipFill>
          <a:blip r:embed="rId2"/>
          <a:srcRect/>
          <a:stretch>
            <a:fillRect/>
          </a:stretch>
        </p:blipFill>
        <p:spPr bwMode="auto">
          <a:xfrm>
            <a:off x="6657975" y="1371600"/>
            <a:ext cx="2486025" cy="183832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715963"/>
          </a:xfrm>
        </p:spPr>
        <p:txBody>
          <a:bodyPr/>
          <a:lstStyle/>
          <a:p>
            <a:endParaRPr lang="en-US" dirty="0"/>
          </a:p>
        </p:txBody>
      </p:sp>
      <p:sp>
        <p:nvSpPr>
          <p:cNvPr id="3" name="Content Placeholder 2"/>
          <p:cNvSpPr>
            <a:spLocks noGrp="1"/>
          </p:cNvSpPr>
          <p:nvPr>
            <p:ph idx="1"/>
          </p:nvPr>
        </p:nvSpPr>
        <p:spPr>
          <a:xfrm>
            <a:off x="990600" y="1447800"/>
            <a:ext cx="7315200" cy="4191000"/>
          </a:xfrm>
        </p:spPr>
        <p:txBody>
          <a:bodyPr/>
          <a:lstStyle/>
          <a:p>
            <a:pPr>
              <a:buNone/>
            </a:pPr>
            <a:r>
              <a:rPr lang="en-IN" dirty="0" smtClean="0"/>
              <a:t> </a:t>
            </a:r>
            <a:r>
              <a:rPr lang="en-IN" u="sng" dirty="0" smtClean="0"/>
              <a:t>Advantages</a:t>
            </a:r>
            <a:r>
              <a:rPr lang="en-IN" dirty="0" smtClean="0"/>
              <a:t> :</a:t>
            </a:r>
            <a:endParaRPr lang="en-US" dirty="0" smtClean="0"/>
          </a:p>
          <a:p>
            <a:pPr lvl="0"/>
            <a:r>
              <a:rPr lang="en-IN" dirty="0" smtClean="0"/>
              <a:t>Non invasive method.</a:t>
            </a:r>
            <a:endParaRPr lang="en-US" dirty="0" smtClean="0"/>
          </a:p>
          <a:p>
            <a:pPr lvl="0"/>
            <a:r>
              <a:rPr lang="en-IN" dirty="0" smtClean="0"/>
              <a:t>Disclose sites- inaccessible to other diagnostic methods.</a:t>
            </a:r>
            <a:endParaRPr lang="en-US" dirty="0" smtClean="0"/>
          </a:p>
          <a:p>
            <a:pPr lvl="0"/>
            <a:r>
              <a:rPr lang="en-IN" dirty="0" smtClean="0"/>
              <a:t>Permanent record for monitoring progress or arrest of caries.</a:t>
            </a:r>
            <a:endParaRPr lang="en-US"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315200" cy="715963"/>
          </a:xfrm>
        </p:spPr>
        <p:txBody>
          <a:bodyPr/>
          <a:lstStyle/>
          <a:p>
            <a:endParaRPr lang="en-US" dirty="0"/>
          </a:p>
        </p:txBody>
      </p:sp>
      <p:sp>
        <p:nvSpPr>
          <p:cNvPr id="3" name="Content Placeholder 2"/>
          <p:cNvSpPr>
            <a:spLocks noGrp="1"/>
          </p:cNvSpPr>
          <p:nvPr>
            <p:ph idx="1"/>
          </p:nvPr>
        </p:nvSpPr>
        <p:spPr>
          <a:xfrm>
            <a:off x="838200" y="1524000"/>
            <a:ext cx="7315200" cy="4191000"/>
          </a:xfrm>
        </p:spPr>
        <p:txBody>
          <a:bodyPr/>
          <a:lstStyle/>
          <a:p>
            <a:pPr>
              <a:buNone/>
            </a:pPr>
            <a:r>
              <a:rPr lang="en-US" dirty="0" smtClean="0"/>
              <a:t> </a:t>
            </a:r>
            <a:r>
              <a:rPr lang="en-IN" u="sng" dirty="0" smtClean="0"/>
              <a:t>Disadvantages :</a:t>
            </a:r>
            <a:endParaRPr lang="en-US" dirty="0" smtClean="0"/>
          </a:p>
          <a:p>
            <a:pPr lvl="0"/>
            <a:r>
              <a:rPr lang="en-IN" dirty="0" smtClean="0"/>
              <a:t>Two dimensional image of a three dimensional object.</a:t>
            </a:r>
            <a:endParaRPr lang="en-US" dirty="0" smtClean="0"/>
          </a:p>
          <a:p>
            <a:pPr lvl="0"/>
            <a:r>
              <a:rPr lang="en-IN" dirty="0" smtClean="0"/>
              <a:t>Don’t reveal the earliest stages.</a:t>
            </a:r>
            <a:endParaRPr lang="en-US" dirty="0" smtClean="0"/>
          </a:p>
          <a:p>
            <a:pPr lvl="0"/>
            <a:r>
              <a:rPr lang="en-IN" dirty="0" err="1" smtClean="0"/>
              <a:t>Radiolucency</a:t>
            </a:r>
            <a:r>
              <a:rPr lang="en-IN" dirty="0" smtClean="0"/>
              <a:t> may be due to caries, wear, fracture or cervical burnout. </a:t>
            </a:r>
            <a:endParaRPr lang="en-US" dirty="0" smtClean="0"/>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676400" y="228600"/>
            <a:ext cx="6934200" cy="715963"/>
          </a:xfrm>
        </p:spPr>
        <p:txBody>
          <a:bodyPr/>
          <a:lstStyle/>
          <a:p>
            <a:r>
              <a:rPr lang="en-US" sz="4000" dirty="0" smtClean="0">
                <a:solidFill>
                  <a:schemeClr val="accent2">
                    <a:lumMod val="75000"/>
                  </a:schemeClr>
                </a:solidFill>
              </a:rPr>
              <a:t>Pulp testing</a:t>
            </a:r>
            <a:endParaRPr lang="en-IN" sz="4000" dirty="0">
              <a:solidFill>
                <a:schemeClr val="accent2">
                  <a:lumMod val="75000"/>
                </a:schemeClr>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 y="1981200"/>
            <a:ext cx="1387842" cy="1596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0419" name="Rectangle 3"/>
          <p:cNvSpPr>
            <a:spLocks noGrp="1" noChangeArrowheads="1"/>
          </p:cNvSpPr>
          <p:nvPr>
            <p:ph type="body" idx="1"/>
          </p:nvPr>
        </p:nvSpPr>
        <p:spPr>
          <a:xfrm>
            <a:off x="1143000" y="914400"/>
            <a:ext cx="6934200" cy="4267200"/>
          </a:xfrm>
        </p:spPr>
        <p:txBody>
          <a:bodyPr/>
          <a:lstStyle/>
          <a:p>
            <a:pPr algn="ctr">
              <a:buNone/>
            </a:pPr>
            <a:r>
              <a:rPr lang="en-US" sz="2400" b="1" u="sng" dirty="0"/>
              <a:t>Thermal pulp testing </a:t>
            </a:r>
          </a:p>
        </p:txBody>
      </p:sp>
      <p:graphicFrame>
        <p:nvGraphicFramePr>
          <p:cNvPr id="6" name="Diagram 5"/>
          <p:cNvGraphicFramePr/>
          <p:nvPr/>
        </p:nvGraphicFramePr>
        <p:xfrm>
          <a:off x="2133600" y="13716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0" name="Picture 2" descr="C:\Users\ACER\Desktop\download (2).jpg"/>
          <p:cNvPicPr>
            <a:picLocks noChangeAspect="1" noChangeArrowheads="1"/>
          </p:cNvPicPr>
          <p:nvPr/>
        </p:nvPicPr>
        <p:blipFill>
          <a:blip r:embed="rId9"/>
          <a:srcRect/>
          <a:stretch>
            <a:fillRect/>
          </a:stretch>
        </p:blipFill>
        <p:spPr bwMode="auto">
          <a:xfrm>
            <a:off x="6705600" y="4038600"/>
            <a:ext cx="1764691" cy="1304925"/>
          </a:xfrm>
          <a:prstGeom prst="rect">
            <a:avLst/>
          </a:prstGeom>
          <a:noFill/>
        </p:spPr>
      </p:pic>
      <p:pic>
        <p:nvPicPr>
          <p:cNvPr id="2051" name="Picture 3" descr="C:\Users\ACER\Desktop\download (3).jpg"/>
          <p:cNvPicPr>
            <a:picLocks noChangeAspect="1" noChangeArrowheads="1"/>
          </p:cNvPicPr>
          <p:nvPr/>
        </p:nvPicPr>
        <p:blipFill>
          <a:blip r:embed="rId10"/>
          <a:srcRect/>
          <a:stretch>
            <a:fillRect/>
          </a:stretch>
        </p:blipFill>
        <p:spPr bwMode="auto">
          <a:xfrm>
            <a:off x="7553325" y="1981200"/>
            <a:ext cx="1590675" cy="1246238"/>
          </a:xfrm>
          <a:prstGeom prst="rect">
            <a:avLst/>
          </a:prstGeom>
          <a:noFill/>
        </p:spPr>
      </p:pic>
      <p:pic>
        <p:nvPicPr>
          <p:cNvPr id="2052" name="Picture 4" descr="C:\Users\ACER\Desktop\download (4).jpg"/>
          <p:cNvPicPr>
            <a:picLocks noChangeAspect="1" noChangeArrowheads="1"/>
          </p:cNvPicPr>
          <p:nvPr/>
        </p:nvPicPr>
        <p:blipFill>
          <a:blip r:embed="rId11"/>
          <a:srcRect/>
          <a:stretch>
            <a:fillRect/>
          </a:stretch>
        </p:blipFill>
        <p:spPr bwMode="auto">
          <a:xfrm>
            <a:off x="3962400" y="5372422"/>
            <a:ext cx="2247900" cy="1485577"/>
          </a:xfrm>
          <a:prstGeom prst="rect">
            <a:avLst/>
          </a:prstGeom>
          <a:noFill/>
        </p:spPr>
      </p:pic>
    </p:spTree>
    <p:extLst>
      <p:ext uri="{BB962C8B-B14F-4D97-AF65-F5344CB8AC3E}">
        <p14:creationId xmlns:p14="http://schemas.microsoft.com/office/powerpoint/2010/main" xmlns="" val="3073682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315200" cy="715963"/>
          </a:xfrm>
        </p:spPr>
        <p:txBody>
          <a:bodyPr/>
          <a:lstStyle/>
          <a:p>
            <a:endParaRPr lang="en-US" dirty="0"/>
          </a:p>
        </p:txBody>
      </p:sp>
      <p:sp>
        <p:nvSpPr>
          <p:cNvPr id="3" name="Content Placeholder 2"/>
          <p:cNvSpPr>
            <a:spLocks noGrp="1"/>
          </p:cNvSpPr>
          <p:nvPr>
            <p:ph idx="1"/>
          </p:nvPr>
        </p:nvSpPr>
        <p:spPr>
          <a:xfrm>
            <a:off x="685800" y="1600200"/>
            <a:ext cx="7315200" cy="4191000"/>
          </a:xfrm>
        </p:spPr>
        <p:txBody>
          <a:bodyPr/>
          <a:lstStyle/>
          <a:p>
            <a:pPr>
              <a:buNone/>
            </a:pPr>
            <a:r>
              <a:rPr lang="en-US" sz="2400" dirty="0" smtClean="0">
                <a:solidFill>
                  <a:srgbClr val="35B19D"/>
                </a:solidFill>
              </a:rPr>
              <a:t>4 possible responses to thermal test:</a:t>
            </a:r>
          </a:p>
          <a:p>
            <a:pPr lvl="0"/>
            <a:r>
              <a:rPr lang="en-US" sz="2400" dirty="0" err="1" smtClean="0">
                <a:solidFill>
                  <a:srgbClr val="C00000"/>
                </a:solidFill>
              </a:rPr>
              <a:t>Nonvital</a:t>
            </a:r>
            <a:r>
              <a:rPr lang="en-US" sz="2400" dirty="0" smtClean="0">
                <a:solidFill>
                  <a:srgbClr val="C00000"/>
                </a:solidFill>
              </a:rPr>
              <a:t> pulp</a:t>
            </a:r>
            <a:r>
              <a:rPr lang="en-US" sz="2400" dirty="0" smtClean="0"/>
              <a:t>: No response.</a:t>
            </a:r>
          </a:p>
          <a:p>
            <a:pPr lvl="0"/>
            <a:r>
              <a:rPr lang="en-US" sz="2400" dirty="0" smtClean="0">
                <a:solidFill>
                  <a:srgbClr val="C00000"/>
                </a:solidFill>
              </a:rPr>
              <a:t>Normal pulp</a:t>
            </a:r>
            <a:r>
              <a:rPr lang="en-US" sz="2400" dirty="0" smtClean="0"/>
              <a:t>: Mild to moderate degree of pain that subsides within 1-2 sec after stimulus is removed.</a:t>
            </a:r>
          </a:p>
          <a:p>
            <a:pPr lvl="0"/>
            <a:r>
              <a:rPr lang="en-US" sz="2400" dirty="0" smtClean="0">
                <a:solidFill>
                  <a:srgbClr val="C00000"/>
                </a:solidFill>
              </a:rPr>
              <a:t>Reversible </a:t>
            </a:r>
            <a:r>
              <a:rPr lang="en-US" sz="2400" dirty="0" err="1" smtClean="0">
                <a:solidFill>
                  <a:srgbClr val="C00000"/>
                </a:solidFill>
              </a:rPr>
              <a:t>pulpitis</a:t>
            </a:r>
            <a:r>
              <a:rPr lang="en-US" sz="2400" dirty="0" smtClean="0">
                <a:solidFill>
                  <a:srgbClr val="C00000"/>
                </a:solidFill>
              </a:rPr>
              <a:t>: </a:t>
            </a:r>
            <a:r>
              <a:rPr lang="en-US" sz="2400" dirty="0" smtClean="0"/>
              <a:t>Strong momentary painful response that subsides within 1-2 sec after stimulus is removed.</a:t>
            </a:r>
          </a:p>
          <a:p>
            <a:pPr lvl="0"/>
            <a:r>
              <a:rPr lang="en-US" sz="2400" dirty="0" smtClean="0">
                <a:solidFill>
                  <a:srgbClr val="C00000"/>
                </a:solidFill>
              </a:rPr>
              <a:t>Irreversible </a:t>
            </a:r>
            <a:r>
              <a:rPr lang="en-US" sz="2400" dirty="0" err="1" smtClean="0">
                <a:solidFill>
                  <a:srgbClr val="C00000"/>
                </a:solidFill>
              </a:rPr>
              <a:t>pulpitis</a:t>
            </a:r>
            <a:r>
              <a:rPr lang="en-US" sz="2400" dirty="0" smtClean="0">
                <a:solidFill>
                  <a:srgbClr val="C00000"/>
                </a:solidFill>
              </a:rPr>
              <a:t>: </a:t>
            </a:r>
            <a:r>
              <a:rPr lang="en-US" sz="2400" dirty="0" smtClean="0"/>
              <a:t>Moderate to strong painful response that linger for several seconds or longer after stimulus has been removed.</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17639"/>
            <a:ext cx="7010400" cy="258762"/>
          </a:xfrm>
        </p:spPr>
        <p:txBody>
          <a:bodyPr/>
          <a:lstStyle/>
          <a:p>
            <a:r>
              <a:rPr lang="en-US" sz="2800" u="sng" dirty="0" smtClean="0"/>
              <a:t>Electric pulp testing:</a:t>
            </a:r>
            <a:endParaRPr lang="en-US" sz="2800" u="sng" dirty="0"/>
          </a:p>
        </p:txBody>
      </p:sp>
      <p:sp>
        <p:nvSpPr>
          <p:cNvPr id="3" name="Content Placeholder 2"/>
          <p:cNvSpPr>
            <a:spLocks noGrp="1"/>
          </p:cNvSpPr>
          <p:nvPr>
            <p:ph idx="1"/>
          </p:nvPr>
        </p:nvSpPr>
        <p:spPr>
          <a:xfrm>
            <a:off x="914400" y="2057400"/>
            <a:ext cx="7315200" cy="4191000"/>
          </a:xfrm>
        </p:spPr>
        <p:txBody>
          <a:bodyPr/>
          <a:lstStyle/>
          <a:p>
            <a:r>
              <a:rPr lang="en-US" dirty="0" smtClean="0"/>
              <a:t> </a:t>
            </a:r>
            <a:r>
              <a:rPr lang="en-US" sz="2800" dirty="0" smtClean="0"/>
              <a:t>EPT use electric excitation to stimulate the A</a:t>
            </a:r>
            <a:r>
              <a:rPr lang="en-US" sz="2800" dirty="0" smtClean="0">
                <a:sym typeface="Symbol"/>
              </a:rPr>
              <a:t></a:t>
            </a:r>
            <a:r>
              <a:rPr lang="en-US" sz="2800" dirty="0" smtClean="0"/>
              <a:t> sensory </a:t>
            </a:r>
            <a:r>
              <a:rPr lang="en-US" sz="2800" dirty="0" err="1" smtClean="0"/>
              <a:t>fibres</a:t>
            </a:r>
            <a:r>
              <a:rPr lang="en-US" sz="2800" dirty="0" smtClean="0"/>
              <a:t> within the pulp.</a:t>
            </a:r>
          </a:p>
          <a:p>
            <a:r>
              <a:rPr lang="en-US" sz="2800" dirty="0" smtClean="0"/>
              <a:t>The pulp vitality depends on </a:t>
            </a:r>
            <a:r>
              <a:rPr lang="en-US" sz="2800" dirty="0" err="1" smtClean="0"/>
              <a:t>intrapulpal</a:t>
            </a:r>
            <a:r>
              <a:rPr lang="en-US" sz="2800" dirty="0" smtClean="0"/>
              <a:t> blood circulation. The EPT uses nerve stimulation instead.</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48500" y="4676775"/>
            <a:ext cx="209550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C:\Users\ACER\Desktop\images.jpg"/>
          <p:cNvPicPr>
            <a:picLocks noChangeAspect="1" noChangeArrowheads="1"/>
          </p:cNvPicPr>
          <p:nvPr/>
        </p:nvPicPr>
        <p:blipFill>
          <a:blip r:embed="rId3"/>
          <a:srcRect/>
          <a:stretch>
            <a:fillRect/>
          </a:stretch>
        </p:blipFill>
        <p:spPr bwMode="auto">
          <a:xfrm>
            <a:off x="0" y="4803248"/>
            <a:ext cx="2743200" cy="2054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838200"/>
          </a:xfrm>
        </p:spPr>
        <p:txBody>
          <a:bodyPr/>
          <a:lstStyle/>
          <a:p>
            <a:r>
              <a:rPr lang="en-US" dirty="0" smtClean="0">
                <a:solidFill>
                  <a:srgbClr val="FFFF00"/>
                </a:solidFill>
              </a:rPr>
              <a:t>STEPS TO CARRY OUT EPT:</a:t>
            </a:r>
            <a:endParaRPr lang="en-US" dirty="0">
              <a:solidFill>
                <a:srgbClr val="FFFF00"/>
              </a:solidFill>
            </a:endParaRPr>
          </a:p>
        </p:txBody>
      </p:sp>
      <p:sp>
        <p:nvSpPr>
          <p:cNvPr id="3" name="Content Placeholder 2"/>
          <p:cNvSpPr>
            <a:spLocks noGrp="1"/>
          </p:cNvSpPr>
          <p:nvPr>
            <p:ph idx="1"/>
          </p:nvPr>
        </p:nvSpPr>
        <p:spPr>
          <a:xfrm>
            <a:off x="228600" y="1219200"/>
            <a:ext cx="7315200" cy="4191000"/>
          </a:xfrm>
        </p:spPr>
        <p:txBody>
          <a:bodyPr/>
          <a:lstStyle/>
          <a:p>
            <a:r>
              <a:rPr lang="en-US" sz="2800" dirty="0" smtClean="0"/>
              <a:t>Primarily, the test should be first described to the patient with adequate information.</a:t>
            </a:r>
          </a:p>
          <a:p>
            <a:r>
              <a:rPr lang="en-US" sz="2800" dirty="0" smtClean="0"/>
              <a:t>Teeth to be tested should be isolated with cotton rolls.</a:t>
            </a:r>
          </a:p>
          <a:p>
            <a:r>
              <a:rPr lang="en-US" sz="2800" dirty="0" smtClean="0"/>
              <a:t>Apply an electrolyte on tooth surface (Grossman tooth paste).</a:t>
            </a:r>
          </a:p>
          <a:p>
            <a:pPr lvl="0"/>
            <a:r>
              <a:rPr lang="en-US" sz="2800" dirty="0" smtClean="0"/>
              <a:t>It is important to avoid contact of electrolyte  with any restoration or adjacent gingival tissue as this could lead to a false response.</a:t>
            </a:r>
          </a:p>
          <a:p>
            <a:r>
              <a:rPr lang="en-US" sz="2800" dirty="0" smtClean="0"/>
              <a:t>Retract patient lip or cheek with free hand, away from the tooth electrode. </a:t>
            </a:r>
            <a:endParaRPr lang="en-US" sz="2800" dirty="0"/>
          </a:p>
        </p:txBody>
      </p:sp>
      <p:pic>
        <p:nvPicPr>
          <p:cNvPr id="3074" name="Picture 2" descr="C:\Users\ACER\Desktop\download (1).jpg"/>
          <p:cNvPicPr>
            <a:picLocks noChangeAspect="1" noChangeArrowheads="1"/>
          </p:cNvPicPr>
          <p:nvPr/>
        </p:nvPicPr>
        <p:blipFill>
          <a:blip r:embed="rId2"/>
          <a:srcRect/>
          <a:stretch>
            <a:fillRect/>
          </a:stretch>
        </p:blipFill>
        <p:spPr bwMode="auto">
          <a:xfrm>
            <a:off x="6705600" y="2819400"/>
            <a:ext cx="2209800" cy="155015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315200" cy="715963"/>
          </a:xfrm>
        </p:spPr>
        <p:txBody>
          <a:bodyPr/>
          <a:lstStyle/>
          <a:p>
            <a:endParaRPr lang="en-US" dirty="0"/>
          </a:p>
        </p:txBody>
      </p:sp>
      <p:sp>
        <p:nvSpPr>
          <p:cNvPr id="3" name="Content Placeholder 2"/>
          <p:cNvSpPr>
            <a:spLocks noGrp="1"/>
          </p:cNvSpPr>
          <p:nvPr>
            <p:ph idx="1"/>
          </p:nvPr>
        </p:nvSpPr>
        <p:spPr>
          <a:xfrm>
            <a:off x="685800" y="1066800"/>
            <a:ext cx="7315200" cy="4191000"/>
          </a:xfrm>
        </p:spPr>
        <p:txBody>
          <a:bodyPr/>
          <a:lstStyle/>
          <a:p>
            <a:pPr lvl="0"/>
            <a:r>
              <a:rPr lang="en-US" sz="2800" dirty="0" smtClean="0"/>
              <a:t>Turn the rheostat slowly to introduce minimal current to the tooth.</a:t>
            </a:r>
          </a:p>
          <a:p>
            <a:r>
              <a:rPr lang="en-US" sz="2800" dirty="0" smtClean="0"/>
              <a:t>Patient is asked to indicate when he / she feels tingling sensation on the tooth being tested.</a:t>
            </a:r>
          </a:p>
          <a:p>
            <a:pPr lvl="0"/>
            <a:r>
              <a:rPr lang="en-US" sz="2800" dirty="0" smtClean="0"/>
              <a:t>The procedure is repeated for each tooth to be tested.</a:t>
            </a:r>
          </a:p>
          <a:p>
            <a:r>
              <a:rPr lang="en-US" sz="2800" dirty="0" smtClean="0"/>
              <a:t>To eliminate biased decision. EPT is first performed on a normal healthy tooth (control tooth) favorably an adjacent tooth or a </a:t>
            </a:r>
            <a:r>
              <a:rPr lang="en-US" sz="2800" dirty="0" err="1" smtClean="0"/>
              <a:t>contralateral</a:t>
            </a:r>
            <a:r>
              <a:rPr lang="en-US" sz="2800" dirty="0" smtClean="0"/>
              <a:t> tooth prior to being performed on affected tooth. </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715963"/>
          </a:xfrm>
        </p:spPr>
        <p:txBody>
          <a:bodyPr/>
          <a:lstStyle/>
          <a:p>
            <a:endParaRPr lang="en-US" dirty="0"/>
          </a:p>
        </p:txBody>
      </p:sp>
      <p:sp>
        <p:nvSpPr>
          <p:cNvPr id="3" name="Content Placeholder 2"/>
          <p:cNvSpPr>
            <a:spLocks noGrp="1"/>
          </p:cNvSpPr>
          <p:nvPr>
            <p:ph idx="1"/>
          </p:nvPr>
        </p:nvSpPr>
        <p:spPr>
          <a:xfrm>
            <a:off x="762000" y="1447800"/>
            <a:ext cx="7315200" cy="4191000"/>
          </a:xfrm>
        </p:spPr>
        <p:txBody>
          <a:bodyPr/>
          <a:lstStyle/>
          <a:p>
            <a:pPr>
              <a:buNone/>
            </a:pPr>
            <a:r>
              <a:rPr lang="en-US" sz="2800" b="1" u="sng" dirty="0" smtClean="0">
                <a:solidFill>
                  <a:srgbClr val="35B19D"/>
                </a:solidFill>
              </a:rPr>
              <a:t>Advantages of EPT:</a:t>
            </a:r>
            <a:endParaRPr lang="en-US" sz="2800" dirty="0" smtClean="0">
              <a:solidFill>
                <a:srgbClr val="35B19D"/>
              </a:solidFill>
            </a:endParaRPr>
          </a:p>
          <a:p>
            <a:pPr lvl="0"/>
            <a:r>
              <a:rPr lang="en-US" sz="2800" dirty="0" smtClean="0"/>
              <a:t>Intensity of stimulus is comfortable to the patient.</a:t>
            </a:r>
          </a:p>
          <a:p>
            <a:pPr lvl="0"/>
            <a:r>
              <a:rPr lang="en-US" sz="2800" dirty="0" smtClean="0"/>
              <a:t>Digital display of many EPT provides instant, easy and reliable information.</a:t>
            </a:r>
          </a:p>
          <a:p>
            <a:pPr lvl="0"/>
            <a:r>
              <a:rPr lang="en-US" sz="2800" dirty="0" smtClean="0"/>
              <a:t>In some EPT, a red indicators light flashes off and on when max. stimulus is reached.</a:t>
            </a:r>
          </a:p>
          <a:p>
            <a:endParaRPr lang="en-US" dirty="0"/>
          </a:p>
        </p:txBody>
      </p:sp>
      <p:pic>
        <p:nvPicPr>
          <p:cNvPr id="4098" name="Picture 2" descr="C:\Users\ACER\Desktop\images.jpg"/>
          <p:cNvPicPr>
            <a:picLocks noChangeAspect="1" noChangeArrowheads="1"/>
          </p:cNvPicPr>
          <p:nvPr/>
        </p:nvPicPr>
        <p:blipFill>
          <a:blip r:embed="rId2"/>
          <a:srcRect/>
          <a:stretch>
            <a:fillRect/>
          </a:stretch>
        </p:blipFill>
        <p:spPr bwMode="auto">
          <a:xfrm>
            <a:off x="3429000" y="4876800"/>
            <a:ext cx="2466975" cy="18478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715963"/>
          </a:xfrm>
        </p:spPr>
        <p:txBody>
          <a:bodyPr/>
          <a:lstStyle/>
          <a:p>
            <a:pPr algn="ctr"/>
            <a:r>
              <a:rPr lang="en-US" b="1" dirty="0" smtClean="0">
                <a:solidFill>
                  <a:srgbClr val="FFFF00"/>
                </a:solidFill>
              </a:rPr>
              <a:t>INTRODUCTION:</a:t>
            </a:r>
            <a:endParaRPr lang="en-US" b="1" dirty="0">
              <a:solidFill>
                <a:srgbClr val="FFFF00"/>
              </a:solidFill>
            </a:endParaRPr>
          </a:p>
        </p:txBody>
      </p:sp>
      <p:sp>
        <p:nvSpPr>
          <p:cNvPr id="3" name="Content Placeholder 2"/>
          <p:cNvSpPr>
            <a:spLocks noGrp="1"/>
          </p:cNvSpPr>
          <p:nvPr>
            <p:ph idx="1"/>
          </p:nvPr>
        </p:nvSpPr>
        <p:spPr>
          <a:xfrm>
            <a:off x="914400" y="1371600"/>
            <a:ext cx="7315200" cy="5257800"/>
          </a:xfrm>
        </p:spPr>
        <p:txBody>
          <a:bodyPr/>
          <a:lstStyle/>
          <a:p>
            <a:r>
              <a:rPr lang="en-US" dirty="0" smtClean="0"/>
              <a:t>Deep carious lesions are those in which caries penetration is easily observed in the dentin and may involve more than one half of the dentin thickness b/w DEJ &amp; Pulp.</a:t>
            </a:r>
          </a:p>
          <a:p>
            <a:endParaRPr lang="en-US" dirty="0" smtClean="0"/>
          </a:p>
          <a:p>
            <a:r>
              <a:rPr lang="en-US" dirty="0" smtClean="0"/>
              <a:t>Tooth with a deep cavity will reveal upon excavation of the carious &amp; necrotic dentin: </a:t>
            </a:r>
            <a:r>
              <a:rPr lang="en-US" dirty="0" smtClean="0">
                <a:solidFill>
                  <a:srgbClr val="B92D14"/>
                </a:solidFill>
              </a:rPr>
              <a:t>An interface of decalcified and softened dentin</a:t>
            </a:r>
            <a:r>
              <a:rPr lang="en-US" dirty="0" smtClean="0"/>
              <a:t>.</a:t>
            </a:r>
          </a:p>
          <a:p>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315200" cy="715963"/>
          </a:xfrm>
        </p:spPr>
        <p:txBody>
          <a:bodyPr/>
          <a:lstStyle/>
          <a:p>
            <a:endParaRPr lang="en-US" dirty="0"/>
          </a:p>
        </p:txBody>
      </p:sp>
      <p:sp>
        <p:nvSpPr>
          <p:cNvPr id="3" name="Content Placeholder 2"/>
          <p:cNvSpPr>
            <a:spLocks noGrp="1"/>
          </p:cNvSpPr>
          <p:nvPr>
            <p:ph idx="1"/>
          </p:nvPr>
        </p:nvSpPr>
        <p:spPr>
          <a:xfrm>
            <a:off x="685800" y="1066800"/>
            <a:ext cx="7315200" cy="4191000"/>
          </a:xfrm>
        </p:spPr>
        <p:txBody>
          <a:bodyPr/>
          <a:lstStyle/>
          <a:p>
            <a:pPr>
              <a:buNone/>
            </a:pPr>
            <a:r>
              <a:rPr lang="en-US" sz="2800" b="1" u="sng" dirty="0" smtClean="0">
                <a:solidFill>
                  <a:srgbClr val="35B19D"/>
                </a:solidFill>
              </a:rPr>
              <a:t>Disadvantage of EPT:</a:t>
            </a:r>
            <a:endParaRPr lang="en-US" sz="2800" dirty="0" smtClean="0">
              <a:solidFill>
                <a:srgbClr val="35B19D"/>
              </a:solidFill>
            </a:endParaRPr>
          </a:p>
          <a:p>
            <a:pPr lvl="0"/>
            <a:r>
              <a:rPr lang="en-US" sz="2800" dirty="0" smtClean="0"/>
              <a:t>Cannot be used in patient having cardiac pacemaker.</a:t>
            </a:r>
          </a:p>
          <a:p>
            <a:pPr lvl="0"/>
            <a:r>
              <a:rPr lang="en-US" sz="2800" dirty="0" smtClean="0"/>
              <a:t>Cannot be used when gloves are worn.</a:t>
            </a:r>
          </a:p>
          <a:p>
            <a:pPr lvl="0"/>
            <a:r>
              <a:rPr lang="en-US" sz="2800" dirty="0" smtClean="0"/>
              <a:t>Some EPT equipments are very expensive.</a:t>
            </a:r>
          </a:p>
          <a:p>
            <a:pPr lvl="0"/>
            <a:r>
              <a:rPr lang="en-US" sz="2800" dirty="0" smtClean="0"/>
              <a:t>Not useful in recently erupted teeth with immature apex.</a:t>
            </a:r>
          </a:p>
          <a:p>
            <a:pPr lvl="0"/>
            <a:r>
              <a:rPr lang="en-US" sz="2800" dirty="0" smtClean="0"/>
              <a:t>Recently traumatized tooth cannot be tested.</a:t>
            </a:r>
          </a:p>
          <a:p>
            <a:pPr lvl="0"/>
            <a:r>
              <a:rPr lang="en-US" sz="2800" dirty="0" smtClean="0"/>
              <a:t>Probe tip of some EPT is removable and falls out easily.</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315200" cy="715963"/>
          </a:xfrm>
        </p:spPr>
        <p:txBody>
          <a:bodyPr/>
          <a:lstStyle/>
          <a:p>
            <a:endParaRPr lang="en-US" dirty="0"/>
          </a:p>
        </p:txBody>
      </p:sp>
      <p:sp>
        <p:nvSpPr>
          <p:cNvPr id="3" name="Content Placeholder 2"/>
          <p:cNvSpPr>
            <a:spLocks noGrp="1"/>
          </p:cNvSpPr>
          <p:nvPr>
            <p:ph idx="1"/>
          </p:nvPr>
        </p:nvSpPr>
        <p:spPr>
          <a:xfrm>
            <a:off x="838200" y="1295400"/>
            <a:ext cx="7315200" cy="4191000"/>
          </a:xfrm>
        </p:spPr>
        <p:txBody>
          <a:bodyPr/>
          <a:lstStyle/>
          <a:p>
            <a:pPr lvl="0"/>
            <a:r>
              <a:rPr lang="en-US" sz="2400" dirty="0" smtClean="0">
                <a:solidFill>
                  <a:srgbClr val="C00000"/>
                </a:solidFill>
              </a:rPr>
              <a:t>False positive response : </a:t>
            </a:r>
            <a:r>
              <a:rPr lang="en-US" sz="2400" dirty="0" smtClean="0"/>
              <a:t>when the pulp is necrotic but patient gives positive response.</a:t>
            </a:r>
          </a:p>
          <a:p>
            <a:pPr lvl="0">
              <a:buNone/>
            </a:pPr>
            <a:r>
              <a:rPr lang="en-US" sz="2400" dirty="0" smtClean="0"/>
              <a:t>    </a:t>
            </a:r>
            <a:r>
              <a:rPr lang="en-US" sz="2400" dirty="0" smtClean="0">
                <a:solidFill>
                  <a:srgbClr val="C00000"/>
                </a:solidFill>
              </a:rPr>
              <a:t>Reasons:</a:t>
            </a:r>
          </a:p>
          <a:p>
            <a:pPr lvl="0"/>
            <a:r>
              <a:rPr lang="en-US" sz="2400" dirty="0" smtClean="0"/>
              <a:t>Conductor / electrode in contact with a metallic restoration or </a:t>
            </a:r>
            <a:r>
              <a:rPr lang="en-US" sz="2400" dirty="0" err="1" smtClean="0"/>
              <a:t>gingiva</a:t>
            </a:r>
            <a:endParaRPr lang="en-US" sz="2400" dirty="0" smtClean="0"/>
          </a:p>
          <a:p>
            <a:pPr lvl="0"/>
            <a:r>
              <a:rPr lang="en-US" sz="2400" dirty="0" smtClean="0"/>
              <a:t>patient anxiety.</a:t>
            </a:r>
          </a:p>
          <a:p>
            <a:pPr lvl="0"/>
            <a:r>
              <a:rPr lang="en-US" sz="2400" dirty="0" err="1" smtClean="0"/>
              <a:t>liquification</a:t>
            </a:r>
            <a:r>
              <a:rPr lang="en-US" sz="2400" dirty="0" smtClean="0"/>
              <a:t> necrosis</a:t>
            </a:r>
          </a:p>
          <a:p>
            <a:pPr lvl="0"/>
            <a:r>
              <a:rPr lang="en-US" sz="2400" dirty="0" smtClean="0"/>
              <a:t>Failure to isolate or dry the teeth.</a:t>
            </a:r>
          </a:p>
          <a:p>
            <a:pPr lvl="0"/>
            <a:r>
              <a:rPr lang="en-US" sz="2400" dirty="0" smtClean="0"/>
              <a:t>in </a:t>
            </a:r>
            <a:r>
              <a:rPr lang="en-US" sz="2400" dirty="0" err="1" smtClean="0"/>
              <a:t>multirooted</a:t>
            </a:r>
            <a:r>
              <a:rPr lang="en-US" sz="2400" dirty="0" smtClean="0"/>
              <a:t> teeth where the pulp may be partially necrotic.</a:t>
            </a:r>
          </a:p>
          <a:p>
            <a:pPr lvl="0"/>
            <a:endParaRPr lang="en-US"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315200" cy="715963"/>
          </a:xfrm>
        </p:spPr>
        <p:txBody>
          <a:bodyPr/>
          <a:lstStyle/>
          <a:p>
            <a:endParaRPr lang="en-US" dirty="0"/>
          </a:p>
        </p:txBody>
      </p:sp>
      <p:sp>
        <p:nvSpPr>
          <p:cNvPr id="3" name="Content Placeholder 2"/>
          <p:cNvSpPr>
            <a:spLocks noGrp="1"/>
          </p:cNvSpPr>
          <p:nvPr>
            <p:ph idx="1"/>
          </p:nvPr>
        </p:nvSpPr>
        <p:spPr>
          <a:xfrm>
            <a:off x="685800" y="1295400"/>
            <a:ext cx="7315200" cy="4191000"/>
          </a:xfrm>
        </p:spPr>
        <p:txBody>
          <a:bodyPr/>
          <a:lstStyle/>
          <a:p>
            <a:pPr lvl="0"/>
            <a:r>
              <a:rPr lang="en-US" sz="2400" dirty="0" smtClean="0">
                <a:solidFill>
                  <a:srgbClr val="C00000"/>
                </a:solidFill>
              </a:rPr>
              <a:t>False negative response </a:t>
            </a:r>
            <a:r>
              <a:rPr lang="en-US" sz="2400" dirty="0" smtClean="0"/>
              <a:t>– when pulp is vital but patient is unresponsive to EPT.</a:t>
            </a:r>
          </a:p>
          <a:p>
            <a:pPr>
              <a:buNone/>
            </a:pPr>
            <a:r>
              <a:rPr lang="en-US" sz="2400" dirty="0" smtClean="0">
                <a:solidFill>
                  <a:srgbClr val="C00000"/>
                </a:solidFill>
              </a:rPr>
              <a:t>  Reasons:</a:t>
            </a:r>
          </a:p>
          <a:p>
            <a:pPr lvl="0"/>
            <a:r>
              <a:rPr lang="en-US" sz="2400" dirty="0" smtClean="0"/>
              <a:t>Patient heavily pre-medicated with analgesic, narcotics, alcohol.</a:t>
            </a:r>
          </a:p>
          <a:p>
            <a:pPr lvl="0"/>
            <a:r>
              <a:rPr lang="en-US" sz="2400" dirty="0" smtClean="0"/>
              <a:t>inadequate contact with enamel.</a:t>
            </a:r>
          </a:p>
          <a:p>
            <a:pPr lvl="0"/>
            <a:r>
              <a:rPr lang="en-US" sz="2400" dirty="0" smtClean="0"/>
              <a:t>recently traumatized tooth.</a:t>
            </a:r>
          </a:p>
          <a:p>
            <a:pPr lvl="0"/>
            <a:r>
              <a:rPr lang="en-US" sz="2400" dirty="0" smtClean="0"/>
              <a:t>excessive calcification in the canal.</a:t>
            </a:r>
          </a:p>
          <a:p>
            <a:pPr lvl="0"/>
            <a:r>
              <a:rPr lang="en-US" sz="2400" dirty="0" smtClean="0"/>
              <a:t>recently erupted tooth with immature apex. </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35696" y="260648"/>
            <a:ext cx="6934200" cy="715963"/>
          </a:xfrm>
        </p:spPr>
        <p:txBody>
          <a:bodyPr/>
          <a:lstStyle/>
          <a:p>
            <a:r>
              <a:rPr lang="en-US" sz="4000" dirty="0">
                <a:solidFill>
                  <a:schemeClr val="accent2">
                    <a:lumMod val="75000"/>
                  </a:schemeClr>
                </a:solidFill>
              </a:rPr>
              <a:t>Direct pulp exposure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07704" y="1052736"/>
            <a:ext cx="6934200" cy="4267200"/>
          </a:xfrm>
        </p:spPr>
        <p:txBody>
          <a:bodyPr/>
          <a:lstStyle/>
          <a:p>
            <a:pPr>
              <a:buNone/>
            </a:pPr>
            <a:r>
              <a:rPr lang="en-US" sz="2400" dirty="0"/>
              <a:t>A </a:t>
            </a:r>
            <a:r>
              <a:rPr lang="en-US" sz="2400" dirty="0">
                <a:solidFill>
                  <a:srgbClr val="FF0000"/>
                </a:solidFill>
              </a:rPr>
              <a:t>pin-point exposure </a:t>
            </a:r>
            <a:r>
              <a:rPr lang="en-US" sz="2400" dirty="0"/>
              <a:t>having sound dentin at the periphery of the exposure, </a:t>
            </a:r>
            <a:r>
              <a:rPr lang="en-US" sz="2400" dirty="0">
                <a:solidFill>
                  <a:srgbClr val="0070C0"/>
                </a:solidFill>
              </a:rPr>
              <a:t>with no hemorrhage</a:t>
            </a:r>
            <a:r>
              <a:rPr lang="en-US" sz="2400" dirty="0"/>
              <a:t> </a:t>
            </a:r>
            <a:r>
              <a:rPr lang="en-US" sz="2400" i="1" dirty="0"/>
              <a:t>- Successfully repaired.</a:t>
            </a:r>
          </a:p>
          <a:p>
            <a:pPr>
              <a:buNone/>
            </a:pPr>
            <a:endParaRPr lang="en-US" sz="2400" dirty="0"/>
          </a:p>
          <a:p>
            <a:pPr>
              <a:buNone/>
            </a:pPr>
            <a:r>
              <a:rPr lang="en-US" sz="2400" dirty="0"/>
              <a:t>A </a:t>
            </a:r>
            <a:r>
              <a:rPr lang="en-US" sz="2400" dirty="0">
                <a:solidFill>
                  <a:srgbClr val="FF0000"/>
                </a:solidFill>
              </a:rPr>
              <a:t>pin-point exposure </a:t>
            </a:r>
            <a:r>
              <a:rPr lang="en-US" sz="2400" dirty="0"/>
              <a:t>having sound dentin at the periphery but accompanied by a </a:t>
            </a:r>
            <a:r>
              <a:rPr lang="en-US" sz="2400" dirty="0">
                <a:solidFill>
                  <a:srgbClr val="FF0000"/>
                </a:solidFill>
              </a:rPr>
              <a:t>drop of blood </a:t>
            </a:r>
            <a:r>
              <a:rPr lang="en-US" sz="2400" dirty="0"/>
              <a:t>- </a:t>
            </a:r>
            <a:r>
              <a:rPr lang="en-US" sz="2400" i="1" dirty="0"/>
              <a:t>healthy reparable P-D organ</a:t>
            </a:r>
          </a:p>
          <a:p>
            <a:pPr>
              <a:buNone/>
            </a:pPr>
            <a:endParaRPr lang="en-US" sz="2400" dirty="0"/>
          </a:p>
          <a:p>
            <a:pPr>
              <a:buNone/>
            </a:pPr>
            <a:r>
              <a:rPr lang="en-US" sz="2400" dirty="0"/>
              <a:t>An </a:t>
            </a:r>
            <a:r>
              <a:rPr lang="en-US" sz="2400" dirty="0">
                <a:solidFill>
                  <a:srgbClr val="92D050"/>
                </a:solidFill>
              </a:rPr>
              <a:t>exposure having decayed or infected carious</a:t>
            </a:r>
            <a:r>
              <a:rPr lang="en-US" sz="2400" dirty="0"/>
              <a:t> dentin – </a:t>
            </a:r>
            <a:r>
              <a:rPr lang="en-US" sz="2400" i="1" dirty="0"/>
              <a:t>reparability is doubtful </a:t>
            </a:r>
          </a:p>
          <a:p>
            <a:pPr>
              <a:lnSpc>
                <a:spcPct val="80000"/>
              </a:lnSpc>
            </a:pPr>
            <a:endParaRPr lang="en-IN" sz="1800" i="1" dirty="0">
              <a:solidFill>
                <a:srgbClr val="4D4D4D"/>
              </a:solidFill>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10546" y="4851215"/>
            <a:ext cx="2647394" cy="1790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51484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lnSpc>
                <a:spcPct val="80000"/>
              </a:lnSpc>
            </a:pPr>
            <a:r>
              <a:rPr lang="en-IN" sz="2400" dirty="0">
                <a:solidFill>
                  <a:srgbClr val="4D4D4D"/>
                </a:solidFill>
              </a:rPr>
              <a:t>An exposure accompanied by </a:t>
            </a:r>
            <a:r>
              <a:rPr lang="en-IN" sz="2400" dirty="0">
                <a:solidFill>
                  <a:srgbClr val="92D050"/>
                </a:solidFill>
              </a:rPr>
              <a:t>profuse </a:t>
            </a:r>
            <a:r>
              <a:rPr lang="en-IN" sz="2400" dirty="0" err="1">
                <a:solidFill>
                  <a:srgbClr val="92D050"/>
                </a:solidFill>
              </a:rPr>
              <a:t>hemorrhage</a:t>
            </a:r>
            <a:r>
              <a:rPr lang="en-IN" sz="2400" dirty="0">
                <a:solidFill>
                  <a:srgbClr val="92D050"/>
                </a:solidFill>
              </a:rPr>
              <a:t> </a:t>
            </a:r>
            <a:r>
              <a:rPr lang="en-IN" sz="2400" dirty="0">
                <a:solidFill>
                  <a:srgbClr val="4D4D4D"/>
                </a:solidFill>
              </a:rPr>
              <a:t>could be an indication of great involvement – </a:t>
            </a:r>
            <a:r>
              <a:rPr lang="en-IN" sz="2400" dirty="0">
                <a:solidFill>
                  <a:srgbClr val="92D050"/>
                </a:solidFill>
              </a:rPr>
              <a:t>beyond repair</a:t>
            </a:r>
          </a:p>
          <a:p>
            <a:pPr>
              <a:lnSpc>
                <a:spcPct val="80000"/>
              </a:lnSpc>
            </a:pPr>
            <a:endParaRPr lang="en-IN" sz="2400" dirty="0">
              <a:solidFill>
                <a:srgbClr val="4D4D4D"/>
              </a:solidFill>
            </a:endParaRPr>
          </a:p>
          <a:p>
            <a:pPr>
              <a:lnSpc>
                <a:spcPct val="80000"/>
              </a:lnSpc>
            </a:pPr>
            <a:r>
              <a:rPr lang="en-IN" sz="2400" dirty="0">
                <a:solidFill>
                  <a:srgbClr val="4D4D4D"/>
                </a:solidFill>
              </a:rPr>
              <a:t>An exposure accompanied by </a:t>
            </a:r>
            <a:r>
              <a:rPr lang="en-IN" sz="2400" dirty="0">
                <a:solidFill>
                  <a:srgbClr val="92D050"/>
                </a:solidFill>
              </a:rPr>
              <a:t>inflammatory fluid or pus – beyond repair </a:t>
            </a:r>
          </a:p>
          <a:p>
            <a:pPr>
              <a:lnSpc>
                <a:spcPct val="80000"/>
              </a:lnSpc>
            </a:pPr>
            <a:endParaRPr lang="en-IN" sz="1800" dirty="0">
              <a:solidFill>
                <a:srgbClr val="92D050"/>
              </a:solidFill>
            </a:endParaRPr>
          </a:p>
          <a:p>
            <a:pPr>
              <a:buNone/>
            </a:pPr>
            <a:r>
              <a:rPr lang="en-US" sz="2400" dirty="0"/>
              <a:t> Ratio of the exposure diameter &lt; dimensions of pulpal root canal tissues – good healing </a:t>
            </a:r>
          </a:p>
          <a:p>
            <a:pPr>
              <a:buNone/>
            </a:pPr>
            <a:endParaRPr lang="en-US" sz="2400" dirty="0"/>
          </a:p>
          <a:p>
            <a:pPr>
              <a:buNone/>
            </a:pPr>
            <a:r>
              <a:rPr lang="en-US" sz="2400" dirty="0"/>
              <a:t>The closer the exposure is to anatomical constrictions – less chance of reparability </a:t>
            </a:r>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36637772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3600" dirty="0">
                <a:solidFill>
                  <a:schemeClr val="accent6">
                    <a:lumMod val="75000"/>
                  </a:schemeClr>
                </a:solidFill>
              </a:rPr>
              <a:t>Percussion sensitivity</a:t>
            </a:r>
            <a:endParaRPr lang="en-IN" sz="3600" dirty="0">
              <a:solidFill>
                <a:schemeClr val="accent6">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buFont typeface="Wingdings" pitchFamily="2" charset="2"/>
              <a:buChar char="ü"/>
            </a:pPr>
            <a:r>
              <a:rPr lang="en-US" sz="2400" dirty="0"/>
              <a:t>Little value in determining the degree of inflammation </a:t>
            </a:r>
          </a:p>
          <a:p>
            <a:pPr>
              <a:buFont typeface="Wingdings" pitchFamily="2" charset="2"/>
              <a:buChar char="ü"/>
            </a:pPr>
            <a:r>
              <a:rPr lang="en-US" sz="2400" dirty="0"/>
              <a:t>May indicate some degree of pathology in the P-D organ </a:t>
            </a:r>
          </a:p>
          <a:p>
            <a:pPr>
              <a:lnSpc>
                <a:spcPct val="80000"/>
              </a:lnSpc>
            </a:pPr>
            <a:endParaRPr lang="en-IN" sz="1800" dirty="0">
              <a:solidFill>
                <a:srgbClr val="4D4D4D"/>
              </a:solidFill>
            </a:endParaRPr>
          </a:p>
        </p:txBody>
      </p:sp>
      <p:sp>
        <p:nvSpPr>
          <p:cNvPr id="2" name="Rectangle 1"/>
          <p:cNvSpPr/>
          <p:nvPr/>
        </p:nvSpPr>
        <p:spPr>
          <a:xfrm>
            <a:off x="2051720" y="2924944"/>
            <a:ext cx="3102131" cy="1015663"/>
          </a:xfrm>
          <a:prstGeom prst="rect">
            <a:avLst/>
          </a:prstGeom>
        </p:spPr>
        <p:txBody>
          <a:bodyPr wrap="none">
            <a:spAutoFit/>
          </a:bodyPr>
          <a:lstStyle/>
          <a:p>
            <a:r>
              <a:rPr lang="en-US" sz="3600" dirty="0">
                <a:solidFill>
                  <a:schemeClr val="accent6">
                    <a:lumMod val="75000"/>
                  </a:schemeClr>
                </a:solidFill>
                <a:latin typeface="+mj-lt"/>
              </a:rPr>
              <a:t>Type of dentin</a:t>
            </a:r>
          </a:p>
          <a:p>
            <a:endParaRPr lang="en-IN" dirty="0"/>
          </a:p>
        </p:txBody>
      </p:sp>
      <p:sp>
        <p:nvSpPr>
          <p:cNvPr id="3" name="Rectangle 2"/>
          <p:cNvSpPr/>
          <p:nvPr/>
        </p:nvSpPr>
        <p:spPr>
          <a:xfrm>
            <a:off x="2051720" y="3789040"/>
            <a:ext cx="6984776" cy="830997"/>
          </a:xfrm>
          <a:prstGeom prst="rect">
            <a:avLst/>
          </a:prstGeom>
        </p:spPr>
        <p:txBody>
          <a:bodyPr wrap="square">
            <a:spAutoFit/>
          </a:bodyPr>
          <a:lstStyle/>
          <a:p>
            <a:pPr algn="l"/>
            <a:r>
              <a:rPr lang="en-IN" dirty="0"/>
              <a:t>Sclerotic dentin – reparative activity</a:t>
            </a:r>
          </a:p>
          <a:p>
            <a:pPr algn="l"/>
            <a:r>
              <a:rPr lang="en-IN" dirty="0" smtClean="0"/>
              <a:t>Generalised </a:t>
            </a:r>
            <a:r>
              <a:rPr lang="en-IN" dirty="0" err="1"/>
              <a:t>discolured</a:t>
            </a:r>
            <a:r>
              <a:rPr lang="en-IN" dirty="0"/>
              <a:t> </a:t>
            </a:r>
            <a:r>
              <a:rPr lang="en-IN" dirty="0" smtClean="0"/>
              <a:t>dentin -dying </a:t>
            </a:r>
            <a:r>
              <a:rPr lang="en-IN" dirty="0"/>
              <a:t>P-D organ </a:t>
            </a:r>
          </a:p>
        </p:txBody>
      </p:sp>
    </p:spTree>
    <p:extLst>
      <p:ext uri="{BB962C8B-B14F-4D97-AF65-F5344CB8AC3E}">
        <p14:creationId xmlns:p14="http://schemas.microsoft.com/office/powerpoint/2010/main" xmlns="" val="34883618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332656"/>
            <a:ext cx="6934200" cy="4267200"/>
          </a:xfrm>
        </p:spPr>
        <p:txBody>
          <a:bodyPr/>
          <a:lstStyle/>
          <a:p>
            <a:pPr>
              <a:buNone/>
            </a:pPr>
            <a:r>
              <a:rPr lang="en-US" dirty="0" smtClean="0">
                <a:solidFill>
                  <a:schemeClr val="accent6">
                    <a:lumMod val="75000"/>
                  </a:schemeClr>
                </a:solidFill>
              </a:rPr>
              <a:t>Removal </a:t>
            </a:r>
            <a:r>
              <a:rPr lang="en-US" dirty="0">
                <a:solidFill>
                  <a:schemeClr val="accent6">
                    <a:lumMod val="75000"/>
                  </a:schemeClr>
                </a:solidFill>
              </a:rPr>
              <a:t>of tooth </a:t>
            </a:r>
            <a:r>
              <a:rPr lang="en-US" dirty="0" err="1">
                <a:solidFill>
                  <a:schemeClr val="accent6">
                    <a:lumMod val="75000"/>
                  </a:schemeClr>
                </a:solidFill>
              </a:rPr>
              <a:t>strucure</a:t>
            </a:r>
            <a:r>
              <a:rPr lang="en-US" dirty="0">
                <a:solidFill>
                  <a:schemeClr val="accent6">
                    <a:lumMod val="75000"/>
                  </a:schemeClr>
                </a:solidFill>
              </a:rPr>
              <a:t> without L.A </a:t>
            </a:r>
          </a:p>
          <a:p>
            <a:pPr>
              <a:buNone/>
            </a:pPr>
            <a:r>
              <a:rPr lang="en-US" sz="2400" dirty="0"/>
              <a:t>Pain elicited gives clue of pulpal response to external stimuli </a:t>
            </a:r>
          </a:p>
          <a:p>
            <a:pPr>
              <a:buNone/>
            </a:pPr>
            <a:r>
              <a:rPr lang="en-US" dirty="0" smtClean="0">
                <a:solidFill>
                  <a:schemeClr val="accent6">
                    <a:lumMod val="75000"/>
                  </a:schemeClr>
                </a:solidFill>
              </a:rPr>
              <a:t>Selective infiltration or </a:t>
            </a:r>
            <a:r>
              <a:rPr lang="en-US" dirty="0" err="1" smtClean="0">
                <a:solidFill>
                  <a:schemeClr val="accent6">
                    <a:lumMod val="75000"/>
                  </a:schemeClr>
                </a:solidFill>
              </a:rPr>
              <a:t>ligamental</a:t>
            </a:r>
            <a:r>
              <a:rPr lang="en-US" dirty="0" smtClean="0">
                <a:solidFill>
                  <a:schemeClr val="accent6">
                    <a:lumMod val="75000"/>
                  </a:schemeClr>
                </a:solidFill>
              </a:rPr>
              <a:t> anesthesia </a:t>
            </a:r>
            <a:endParaRPr lang="en-US" dirty="0" smtClean="0"/>
          </a:p>
          <a:p>
            <a:pPr>
              <a:buNone/>
            </a:pPr>
            <a:r>
              <a:rPr lang="en-US" sz="2400" dirty="0" smtClean="0"/>
              <a:t>To </a:t>
            </a:r>
            <a:r>
              <a:rPr lang="en-US" sz="2400" dirty="0"/>
              <a:t>find out the offending teeth in the arch</a:t>
            </a:r>
            <a:r>
              <a:rPr lang="en-US" sz="1800" dirty="0"/>
              <a:t> </a:t>
            </a:r>
          </a:p>
          <a:p>
            <a:pPr>
              <a:buNone/>
            </a:pPr>
            <a:r>
              <a:rPr lang="en-US" dirty="0">
                <a:solidFill>
                  <a:schemeClr val="accent6">
                    <a:lumMod val="75000"/>
                  </a:schemeClr>
                </a:solidFill>
              </a:rPr>
              <a:t>Use of dyes </a:t>
            </a:r>
            <a:endParaRPr lang="en-US" sz="2400" dirty="0"/>
          </a:p>
          <a:p>
            <a:pPr>
              <a:buNone/>
            </a:pPr>
            <a:r>
              <a:rPr lang="en-US" sz="2400" dirty="0"/>
              <a:t>Dyes used are – 0.5% basic </a:t>
            </a:r>
            <a:r>
              <a:rPr lang="en-US" sz="2400" dirty="0" err="1"/>
              <a:t>fuschin</a:t>
            </a:r>
            <a:r>
              <a:rPr lang="en-US" sz="2400" dirty="0"/>
              <a:t> in 					 propylene  glycol </a:t>
            </a:r>
          </a:p>
          <a:p>
            <a:pPr>
              <a:buNone/>
            </a:pPr>
            <a:r>
              <a:rPr lang="en-US" sz="2400" dirty="0"/>
              <a:t>			- 1% acid red solution in 				   </a:t>
            </a:r>
            <a:r>
              <a:rPr lang="en-US" sz="2400" dirty="0" err="1"/>
              <a:t>propelyne</a:t>
            </a:r>
            <a:r>
              <a:rPr lang="en-US" sz="2400" dirty="0"/>
              <a:t>  glycol </a:t>
            </a:r>
          </a:p>
          <a:p>
            <a:pPr>
              <a:buNone/>
            </a:pPr>
            <a:endParaRPr lang="en-US" sz="2400" dirty="0"/>
          </a:p>
          <a:p>
            <a:pPr>
              <a:buNone/>
            </a:pPr>
            <a:r>
              <a:rPr lang="en-US" sz="2400" i="1" dirty="0"/>
              <a:t>Irreparable dentin stain RED </a:t>
            </a:r>
          </a:p>
          <a:p>
            <a:pPr>
              <a:buNone/>
            </a:pPr>
            <a:endParaRPr lang="en-US" sz="1800" dirty="0"/>
          </a:p>
          <a:p>
            <a:pPr>
              <a:buNone/>
            </a:pPr>
            <a:endParaRPr lang="en-US" sz="18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96336" y="3068960"/>
            <a:ext cx="1371600" cy="1695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25710" r="24347"/>
          <a:stretch/>
        </p:blipFill>
        <p:spPr bwMode="auto">
          <a:xfrm>
            <a:off x="7544209" y="5157192"/>
            <a:ext cx="1475854" cy="1477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197384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990600"/>
            <a:ext cx="6934200" cy="358627"/>
          </a:xfrm>
        </p:spPr>
        <p:txBody>
          <a:bodyPr/>
          <a:lstStyle/>
          <a:p>
            <a:pPr algn="ctr"/>
            <a:r>
              <a:rPr lang="en-US" sz="3600" b="1" dirty="0">
                <a:solidFill>
                  <a:schemeClr val="accent6">
                    <a:lumMod val="75000"/>
                  </a:schemeClr>
                </a:solidFill>
              </a:rPr>
              <a:t>Factors affecting outcome </a:t>
            </a:r>
            <a:r>
              <a:rPr lang="en-US" sz="3600" b="1" dirty="0" smtClean="0">
                <a:solidFill>
                  <a:schemeClr val="accent6">
                    <a:lumMod val="75000"/>
                  </a:schemeClr>
                </a:solidFill>
              </a:rPr>
              <a:t/>
            </a:r>
            <a:br>
              <a:rPr lang="en-US" sz="3600" b="1" dirty="0" smtClean="0">
                <a:solidFill>
                  <a:schemeClr val="accent6">
                    <a:lumMod val="75000"/>
                  </a:schemeClr>
                </a:solidFill>
              </a:rPr>
            </a:br>
            <a:r>
              <a:rPr lang="en-US" sz="3600" b="1" dirty="0" smtClean="0">
                <a:solidFill>
                  <a:schemeClr val="accent6">
                    <a:lumMod val="75000"/>
                  </a:schemeClr>
                </a:solidFill>
              </a:rPr>
              <a:t>of </a:t>
            </a:r>
            <a:r>
              <a:rPr lang="en-US" sz="3600" b="1" dirty="0">
                <a:solidFill>
                  <a:schemeClr val="accent6">
                    <a:lumMod val="75000"/>
                  </a:schemeClr>
                </a:solidFill>
              </a:rPr>
              <a:t>treatment:</a:t>
            </a:r>
            <a:endParaRPr lang="en-IN" sz="3600" dirty="0">
              <a:solidFill>
                <a:schemeClr val="accent6">
                  <a:lumMod val="75000"/>
                </a:schemeClr>
              </a:solidFill>
            </a:endParaRPr>
          </a:p>
        </p:txBody>
      </p:sp>
      <p:sp>
        <p:nvSpPr>
          <p:cNvPr id="60419" name="Rectangle 3"/>
          <p:cNvSpPr>
            <a:spLocks noGrp="1" noChangeArrowheads="1"/>
          </p:cNvSpPr>
          <p:nvPr>
            <p:ph type="body" idx="1"/>
          </p:nvPr>
        </p:nvSpPr>
        <p:spPr>
          <a:xfrm>
            <a:off x="2057400" y="1752600"/>
            <a:ext cx="6934200" cy="4267200"/>
          </a:xfrm>
        </p:spPr>
        <p:txBody>
          <a:bodyPr/>
          <a:lstStyle/>
          <a:p>
            <a:pPr lvl="0">
              <a:lnSpc>
                <a:spcPct val="80000"/>
              </a:lnSpc>
            </a:pPr>
            <a:r>
              <a:rPr lang="en-US" sz="2800" dirty="0"/>
              <a:t>Type of </a:t>
            </a:r>
            <a:r>
              <a:rPr lang="en-US" sz="2800" dirty="0" smtClean="0"/>
              <a:t>injury</a:t>
            </a:r>
            <a:endParaRPr lang="en-IN" sz="2800" dirty="0"/>
          </a:p>
          <a:p>
            <a:pPr lvl="0">
              <a:lnSpc>
                <a:spcPct val="80000"/>
              </a:lnSpc>
            </a:pPr>
            <a:r>
              <a:rPr lang="en-US" sz="2800" dirty="0"/>
              <a:t>Age</a:t>
            </a:r>
            <a:endParaRPr lang="en-IN" sz="2800" dirty="0"/>
          </a:p>
          <a:p>
            <a:pPr lvl="0">
              <a:lnSpc>
                <a:spcPct val="80000"/>
              </a:lnSpc>
            </a:pPr>
            <a:r>
              <a:rPr lang="en-US" sz="2800" dirty="0"/>
              <a:t>Amount of pulpal </a:t>
            </a:r>
            <a:r>
              <a:rPr lang="en-US" sz="2800" dirty="0" err="1"/>
              <a:t>haemorrhage</a:t>
            </a:r>
            <a:endParaRPr lang="en-IN" sz="2800" dirty="0"/>
          </a:p>
          <a:p>
            <a:pPr lvl="0"/>
            <a:r>
              <a:rPr lang="en-US" sz="2800" dirty="0"/>
              <a:t>Depth of penetration of bacteria</a:t>
            </a:r>
            <a:endParaRPr lang="en-IN" sz="2800" dirty="0"/>
          </a:p>
          <a:p>
            <a:pPr lvl="0"/>
            <a:r>
              <a:rPr lang="en-US" sz="2800" dirty="0"/>
              <a:t>Speed of carious attack on the pulp</a:t>
            </a:r>
            <a:endParaRPr lang="en-IN" sz="2800" dirty="0"/>
          </a:p>
          <a:p>
            <a:pPr lvl="0"/>
            <a:r>
              <a:rPr lang="en-US" sz="2800" dirty="0">
                <a:solidFill>
                  <a:srgbClr val="FF0000"/>
                </a:solidFill>
              </a:rPr>
              <a:t>Remaining dentin </a:t>
            </a:r>
            <a:r>
              <a:rPr lang="en-US" sz="2800" dirty="0" smtClean="0">
                <a:solidFill>
                  <a:srgbClr val="FF0000"/>
                </a:solidFill>
              </a:rPr>
              <a:t>thickness(RDT)</a:t>
            </a:r>
            <a:endParaRPr lang="en-IN" sz="2800" dirty="0">
              <a:solidFill>
                <a:srgbClr val="FF0000"/>
              </a:solidFill>
            </a:endParaRPr>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4156469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3600" dirty="0">
                <a:solidFill>
                  <a:schemeClr val="accent6">
                    <a:lumMod val="75000"/>
                  </a:schemeClr>
                </a:solidFill>
              </a:rPr>
              <a:t>Remaining dentin thickness </a:t>
            </a:r>
            <a:br>
              <a:rPr lang="en-US" sz="3600" dirty="0">
                <a:solidFill>
                  <a:schemeClr val="accent6">
                    <a:lumMod val="75000"/>
                  </a:schemeClr>
                </a:solidFill>
              </a:rPr>
            </a:br>
            <a:r>
              <a:rPr lang="en-US" sz="3600" dirty="0">
                <a:solidFill>
                  <a:schemeClr val="accent6">
                    <a:lumMod val="75000"/>
                  </a:schemeClr>
                </a:solidFill>
              </a:rPr>
              <a:t>	(Effective  depth )</a:t>
            </a:r>
            <a:endParaRPr lang="en-IN" sz="3600" dirty="0">
              <a:solidFill>
                <a:schemeClr val="accent6">
                  <a:lumMod val="75000"/>
                </a:schemeClr>
              </a:solidFill>
            </a:endParaRPr>
          </a:p>
        </p:txBody>
      </p:sp>
      <p:sp>
        <p:nvSpPr>
          <p:cNvPr id="60419" name="Rectangle 3"/>
          <p:cNvSpPr>
            <a:spLocks noGrp="1" noChangeArrowheads="1"/>
          </p:cNvSpPr>
          <p:nvPr>
            <p:ph type="body" idx="1"/>
          </p:nvPr>
        </p:nvSpPr>
        <p:spPr>
          <a:xfrm>
            <a:off x="2051720" y="1484784"/>
            <a:ext cx="6934200" cy="4267200"/>
          </a:xfrm>
        </p:spPr>
        <p:txBody>
          <a:bodyPr/>
          <a:lstStyle/>
          <a:p>
            <a:pPr>
              <a:buNone/>
            </a:pPr>
            <a:r>
              <a:rPr lang="en-US" sz="2400" dirty="0"/>
              <a:t>Effective depth- the area of minimum thickness of sound dentin separating the pulpal tissue from the carious dentin.</a:t>
            </a:r>
          </a:p>
          <a:p>
            <a:pPr>
              <a:buNone/>
            </a:pPr>
            <a:endParaRPr lang="en-US" sz="2400" dirty="0"/>
          </a:p>
          <a:p>
            <a:pPr>
              <a:buNone/>
            </a:pPr>
            <a:r>
              <a:rPr lang="en-US" sz="2400" dirty="0"/>
              <a:t>Actual effective depth =</a:t>
            </a:r>
          </a:p>
          <a:p>
            <a:pPr>
              <a:buNone/>
            </a:pPr>
            <a:endParaRPr lang="en-US" sz="2400" dirty="0"/>
          </a:p>
          <a:p>
            <a:pPr>
              <a:buNone/>
            </a:pPr>
            <a:r>
              <a:rPr lang="en-US" sz="2400" u="sng" dirty="0"/>
              <a:t>Effective depth on radiograph </a:t>
            </a:r>
            <a:r>
              <a:rPr lang="en-US" sz="2400" dirty="0"/>
              <a:t>	</a:t>
            </a:r>
            <a:endParaRPr lang="en-US" sz="2400" dirty="0" smtClean="0"/>
          </a:p>
          <a:p>
            <a:pPr>
              <a:buNone/>
            </a:pPr>
            <a:r>
              <a:rPr lang="en-US" sz="2400" dirty="0" smtClean="0"/>
              <a:t>    </a:t>
            </a:r>
            <a:r>
              <a:rPr lang="en-US" sz="2000" dirty="0" smtClean="0"/>
              <a:t>Enamel thickness</a:t>
            </a:r>
          </a:p>
          <a:p>
            <a:pPr>
              <a:buNone/>
            </a:pPr>
            <a:r>
              <a:rPr lang="en-US" sz="2000" dirty="0" smtClean="0"/>
              <a:t>      </a:t>
            </a:r>
            <a:r>
              <a:rPr lang="en-US" sz="2000" dirty="0"/>
              <a:t>in radiograph </a:t>
            </a:r>
          </a:p>
          <a:p>
            <a:pPr>
              <a:lnSpc>
                <a:spcPct val="80000"/>
              </a:lnSpc>
            </a:pPr>
            <a:endParaRPr lang="en-IN" sz="1800" dirty="0">
              <a:solidFill>
                <a:srgbClr val="4D4D4D"/>
              </a:solidFill>
            </a:endParaRPr>
          </a:p>
        </p:txBody>
      </p:sp>
      <p:sp>
        <p:nvSpPr>
          <p:cNvPr id="2" name="Rectangle 1"/>
          <p:cNvSpPr/>
          <p:nvPr/>
        </p:nvSpPr>
        <p:spPr>
          <a:xfrm>
            <a:off x="6228184" y="4149080"/>
            <a:ext cx="2495235" cy="830997"/>
          </a:xfrm>
          <a:prstGeom prst="rect">
            <a:avLst/>
          </a:prstGeom>
        </p:spPr>
        <p:txBody>
          <a:bodyPr wrap="none">
            <a:spAutoFit/>
          </a:bodyPr>
          <a:lstStyle/>
          <a:p>
            <a:r>
              <a:rPr lang="en-US" dirty="0"/>
              <a:t>X  Actual </a:t>
            </a:r>
            <a:r>
              <a:rPr lang="en-US" dirty="0" smtClean="0"/>
              <a:t>enamel</a:t>
            </a:r>
          </a:p>
          <a:p>
            <a:r>
              <a:rPr lang="en-US" dirty="0" smtClean="0"/>
              <a:t> </a:t>
            </a:r>
            <a:r>
              <a:rPr lang="en-US" dirty="0"/>
              <a:t>thickness </a:t>
            </a:r>
          </a:p>
        </p:txBody>
      </p:sp>
    </p:spTree>
    <p:extLst>
      <p:ext uri="{BB962C8B-B14F-4D97-AF65-F5344CB8AC3E}">
        <p14:creationId xmlns:p14="http://schemas.microsoft.com/office/powerpoint/2010/main" xmlns="" val="3100694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buNone/>
            </a:pPr>
            <a:r>
              <a:rPr lang="en-US" sz="1800" b="1" dirty="0"/>
              <a:t>Effective Depth of </a:t>
            </a:r>
            <a:r>
              <a:rPr lang="en-US" sz="1800" b="1" dirty="0" smtClean="0"/>
              <a:t>:</a:t>
            </a:r>
            <a:endParaRPr lang="en-US" sz="1800" b="1" dirty="0"/>
          </a:p>
          <a:p>
            <a:pPr>
              <a:buNone/>
            </a:pPr>
            <a:r>
              <a:rPr lang="en-US" sz="1800" dirty="0"/>
              <a:t>  </a:t>
            </a:r>
            <a:r>
              <a:rPr lang="en-US" sz="1800" b="1" dirty="0"/>
              <a:t>2mm or more     </a:t>
            </a:r>
            <a:r>
              <a:rPr lang="en-US" sz="1800" b="1" dirty="0" smtClean="0"/>
              <a:t>       </a:t>
            </a:r>
            <a:r>
              <a:rPr lang="en-US" sz="1800" dirty="0" smtClean="0"/>
              <a:t>– </a:t>
            </a:r>
            <a:r>
              <a:rPr lang="en-US" sz="1800" dirty="0"/>
              <a:t>Healthy reparative reaction</a:t>
            </a:r>
          </a:p>
          <a:p>
            <a:pPr>
              <a:buNone/>
            </a:pPr>
            <a:endParaRPr lang="en-US" sz="1800" dirty="0"/>
          </a:p>
          <a:p>
            <a:pPr>
              <a:buNone/>
            </a:pPr>
            <a:r>
              <a:rPr lang="en-US" sz="1800" b="1" dirty="0"/>
              <a:t>   0.8mm- 2mm     </a:t>
            </a:r>
            <a:r>
              <a:rPr lang="en-US" sz="1800" b="1" dirty="0" smtClean="0"/>
              <a:t>       </a:t>
            </a:r>
            <a:r>
              <a:rPr lang="en-US" sz="1800" dirty="0"/>
              <a:t>– Unhealthy reparative reaction</a:t>
            </a:r>
          </a:p>
          <a:p>
            <a:pPr>
              <a:buNone/>
            </a:pPr>
            <a:endParaRPr lang="en-US" sz="1800" dirty="0"/>
          </a:p>
          <a:p>
            <a:pPr>
              <a:buNone/>
            </a:pPr>
            <a:r>
              <a:rPr lang="en-US" sz="1800" dirty="0"/>
              <a:t>   </a:t>
            </a:r>
            <a:r>
              <a:rPr lang="en-US" sz="1800" b="1" dirty="0"/>
              <a:t>Less than 0.3-0.8mm   </a:t>
            </a:r>
            <a:r>
              <a:rPr lang="en-US" sz="1800" dirty="0"/>
              <a:t>– Pulpal destruction</a:t>
            </a:r>
          </a:p>
          <a:p>
            <a:pPr>
              <a:lnSpc>
                <a:spcPct val="80000"/>
              </a:lnSpc>
            </a:pPr>
            <a:endParaRPr lang="en-IN" sz="1800" dirty="0">
              <a:solidFill>
                <a:srgbClr val="4D4D4D"/>
              </a:solidFill>
            </a:endParaRPr>
          </a:p>
        </p:txBody>
      </p:sp>
      <p:graphicFrame>
        <p:nvGraphicFramePr>
          <p:cNvPr id="4" name="Table 3"/>
          <p:cNvGraphicFramePr>
            <a:graphicFrameLocks noGrp="1"/>
          </p:cNvGraphicFramePr>
          <p:nvPr>
            <p:extLst>
              <p:ext uri="{D42A27DB-BD31-4B8C-83A1-F6EECF244321}">
                <p14:modId xmlns:p14="http://schemas.microsoft.com/office/powerpoint/2010/main" xmlns="" val="1101022039"/>
              </p:ext>
            </p:extLst>
          </p:nvPr>
        </p:nvGraphicFramePr>
        <p:xfrm>
          <a:off x="2051720" y="3573016"/>
          <a:ext cx="6781800" cy="2667000"/>
        </p:xfrm>
        <a:graphic>
          <a:graphicData uri="http://schemas.openxmlformats.org/drawingml/2006/table">
            <a:tbl>
              <a:tblPr/>
              <a:tblGrid>
                <a:gridCol w="3390900"/>
                <a:gridCol w="3390900"/>
              </a:tblGrid>
              <a:tr h="1066800">
                <a:tc>
                  <a:txBody>
                    <a:bodyPr/>
                    <a:lstStyle/>
                    <a:p>
                      <a:pPr marL="0" marR="0" algn="just">
                        <a:lnSpc>
                          <a:spcPct val="150000"/>
                        </a:lnSpc>
                        <a:spcBef>
                          <a:spcPts val="0"/>
                        </a:spcBef>
                        <a:spcAft>
                          <a:spcPts val="0"/>
                        </a:spcAft>
                      </a:pPr>
                      <a:r>
                        <a:rPr lang="en-US" sz="2000" b="1" dirty="0">
                          <a:latin typeface="Times New Roman"/>
                          <a:ea typeface="Times New Roman"/>
                        </a:rPr>
                        <a:t>Thickness of dentin</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dirty="0">
                          <a:latin typeface="Times New Roman"/>
                          <a:ea typeface="Times New Roman"/>
                        </a:rPr>
                        <a:t>Effect of toxic substance on </a:t>
                      </a:r>
                      <a:r>
                        <a:rPr lang="en-US" sz="2000" b="1" dirty="0" smtClean="0">
                          <a:latin typeface="Times New Roman"/>
                          <a:ea typeface="Times New Roman"/>
                        </a:rPr>
                        <a:t>pulp</a:t>
                      </a:r>
                      <a:endParaRPr lang="en-US" sz="20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just">
                        <a:lnSpc>
                          <a:spcPct val="150000"/>
                        </a:lnSpc>
                        <a:spcBef>
                          <a:spcPts val="0"/>
                        </a:spcBef>
                        <a:spcAft>
                          <a:spcPts val="0"/>
                        </a:spcAft>
                      </a:pPr>
                      <a:r>
                        <a:rPr lang="en-US" sz="2000" dirty="0">
                          <a:latin typeface="Times New Roman"/>
                          <a:ea typeface="Times New Roman"/>
                        </a:rPr>
                        <a:t>0.5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dirty="0">
                          <a:latin typeface="Times New Roman"/>
                          <a:ea typeface="Times New Roman"/>
                        </a:rPr>
                        <a:t>2</a:t>
                      </a:r>
                      <a:r>
                        <a:rPr lang="en-US" sz="2000" dirty="0" smtClean="0">
                          <a:latin typeface="Times New Roman"/>
                          <a:ea typeface="Times New Roman"/>
                        </a:rPr>
                        <a:t>5 </a:t>
                      </a:r>
                      <a:r>
                        <a:rPr lang="en-US" sz="2000" dirty="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just">
                        <a:lnSpc>
                          <a:spcPct val="150000"/>
                        </a:lnSpc>
                        <a:spcBef>
                          <a:spcPts val="0"/>
                        </a:spcBef>
                        <a:spcAft>
                          <a:spcPts val="0"/>
                        </a:spcAft>
                      </a:pPr>
                      <a:r>
                        <a:rPr lang="en-US" sz="2000" dirty="0">
                          <a:latin typeface="Times New Roman"/>
                          <a:ea typeface="Times New Roman"/>
                        </a:rPr>
                        <a:t>1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dirty="0">
                          <a:latin typeface="Times New Roman"/>
                          <a:ea typeface="Times New Roman"/>
                        </a:rPr>
                        <a:t>1</a:t>
                      </a:r>
                      <a:r>
                        <a:rPr lang="en-US" sz="2000" dirty="0" smtClean="0">
                          <a:latin typeface="Times New Roman"/>
                          <a:ea typeface="Times New Roman"/>
                        </a:rPr>
                        <a:t>0</a:t>
                      </a:r>
                      <a:r>
                        <a:rPr lang="en-US" sz="2000" dirty="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gn="just">
                        <a:lnSpc>
                          <a:spcPct val="150000"/>
                        </a:lnSpc>
                        <a:spcBef>
                          <a:spcPts val="0"/>
                        </a:spcBef>
                        <a:spcAft>
                          <a:spcPts val="0"/>
                        </a:spcAft>
                      </a:pPr>
                      <a:r>
                        <a:rPr lang="en-US" sz="2000">
                          <a:latin typeface="Times New Roman"/>
                          <a:ea typeface="Times New Roman"/>
                        </a:rPr>
                        <a:t>2 mm or more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dirty="0">
                          <a:latin typeface="Times New Roman"/>
                          <a:ea typeface="Times New Roman"/>
                        </a:rPr>
                        <a:t>Minimal or nil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912897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315200" cy="715963"/>
          </a:xfrm>
        </p:spPr>
        <p:txBody>
          <a:bodyPr/>
          <a:lstStyle/>
          <a:p>
            <a:pPr algn="ctr"/>
            <a:r>
              <a:rPr lang="en-US" b="1" dirty="0" smtClean="0">
                <a:solidFill>
                  <a:srgbClr val="FFFF00"/>
                </a:solidFill>
              </a:rPr>
              <a:t>INTRODUCTION:</a:t>
            </a:r>
            <a:endParaRPr lang="en-US" b="1" dirty="0"/>
          </a:p>
        </p:txBody>
      </p:sp>
      <p:sp>
        <p:nvSpPr>
          <p:cNvPr id="3" name="Content Placeholder 2"/>
          <p:cNvSpPr>
            <a:spLocks noGrp="1"/>
          </p:cNvSpPr>
          <p:nvPr>
            <p:ph idx="1"/>
          </p:nvPr>
        </p:nvSpPr>
        <p:spPr>
          <a:xfrm>
            <a:off x="914400" y="1371600"/>
            <a:ext cx="7315200" cy="5257800"/>
          </a:xfrm>
        </p:spPr>
        <p:txBody>
          <a:bodyPr/>
          <a:lstStyle/>
          <a:p>
            <a:r>
              <a:rPr lang="en-US" sz="2800" dirty="0" smtClean="0"/>
              <a:t>Young permanent tooth: Dental pulp-Formative function.</a:t>
            </a:r>
          </a:p>
          <a:p>
            <a:r>
              <a:rPr lang="en-US" sz="2800" dirty="0" smtClean="0"/>
              <a:t>It lays down </a:t>
            </a:r>
            <a:r>
              <a:rPr lang="en-US" sz="2800" dirty="0" err="1" smtClean="0"/>
              <a:t>radicular</a:t>
            </a:r>
            <a:r>
              <a:rPr lang="en-US" sz="2800" dirty="0" smtClean="0"/>
              <a:t> dentin for a period of 3-4 yrs after the tooth erupts till root development is complete.</a:t>
            </a:r>
            <a:endParaRPr lang="en-US" sz="2800" dirty="0"/>
          </a:p>
        </p:txBody>
      </p:sp>
      <p:sp>
        <p:nvSpPr>
          <p:cNvPr id="4" name="Down Arrow 3"/>
          <p:cNvSpPr/>
          <p:nvPr/>
        </p:nvSpPr>
        <p:spPr bwMode="auto">
          <a:xfrm>
            <a:off x="4191000" y="4038600"/>
            <a:ext cx="381000" cy="533400"/>
          </a:xfrm>
          <a:prstGeom prst="downArrow">
            <a:avLst/>
          </a:prstGeom>
          <a:solidFill>
            <a:schemeClr val="bg2"/>
          </a:solidFill>
          <a:ln>
            <a:solidFill>
              <a:schemeClr val="bg2"/>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590800" y="4724400"/>
            <a:ext cx="3997441" cy="461665"/>
          </a:xfrm>
          <a:prstGeom prst="rect">
            <a:avLst/>
          </a:prstGeom>
          <a:noFill/>
        </p:spPr>
        <p:txBody>
          <a:bodyPr wrap="none" rtlCol="0">
            <a:spAutoFit/>
          </a:bodyPr>
          <a:lstStyle/>
          <a:p>
            <a:r>
              <a:rPr lang="en-US" dirty="0" smtClean="0">
                <a:solidFill>
                  <a:srgbClr val="B92D14"/>
                </a:solidFill>
              </a:rPr>
              <a:t>Vitality of pulp is maintained</a:t>
            </a:r>
            <a:endParaRPr lang="en-US" dirty="0">
              <a:solidFill>
                <a:srgbClr val="B92D14"/>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95600" y="381000"/>
            <a:ext cx="8915400" cy="738336"/>
          </a:xfrm>
        </p:spPr>
        <p:txBody>
          <a:bodyPr/>
          <a:lstStyle/>
          <a:p>
            <a:r>
              <a:rPr lang="en-US" sz="3600" dirty="0" smtClean="0">
                <a:solidFill>
                  <a:schemeClr val="accent2">
                    <a:lumMod val="75000"/>
                  </a:schemeClr>
                </a:solidFill>
              </a:rPr>
              <a:t>Requirements for </a:t>
            </a:r>
            <a:br>
              <a:rPr lang="en-US" sz="3600" dirty="0" smtClean="0">
                <a:solidFill>
                  <a:schemeClr val="accent2">
                    <a:lumMod val="75000"/>
                  </a:schemeClr>
                </a:solidFill>
              </a:rPr>
            </a:br>
            <a:r>
              <a:rPr lang="en-US" sz="3600" dirty="0" smtClean="0">
                <a:solidFill>
                  <a:schemeClr val="accent2">
                    <a:lumMod val="75000"/>
                  </a:schemeClr>
                </a:solidFill>
              </a:rPr>
              <a:t>deep caries treatment</a:t>
            </a:r>
            <a:endParaRPr lang="en-IN" sz="3600" dirty="0">
              <a:solidFill>
                <a:schemeClr val="accent2">
                  <a:lumMod val="75000"/>
                </a:schemeClr>
              </a:solidFill>
            </a:endParaRPr>
          </a:p>
        </p:txBody>
      </p:sp>
      <p:sp>
        <p:nvSpPr>
          <p:cNvPr id="60419" name="Rectangle 3"/>
          <p:cNvSpPr>
            <a:spLocks noGrp="1" noChangeArrowheads="1"/>
          </p:cNvSpPr>
          <p:nvPr>
            <p:ph type="body" idx="1"/>
          </p:nvPr>
        </p:nvSpPr>
        <p:spPr>
          <a:xfrm>
            <a:off x="2209800" y="1676400"/>
            <a:ext cx="6934200" cy="5517232"/>
          </a:xfrm>
        </p:spPr>
        <p:txBody>
          <a:bodyPr/>
          <a:lstStyle/>
          <a:p>
            <a:pPr>
              <a:lnSpc>
                <a:spcPct val="80000"/>
              </a:lnSpc>
            </a:pPr>
            <a:r>
              <a:rPr lang="en-US" sz="2400" dirty="0" smtClean="0">
                <a:solidFill>
                  <a:srgbClr val="4D4D4D"/>
                </a:solidFill>
              </a:rPr>
              <a:t>The pulp is not </a:t>
            </a:r>
            <a:r>
              <a:rPr lang="en-US" sz="2400" dirty="0" err="1" smtClean="0">
                <a:solidFill>
                  <a:srgbClr val="4D4D4D"/>
                </a:solidFill>
              </a:rPr>
              <a:t>inflammed</a:t>
            </a:r>
            <a:endParaRPr lang="en-US" sz="2400" dirty="0" smtClean="0">
              <a:solidFill>
                <a:srgbClr val="4D4D4D"/>
              </a:solidFill>
            </a:endParaRPr>
          </a:p>
          <a:p>
            <a:pPr>
              <a:lnSpc>
                <a:spcPct val="80000"/>
              </a:lnSpc>
            </a:pPr>
            <a:r>
              <a:rPr lang="en-US" sz="2400" dirty="0" smtClean="0">
                <a:solidFill>
                  <a:srgbClr val="4D4D4D"/>
                </a:solidFill>
              </a:rPr>
              <a:t>Hemorrhage control</a:t>
            </a:r>
          </a:p>
          <a:p>
            <a:pPr>
              <a:lnSpc>
                <a:spcPct val="80000"/>
              </a:lnSpc>
            </a:pPr>
            <a:r>
              <a:rPr lang="en-US" sz="2400" dirty="0" smtClean="0">
                <a:solidFill>
                  <a:srgbClr val="4D4D4D"/>
                </a:solidFill>
              </a:rPr>
              <a:t>Pulp capping materials</a:t>
            </a:r>
          </a:p>
          <a:p>
            <a:pPr>
              <a:lnSpc>
                <a:spcPct val="80000"/>
              </a:lnSpc>
            </a:pPr>
            <a:r>
              <a:rPr lang="en-US" sz="2400" dirty="0" smtClean="0">
                <a:solidFill>
                  <a:srgbClr val="4D4D4D"/>
                </a:solidFill>
              </a:rPr>
              <a:t>Bacteria tight seal</a:t>
            </a:r>
          </a:p>
        </p:txBody>
      </p:sp>
    </p:spTree>
    <p:extLst>
      <p:ext uri="{BB962C8B-B14F-4D97-AF65-F5344CB8AC3E}">
        <p14:creationId xmlns:p14="http://schemas.microsoft.com/office/powerpoint/2010/main" xmlns="" val="11208390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315200" cy="304801"/>
          </a:xfrm>
        </p:spPr>
        <p:txBody>
          <a:bodyPr/>
          <a:lstStyle/>
          <a:p>
            <a:r>
              <a:rPr lang="en-US" dirty="0" smtClean="0">
                <a:solidFill>
                  <a:srgbClr val="FFFF00"/>
                </a:solidFill>
              </a:rPr>
              <a:t>Requirements for </a:t>
            </a:r>
            <a:br>
              <a:rPr lang="en-US" dirty="0" smtClean="0">
                <a:solidFill>
                  <a:srgbClr val="FFFF00"/>
                </a:solidFill>
              </a:rPr>
            </a:br>
            <a:r>
              <a:rPr lang="en-US" dirty="0" smtClean="0">
                <a:solidFill>
                  <a:srgbClr val="FFFF00"/>
                </a:solidFill>
              </a:rPr>
              <a:t>deep caries treatment</a:t>
            </a:r>
            <a:endParaRPr lang="en-US" dirty="0">
              <a:solidFill>
                <a:srgbClr val="FFFF00"/>
              </a:solidFill>
            </a:endParaRPr>
          </a:p>
        </p:txBody>
      </p:sp>
      <p:sp>
        <p:nvSpPr>
          <p:cNvPr id="3" name="Content Placeholder 2"/>
          <p:cNvSpPr>
            <a:spLocks noGrp="1"/>
          </p:cNvSpPr>
          <p:nvPr>
            <p:ph idx="1"/>
          </p:nvPr>
        </p:nvSpPr>
        <p:spPr>
          <a:xfrm>
            <a:off x="838200" y="1219200"/>
            <a:ext cx="7315200" cy="4191000"/>
          </a:xfrm>
        </p:spPr>
        <p:txBody>
          <a:bodyPr/>
          <a:lstStyle/>
          <a:p>
            <a:pPr marL="0" indent="0">
              <a:buFont typeface="Arial" pitchFamily="34" charset="0"/>
              <a:buChar char="•"/>
            </a:pPr>
            <a:r>
              <a:rPr lang="en-US" sz="2800" dirty="0" smtClean="0"/>
              <a:t>   All undermined enamel and infected dentin should be removed. </a:t>
            </a:r>
          </a:p>
          <a:p>
            <a:pPr marL="0" indent="0">
              <a:buFont typeface="Arial" pitchFamily="34" charset="0"/>
              <a:buChar char="•"/>
            </a:pPr>
            <a:r>
              <a:rPr lang="en-US" sz="2800" dirty="0" smtClean="0"/>
              <a:t>   </a:t>
            </a:r>
            <a:r>
              <a:rPr lang="en-US" sz="2800" dirty="0" smtClean="0">
                <a:solidFill>
                  <a:srgbClr val="B92D14"/>
                </a:solidFill>
              </a:rPr>
              <a:t>In case of an acute carious lesion, the deepest portion of softened dentin may be left provided-</a:t>
            </a:r>
            <a:endParaRPr lang="en-IN" sz="2800" dirty="0" smtClean="0">
              <a:solidFill>
                <a:srgbClr val="B92D14"/>
              </a:solidFill>
            </a:endParaRPr>
          </a:p>
          <a:p>
            <a:pPr lvl="0">
              <a:buFont typeface="Wingdings" pitchFamily="2" charset="2"/>
              <a:buChar char="Ø"/>
            </a:pPr>
            <a:r>
              <a:rPr lang="en-US" sz="2800" dirty="0" smtClean="0">
                <a:solidFill>
                  <a:srgbClr val="B92D14"/>
                </a:solidFill>
              </a:rPr>
              <a:t>The P-D organ has been established as being healthy.</a:t>
            </a:r>
            <a:endParaRPr lang="en-IN" sz="2800" dirty="0" smtClean="0">
              <a:solidFill>
                <a:srgbClr val="B92D14"/>
              </a:solidFill>
            </a:endParaRPr>
          </a:p>
          <a:p>
            <a:pPr lvl="0">
              <a:buFont typeface="Wingdings" pitchFamily="2" charset="2"/>
              <a:buChar char="Ø"/>
            </a:pPr>
            <a:r>
              <a:rPr lang="en-US" sz="2800" dirty="0" smtClean="0">
                <a:solidFill>
                  <a:srgbClr val="B92D14"/>
                </a:solidFill>
              </a:rPr>
              <a:t>The remaining dentin has been established as being reparable.</a:t>
            </a:r>
            <a:endParaRPr lang="en-IN" sz="2800" dirty="0" smtClean="0">
              <a:solidFill>
                <a:srgbClr val="B92D14"/>
              </a:solidFill>
            </a:endParaRPr>
          </a:p>
          <a:p>
            <a:pPr lvl="0">
              <a:buFont typeface="Wingdings" pitchFamily="2" charset="2"/>
              <a:buChar char="Ø"/>
            </a:pPr>
            <a:r>
              <a:rPr lang="en-US" sz="2800" dirty="0" smtClean="0">
                <a:solidFill>
                  <a:srgbClr val="B92D14"/>
                </a:solidFill>
              </a:rPr>
              <a:t>The softened dentin that is to remain should be located in the deepest part of the </a:t>
            </a:r>
            <a:r>
              <a:rPr lang="en-US" sz="2800" dirty="0" err="1" smtClean="0">
                <a:solidFill>
                  <a:srgbClr val="B92D14"/>
                </a:solidFill>
              </a:rPr>
              <a:t>pulpal</a:t>
            </a:r>
            <a:r>
              <a:rPr lang="en-US" sz="2800" dirty="0" smtClean="0">
                <a:solidFill>
                  <a:srgbClr val="B92D14"/>
                </a:solidFill>
              </a:rPr>
              <a:t> and / or axial wall.</a:t>
            </a:r>
            <a:endParaRPr lang="en-IN" sz="2800" dirty="0" smtClean="0">
              <a:solidFill>
                <a:srgbClr val="B92D14"/>
              </a:solidFill>
            </a:endParaRPr>
          </a:p>
          <a:p>
            <a:pPr>
              <a:lnSpc>
                <a:spcPct val="80000"/>
              </a:lnSpc>
            </a:pPr>
            <a:endParaRPr lang="en-IN" sz="2800" dirty="0" smtClean="0">
              <a:solidFill>
                <a:srgbClr val="B92D14"/>
              </a:solidFill>
            </a:endParaRPr>
          </a:p>
          <a:p>
            <a:endParaRPr lang="en-US" sz="2800" dirty="0">
              <a:solidFill>
                <a:srgbClr val="B92D14"/>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a:solidFill>
                  <a:schemeClr val="accent6">
                    <a:lumMod val="75000"/>
                  </a:schemeClr>
                </a:solidFill>
              </a:rPr>
              <a:t>Mechanics of Caries Removal</a:t>
            </a:r>
            <a:endParaRPr lang="en-IN" sz="4000" dirty="0">
              <a:solidFill>
                <a:schemeClr val="accent6">
                  <a:lumMod val="75000"/>
                </a:schemeClr>
              </a:solidFill>
            </a:endParaRPr>
          </a:p>
        </p:txBody>
      </p:sp>
      <p:sp>
        <p:nvSpPr>
          <p:cNvPr id="60419" name="Rectangle 3"/>
          <p:cNvSpPr>
            <a:spLocks noGrp="1" noChangeArrowheads="1"/>
          </p:cNvSpPr>
          <p:nvPr>
            <p:ph type="body" idx="1"/>
          </p:nvPr>
        </p:nvSpPr>
        <p:spPr>
          <a:xfrm>
            <a:off x="2209800" y="1066800"/>
            <a:ext cx="6934200" cy="4267200"/>
          </a:xfrm>
        </p:spPr>
        <p:txBody>
          <a:bodyPr/>
          <a:lstStyle/>
          <a:p>
            <a:pPr>
              <a:lnSpc>
                <a:spcPct val="80000"/>
              </a:lnSpc>
            </a:pPr>
            <a:r>
              <a:rPr lang="en-US" sz="2400" dirty="0"/>
              <a:t>When using the bur, slow speed is preferred </a:t>
            </a:r>
            <a:endParaRPr lang="en-US" sz="2400" dirty="0" smtClean="0"/>
          </a:p>
          <a:p>
            <a:pPr>
              <a:lnSpc>
                <a:spcPct val="80000"/>
              </a:lnSpc>
            </a:pPr>
            <a:r>
              <a:rPr lang="en-US" sz="2400" dirty="0" smtClean="0"/>
              <a:t>Large steel round bur</a:t>
            </a:r>
          </a:p>
          <a:p>
            <a:pPr>
              <a:lnSpc>
                <a:spcPct val="80000"/>
              </a:lnSpc>
            </a:pPr>
            <a:r>
              <a:rPr lang="en-US" sz="2400" dirty="0"/>
              <a:t>Color and texture of the remaining dentin may be used as a </a:t>
            </a:r>
            <a:r>
              <a:rPr lang="en-US" sz="2400" dirty="0" smtClean="0"/>
              <a:t>guide.</a:t>
            </a:r>
            <a:endParaRPr lang="en-IN" sz="2400" dirty="0">
              <a:solidFill>
                <a:srgbClr val="4D4D4D"/>
              </a:solidFill>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r="22531"/>
          <a:stretch>
            <a:fillRect/>
          </a:stretch>
        </p:blipFill>
        <p:spPr bwMode="auto">
          <a:xfrm>
            <a:off x="1981200" y="2649286"/>
            <a:ext cx="6799243" cy="3980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51315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Content Placeholder 2"/>
          <p:cNvSpPr>
            <a:spLocks noGrp="1"/>
          </p:cNvSpPr>
          <p:nvPr>
            <p:ph idx="1"/>
          </p:nvPr>
        </p:nvSpPr>
        <p:spPr>
          <a:xfrm>
            <a:off x="609600" y="3124200"/>
            <a:ext cx="4570040" cy="4752528"/>
          </a:xfrm>
        </p:spPr>
        <p:txBody>
          <a:bodyPr/>
          <a:lstStyle/>
          <a:p>
            <a:pPr marL="0" indent="0">
              <a:buFont typeface="Arial" pitchFamily="34" charset="0"/>
              <a:buChar char="•"/>
            </a:pPr>
            <a:r>
              <a:rPr lang="en-IN" sz="2400" dirty="0" smtClean="0"/>
              <a:t>  Vital tooth, no </a:t>
            </a:r>
            <a:r>
              <a:rPr lang="en-IN" sz="2400" dirty="0"/>
              <a:t>spontaneous pain </a:t>
            </a:r>
            <a:r>
              <a:rPr lang="en-IN" sz="2400" dirty="0" smtClean="0"/>
              <a:t>  history.</a:t>
            </a:r>
            <a:endParaRPr lang="en-IN" sz="2400" dirty="0"/>
          </a:p>
          <a:p>
            <a:r>
              <a:rPr lang="en-IN" sz="2400" dirty="0"/>
              <a:t> Pain not to be seen after stimulus removal </a:t>
            </a:r>
          </a:p>
          <a:p>
            <a:r>
              <a:rPr lang="en-IN" sz="2400" dirty="0"/>
              <a:t> Radiograph – no </a:t>
            </a:r>
            <a:r>
              <a:rPr lang="en-IN" sz="2400" dirty="0" err="1"/>
              <a:t>periapical</a:t>
            </a:r>
            <a:r>
              <a:rPr lang="en-IN" sz="2400" dirty="0"/>
              <a:t> lesion</a:t>
            </a:r>
          </a:p>
          <a:p>
            <a:r>
              <a:rPr lang="en-IN" sz="2400" dirty="0"/>
              <a:t> Bacteria must be excluded from the site </a:t>
            </a:r>
            <a:r>
              <a:rPr lang="en-IN" sz="2400" dirty="0" smtClean="0"/>
              <a:t>.</a:t>
            </a:r>
            <a:endParaRPr lang="en-IN" sz="2400" dirty="0"/>
          </a:p>
          <a:p>
            <a:endParaRPr lang="en-IN" dirty="0"/>
          </a:p>
          <a:p>
            <a:endParaRPr lang="en-IN"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0" y="3276600"/>
            <a:ext cx="3403104" cy="3058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0" y="1219201"/>
            <a:ext cx="8451352" cy="2062103"/>
          </a:xfrm>
          <a:prstGeom prst="rect">
            <a:avLst/>
          </a:prstGeom>
          <a:noFill/>
        </p:spPr>
        <p:txBody>
          <a:bodyPr wrap="square" rtlCol="0">
            <a:spAutoFit/>
          </a:bodyPr>
          <a:lstStyle/>
          <a:p>
            <a:pPr>
              <a:buNone/>
            </a:pPr>
            <a:r>
              <a:rPr lang="en-US" sz="3200" b="1" dirty="0" smtClean="0">
                <a:solidFill>
                  <a:schemeClr val="accent6">
                    <a:lumMod val="75000"/>
                  </a:schemeClr>
                </a:solidFill>
              </a:rPr>
              <a:t>PULP CAPPING</a:t>
            </a:r>
          </a:p>
          <a:p>
            <a:pPr>
              <a:buNone/>
            </a:pPr>
            <a:r>
              <a:rPr lang="en-US" dirty="0" smtClean="0"/>
              <a:t>“Endodontic treatment designed to maintain the vitality of the</a:t>
            </a:r>
          </a:p>
          <a:p>
            <a:pPr>
              <a:buNone/>
            </a:pPr>
            <a:r>
              <a:rPr lang="en-US" dirty="0" smtClean="0"/>
              <a:t> </a:t>
            </a:r>
            <a:r>
              <a:rPr lang="en-US" dirty="0" err="1" smtClean="0"/>
              <a:t>endodontium</a:t>
            </a:r>
            <a:r>
              <a:rPr lang="en-US" dirty="0" smtClean="0"/>
              <a:t>” </a:t>
            </a:r>
          </a:p>
          <a:p>
            <a:pPr>
              <a:buNone/>
            </a:pPr>
            <a:r>
              <a:rPr lang="en-US" dirty="0" smtClean="0"/>
              <a:t>				</a:t>
            </a:r>
            <a:endParaRPr lang="en-US" dirty="0" smtClean="0">
              <a:solidFill>
                <a:srgbClr val="00B050"/>
              </a:solidFill>
            </a:endParaRPr>
          </a:p>
          <a:p>
            <a:endParaRPr lang="en-US" dirty="0"/>
          </a:p>
        </p:txBody>
      </p:sp>
      <p:sp>
        <p:nvSpPr>
          <p:cNvPr id="6" name="TextBox 5"/>
          <p:cNvSpPr txBox="1"/>
          <p:nvPr/>
        </p:nvSpPr>
        <p:spPr>
          <a:xfrm>
            <a:off x="533400" y="2667001"/>
            <a:ext cx="6400800" cy="830997"/>
          </a:xfrm>
          <a:prstGeom prst="rect">
            <a:avLst/>
          </a:prstGeom>
          <a:noFill/>
        </p:spPr>
        <p:txBody>
          <a:bodyPr wrap="square" rtlCol="0">
            <a:spAutoFit/>
          </a:bodyPr>
          <a:lstStyle/>
          <a:p>
            <a:pPr>
              <a:buFont typeface="Wingdings" pitchFamily="2" charset="2"/>
              <a:buChar char="q"/>
            </a:pPr>
            <a:r>
              <a:rPr lang="en-IN" dirty="0" smtClean="0">
                <a:solidFill>
                  <a:srgbClr val="B92D14"/>
                </a:solidFill>
              </a:rPr>
              <a:t> General conditions before pulp capping :-</a:t>
            </a:r>
          </a:p>
          <a:p>
            <a:endParaRPr lang="en-US" dirty="0">
              <a:solidFill>
                <a:srgbClr val="B92D14"/>
              </a:solidFill>
            </a:endParaRPr>
          </a:p>
        </p:txBody>
      </p:sp>
    </p:spTree>
    <p:extLst>
      <p:ext uri="{BB962C8B-B14F-4D97-AF65-F5344CB8AC3E}">
        <p14:creationId xmlns:p14="http://schemas.microsoft.com/office/powerpoint/2010/main" xmlns="" val="35068975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315200" cy="715963"/>
          </a:xfrm>
        </p:spPr>
        <p:txBody>
          <a:bodyPr/>
          <a:lstStyle/>
          <a:p>
            <a:pPr algn="ctr"/>
            <a:r>
              <a:rPr lang="en-US" b="1" dirty="0" smtClean="0">
                <a:solidFill>
                  <a:srgbClr val="FFFF00"/>
                </a:solidFill>
              </a:rPr>
              <a:t>INDIRECT PULP CAPPING</a:t>
            </a:r>
            <a:endParaRPr lang="en-IN" b="1" dirty="0">
              <a:solidFill>
                <a:srgbClr val="FFFF00"/>
              </a:solidFill>
            </a:endParaRPr>
          </a:p>
        </p:txBody>
      </p:sp>
      <p:sp>
        <p:nvSpPr>
          <p:cNvPr id="3" name="Content Placeholder 2"/>
          <p:cNvSpPr>
            <a:spLocks noGrp="1"/>
          </p:cNvSpPr>
          <p:nvPr>
            <p:ph idx="1"/>
          </p:nvPr>
        </p:nvSpPr>
        <p:spPr>
          <a:xfrm>
            <a:off x="755576" y="1268760"/>
            <a:ext cx="7315200" cy="4191000"/>
          </a:xfrm>
        </p:spPr>
        <p:txBody>
          <a:bodyPr/>
          <a:lstStyle/>
          <a:p>
            <a:pPr marL="0" indent="0">
              <a:buNone/>
            </a:pPr>
            <a:r>
              <a:rPr lang="en-US" dirty="0" smtClean="0"/>
              <a:t> </a:t>
            </a:r>
            <a:endParaRPr lang="en-IN" dirty="0"/>
          </a:p>
        </p:txBody>
      </p:sp>
      <p:sp>
        <p:nvSpPr>
          <p:cNvPr id="5" name="Rectangle 4"/>
          <p:cNvSpPr/>
          <p:nvPr/>
        </p:nvSpPr>
        <p:spPr>
          <a:xfrm>
            <a:off x="480740" y="2276872"/>
            <a:ext cx="7848872" cy="3785652"/>
          </a:xfrm>
          <a:prstGeom prst="rect">
            <a:avLst/>
          </a:prstGeom>
        </p:spPr>
        <p:txBody>
          <a:bodyPr wrap="square">
            <a:spAutoFit/>
          </a:bodyPr>
          <a:lstStyle/>
          <a:p>
            <a:pPr>
              <a:buNone/>
            </a:pPr>
            <a:r>
              <a:rPr lang="en-US" dirty="0"/>
              <a:t>“ The application of medicament over the thin layer of remaining carious dentin after deep </a:t>
            </a:r>
            <a:r>
              <a:rPr lang="en-US" dirty="0" err="1"/>
              <a:t>excavation,with</a:t>
            </a:r>
            <a:r>
              <a:rPr lang="en-US" dirty="0"/>
              <a:t> no exposure of pulp”</a:t>
            </a:r>
          </a:p>
          <a:p>
            <a:pPr>
              <a:buNone/>
            </a:pPr>
            <a:r>
              <a:rPr lang="en-US" dirty="0"/>
              <a:t>						</a:t>
            </a:r>
            <a:r>
              <a:rPr lang="en-US" dirty="0">
                <a:solidFill>
                  <a:srgbClr val="00B050"/>
                </a:solidFill>
              </a:rPr>
              <a:t>- </a:t>
            </a:r>
            <a:r>
              <a:rPr lang="en-US" b="1" dirty="0" err="1">
                <a:solidFill>
                  <a:srgbClr val="00B050"/>
                </a:solidFill>
              </a:rPr>
              <a:t>Marzouk</a:t>
            </a:r>
            <a:r>
              <a:rPr lang="en-US" dirty="0">
                <a:solidFill>
                  <a:srgbClr val="00B050"/>
                </a:solidFill>
              </a:rPr>
              <a:t> </a:t>
            </a:r>
          </a:p>
          <a:p>
            <a:pPr>
              <a:buNone/>
            </a:pPr>
            <a:endParaRPr lang="en-US" dirty="0"/>
          </a:p>
          <a:p>
            <a:pPr>
              <a:buNone/>
            </a:pPr>
            <a:r>
              <a:rPr lang="en-US" i="1" dirty="0"/>
              <a:t>“The procedure in which only the gross caries is removed from the lesion and the cavity is sealed for a time, with a bactericidal agent is referred to as indirect pulp treatment.”</a:t>
            </a:r>
          </a:p>
          <a:p>
            <a:pPr>
              <a:buNone/>
            </a:pPr>
            <a:r>
              <a:rPr lang="en-US" i="1" dirty="0"/>
              <a:t>						</a:t>
            </a:r>
            <a:r>
              <a:rPr lang="en-US" i="1" dirty="0">
                <a:solidFill>
                  <a:srgbClr val="00B050"/>
                </a:solidFill>
              </a:rPr>
              <a:t>- </a:t>
            </a:r>
            <a:r>
              <a:rPr lang="en-US" b="1" i="1" dirty="0" err="1">
                <a:solidFill>
                  <a:srgbClr val="00B050"/>
                </a:solidFill>
              </a:rPr>
              <a:t>Mc</a:t>
            </a:r>
            <a:r>
              <a:rPr lang="en-US" b="1" i="1" dirty="0">
                <a:solidFill>
                  <a:srgbClr val="00B050"/>
                </a:solidFill>
              </a:rPr>
              <a:t> Donald </a:t>
            </a:r>
          </a:p>
        </p:txBody>
      </p:sp>
    </p:spTree>
    <p:extLst>
      <p:ext uri="{BB962C8B-B14F-4D97-AF65-F5344CB8AC3E}">
        <p14:creationId xmlns:p14="http://schemas.microsoft.com/office/powerpoint/2010/main" xmlns="" val="508758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IN" dirty="0"/>
          </a:p>
        </p:txBody>
      </p:sp>
      <p:sp>
        <p:nvSpPr>
          <p:cNvPr id="3" name="Text Placeholder 2"/>
          <p:cNvSpPr>
            <a:spLocks noGrp="1"/>
          </p:cNvSpPr>
          <p:nvPr>
            <p:ph type="body" idx="1"/>
          </p:nvPr>
        </p:nvSpPr>
        <p:spPr>
          <a:xfrm>
            <a:off x="2209800" y="609600"/>
            <a:ext cx="6366793" cy="6132512"/>
          </a:xfrm>
        </p:spPr>
        <p:txBody>
          <a:bodyPr/>
          <a:lstStyle/>
          <a:p>
            <a:endParaRPr lang="en-US" sz="2400" dirty="0" smtClean="0"/>
          </a:p>
          <a:p>
            <a:endParaRPr lang="en-US" sz="2400" dirty="0"/>
          </a:p>
          <a:p>
            <a:endParaRPr lang="en-US" sz="2400" dirty="0" smtClean="0"/>
          </a:p>
          <a:p>
            <a:endParaRPr lang="en-US" sz="2400" dirty="0"/>
          </a:p>
          <a:p>
            <a:r>
              <a:rPr lang="en-US" sz="4000" dirty="0" smtClean="0">
                <a:solidFill>
                  <a:srgbClr val="B92D14"/>
                </a:solidFill>
              </a:rPr>
              <a:t>Objectives: </a:t>
            </a:r>
          </a:p>
          <a:p>
            <a:pPr>
              <a:buFont typeface="Wingdings" pitchFamily="2" charset="2"/>
              <a:buChar char="q"/>
            </a:pPr>
            <a:r>
              <a:rPr lang="en-US" sz="2400" dirty="0" smtClean="0"/>
              <a:t>  Valuable </a:t>
            </a:r>
            <a:r>
              <a:rPr lang="en-US" sz="2400" dirty="0"/>
              <a:t>therapeutic procedure in treating asymptomatic deep carious </a:t>
            </a:r>
            <a:r>
              <a:rPr lang="en-US" sz="2400" dirty="0" smtClean="0"/>
              <a:t>lesions.</a:t>
            </a:r>
            <a:endParaRPr lang="en-US" sz="2400" dirty="0"/>
          </a:p>
          <a:p>
            <a:endParaRPr lang="en-US" sz="2400" dirty="0"/>
          </a:p>
          <a:p>
            <a:pPr lvl="0">
              <a:buFont typeface="Wingdings" pitchFamily="2" charset="2"/>
              <a:buChar char="q"/>
            </a:pPr>
            <a:r>
              <a:rPr lang="en-US" sz="2400" dirty="0" smtClean="0"/>
              <a:t>  Reduces </a:t>
            </a:r>
            <a:r>
              <a:rPr lang="en-US" sz="2400" dirty="0"/>
              <a:t>risk </a:t>
            </a:r>
            <a:r>
              <a:rPr lang="en-US" sz="2400" dirty="0" smtClean="0"/>
              <a:t>of </a:t>
            </a:r>
            <a:r>
              <a:rPr lang="en-US" sz="2400" dirty="0"/>
              <a:t>pulp exposure and preserves pulp </a:t>
            </a:r>
            <a:r>
              <a:rPr lang="en-US" sz="2400" dirty="0" smtClean="0"/>
              <a:t>vitality. </a:t>
            </a:r>
            <a:endParaRPr lang="en-US" sz="2400" dirty="0"/>
          </a:p>
          <a:p>
            <a:pPr lvl="0"/>
            <a:r>
              <a:rPr lang="en-US" sz="2400" dirty="0"/>
              <a:t> </a:t>
            </a:r>
          </a:p>
          <a:p>
            <a:pPr lvl="0">
              <a:buFont typeface="Wingdings" pitchFamily="2" charset="2"/>
              <a:buChar char="q"/>
            </a:pPr>
            <a:r>
              <a:rPr lang="en-US" sz="2400" dirty="0" smtClean="0"/>
              <a:t>  Removes </a:t>
            </a:r>
            <a:r>
              <a:rPr lang="en-US" sz="2400" dirty="0"/>
              <a:t>the outer layers of the carious dentin, that contain the  majority of the </a:t>
            </a:r>
            <a:r>
              <a:rPr lang="en-US" sz="2400" dirty="0" smtClean="0"/>
              <a:t>microorganisms.</a:t>
            </a:r>
          </a:p>
          <a:p>
            <a:pPr lvl="0"/>
            <a:endParaRPr lang="en-US" sz="2400" dirty="0" smtClean="0"/>
          </a:p>
          <a:p>
            <a:pPr lvl="0">
              <a:buFont typeface="Wingdings" pitchFamily="2" charset="2"/>
              <a:buChar char="q"/>
            </a:pPr>
            <a:r>
              <a:rPr lang="en-US" sz="2400" dirty="0" smtClean="0"/>
              <a:t>  Stimulate pulp to generate reparative dentin beneath the carious lesion.</a:t>
            </a:r>
          </a:p>
          <a:p>
            <a:pPr lvl="0">
              <a:buFont typeface="Wingdings" pitchFamily="2" charset="2"/>
              <a:buChar char="q"/>
            </a:pPr>
            <a:r>
              <a:rPr lang="en-US" sz="2400" dirty="0" smtClean="0"/>
              <a:t>  </a:t>
            </a:r>
            <a:r>
              <a:rPr lang="en-US" sz="2400" dirty="0" err="1" smtClean="0"/>
              <a:t>Remineralizing</a:t>
            </a:r>
            <a:r>
              <a:rPr lang="en-US" sz="2400" dirty="0" smtClean="0"/>
              <a:t> the carious dentin; arresting carious process.</a:t>
            </a:r>
            <a:endParaRPr lang="en-US" sz="2400" dirty="0"/>
          </a:p>
          <a:p>
            <a:endParaRPr lang="en-IN" dirty="0"/>
          </a:p>
        </p:txBody>
      </p:sp>
    </p:spTree>
    <p:extLst>
      <p:ext uri="{BB962C8B-B14F-4D97-AF65-F5344CB8AC3E}">
        <p14:creationId xmlns:p14="http://schemas.microsoft.com/office/powerpoint/2010/main" xmlns="" val="447138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Text Placeholder 2"/>
          <p:cNvSpPr>
            <a:spLocks noGrp="1"/>
          </p:cNvSpPr>
          <p:nvPr>
            <p:ph type="body" idx="1"/>
          </p:nvPr>
        </p:nvSpPr>
        <p:spPr>
          <a:xfrm>
            <a:off x="611560" y="4797152"/>
            <a:ext cx="7772400" cy="1500187"/>
          </a:xfrm>
        </p:spPr>
        <p:txBody>
          <a:bodyPr/>
          <a:lstStyle/>
          <a:p>
            <a:r>
              <a:rPr lang="en-US" b="1" dirty="0"/>
              <a:t>1.</a:t>
            </a:r>
            <a:r>
              <a:rPr lang="en-US" b="1" u="sng" dirty="0"/>
              <a:t> </a:t>
            </a:r>
            <a:r>
              <a:rPr lang="en-US" b="1" u="sng" dirty="0" smtClean="0"/>
              <a:t>Patient History</a:t>
            </a:r>
            <a:endParaRPr lang="en-US" dirty="0"/>
          </a:p>
          <a:p>
            <a:pPr lvl="0"/>
            <a:r>
              <a:rPr lang="en-US" dirty="0" smtClean="0"/>
              <a:t>      </a:t>
            </a:r>
            <a:r>
              <a:rPr lang="en-US" dirty="0"/>
              <a:t>a) </a:t>
            </a:r>
            <a:r>
              <a:rPr lang="en-US" dirty="0" smtClean="0"/>
              <a:t> Mild </a:t>
            </a:r>
            <a:r>
              <a:rPr lang="en-US" dirty="0"/>
              <a:t>discomfort from chemical &amp; thermal stimuli</a:t>
            </a:r>
          </a:p>
          <a:p>
            <a:r>
              <a:rPr lang="en-US" dirty="0"/>
              <a:t>      b)  Absence of spontaneous pain.</a:t>
            </a:r>
          </a:p>
          <a:p>
            <a:r>
              <a:rPr lang="en-US" b="1" dirty="0"/>
              <a:t>2. </a:t>
            </a:r>
            <a:r>
              <a:rPr lang="en-US" b="1" u="sng" dirty="0"/>
              <a:t>Clinical examination</a:t>
            </a:r>
            <a:endParaRPr lang="en-US" dirty="0"/>
          </a:p>
          <a:p>
            <a:r>
              <a:rPr lang="en-US" dirty="0"/>
              <a:t>       a)  Large carious lesion</a:t>
            </a:r>
          </a:p>
          <a:p>
            <a:r>
              <a:rPr lang="en-US" dirty="0"/>
              <a:t>       b)  Absence of lymphadenopathy.</a:t>
            </a:r>
          </a:p>
          <a:p>
            <a:r>
              <a:rPr lang="en-US" dirty="0"/>
              <a:t>       c)  Normal appearance of adjacent gingiva.</a:t>
            </a:r>
          </a:p>
          <a:p>
            <a:r>
              <a:rPr lang="en-US" dirty="0"/>
              <a:t>       d)  Normal color of tooth.</a:t>
            </a:r>
          </a:p>
          <a:p>
            <a:r>
              <a:rPr lang="en-US" dirty="0"/>
              <a:t>3. </a:t>
            </a:r>
            <a:r>
              <a:rPr lang="en-US" b="1" u="sng" dirty="0"/>
              <a:t>Radiographic examination</a:t>
            </a:r>
            <a:r>
              <a:rPr lang="en-US" dirty="0"/>
              <a:t>. </a:t>
            </a:r>
          </a:p>
          <a:p>
            <a:pPr lvl="0"/>
            <a:r>
              <a:rPr lang="en-US" dirty="0" smtClean="0"/>
              <a:t>      a</a:t>
            </a:r>
            <a:r>
              <a:rPr lang="en-US" dirty="0"/>
              <a:t>) Large carious lesion in close proximity to the pulp.</a:t>
            </a:r>
          </a:p>
          <a:p>
            <a:r>
              <a:rPr lang="en-US" dirty="0"/>
              <a:t>      b)  Normal lamina </a:t>
            </a:r>
            <a:r>
              <a:rPr lang="en-US" dirty="0" err="1"/>
              <a:t>dura</a:t>
            </a:r>
            <a:r>
              <a:rPr lang="en-US" dirty="0"/>
              <a:t>.</a:t>
            </a:r>
          </a:p>
          <a:p>
            <a:r>
              <a:rPr lang="en-US" dirty="0"/>
              <a:t>      c)  Normal periodontal ligament space.</a:t>
            </a:r>
          </a:p>
          <a:p>
            <a:r>
              <a:rPr lang="en-US" dirty="0"/>
              <a:t>      d)  No </a:t>
            </a:r>
            <a:r>
              <a:rPr lang="en-US" dirty="0" err="1"/>
              <a:t>interradicular</a:t>
            </a:r>
            <a:r>
              <a:rPr lang="en-US" dirty="0"/>
              <a:t> or </a:t>
            </a:r>
            <a:r>
              <a:rPr lang="en-US" dirty="0" err="1"/>
              <a:t>periapical</a:t>
            </a:r>
            <a:r>
              <a:rPr lang="en-US" dirty="0"/>
              <a:t> radiolucency </a:t>
            </a:r>
          </a:p>
          <a:p>
            <a:r>
              <a:rPr lang="en-US" dirty="0" smtClean="0"/>
              <a:t> </a:t>
            </a:r>
            <a:endParaRPr lang="en-IN" dirty="0"/>
          </a:p>
        </p:txBody>
      </p:sp>
      <p:sp>
        <p:nvSpPr>
          <p:cNvPr id="4" name="Rectangle 3"/>
          <p:cNvSpPr/>
          <p:nvPr/>
        </p:nvSpPr>
        <p:spPr>
          <a:xfrm>
            <a:off x="390827" y="260648"/>
            <a:ext cx="3952573" cy="584775"/>
          </a:xfrm>
          <a:prstGeom prst="rect">
            <a:avLst/>
          </a:prstGeom>
        </p:spPr>
        <p:txBody>
          <a:bodyPr wrap="square">
            <a:spAutoFit/>
          </a:bodyPr>
          <a:lstStyle/>
          <a:p>
            <a:r>
              <a:rPr lang="en-IN" sz="3200" dirty="0" smtClean="0">
                <a:solidFill>
                  <a:srgbClr val="FFFF00"/>
                </a:solidFill>
              </a:rPr>
              <a:t>INDICATIONS:</a:t>
            </a:r>
            <a:endParaRPr lang="en-IN" sz="3200" dirty="0">
              <a:solidFill>
                <a:srgbClr val="FFFF00"/>
              </a:solidFill>
            </a:endParaRPr>
          </a:p>
        </p:txBody>
      </p:sp>
    </p:spTree>
    <p:extLst>
      <p:ext uri="{BB962C8B-B14F-4D97-AF65-F5344CB8AC3E}">
        <p14:creationId xmlns:p14="http://schemas.microsoft.com/office/powerpoint/2010/main" xmlns="" val="19378964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Text Placeholder 2"/>
          <p:cNvSpPr>
            <a:spLocks noGrp="1"/>
          </p:cNvSpPr>
          <p:nvPr>
            <p:ph type="body" idx="1"/>
          </p:nvPr>
        </p:nvSpPr>
        <p:spPr>
          <a:xfrm>
            <a:off x="611560" y="4797152"/>
            <a:ext cx="8208912" cy="1728192"/>
          </a:xfrm>
        </p:spPr>
        <p:txBody>
          <a:bodyPr/>
          <a:lstStyle/>
          <a:p>
            <a:r>
              <a:rPr lang="en-US" b="1" dirty="0" smtClean="0"/>
              <a:t>1.</a:t>
            </a:r>
            <a:r>
              <a:rPr lang="en-US" b="1" u="sng" dirty="0" smtClean="0"/>
              <a:t>Patient</a:t>
            </a:r>
            <a:r>
              <a:rPr lang="en-US" dirty="0" smtClean="0"/>
              <a:t> </a:t>
            </a:r>
            <a:r>
              <a:rPr lang="en-US" b="1" u="sng" dirty="0"/>
              <a:t>History</a:t>
            </a:r>
            <a:endParaRPr lang="en-US" dirty="0"/>
          </a:p>
          <a:p>
            <a:r>
              <a:rPr lang="en-US" dirty="0"/>
              <a:t>      a)  Sharp, penetrating pain that persists after withdrawing stimulus.</a:t>
            </a:r>
          </a:p>
          <a:p>
            <a:r>
              <a:rPr lang="en-US" dirty="0"/>
              <a:t>      b)  Prolonged spontaneous pain, particularly at night</a:t>
            </a:r>
            <a:r>
              <a:rPr lang="en-US" dirty="0" smtClean="0"/>
              <a:t>.</a:t>
            </a:r>
            <a:endParaRPr lang="en-US" dirty="0"/>
          </a:p>
          <a:p>
            <a:r>
              <a:rPr lang="en-US" b="1" dirty="0"/>
              <a:t>  2</a:t>
            </a:r>
            <a:r>
              <a:rPr lang="en-US" dirty="0"/>
              <a:t>. </a:t>
            </a:r>
            <a:r>
              <a:rPr lang="en-US" b="1" u="sng" dirty="0"/>
              <a:t>Clinical examination</a:t>
            </a:r>
            <a:endParaRPr lang="en-US" dirty="0"/>
          </a:p>
          <a:p>
            <a:r>
              <a:rPr lang="en-US" dirty="0"/>
              <a:t>      a)  Excessive tooth mobility.</a:t>
            </a:r>
          </a:p>
          <a:p>
            <a:r>
              <a:rPr lang="en-US" dirty="0"/>
              <a:t>      b)  </a:t>
            </a:r>
            <a:r>
              <a:rPr lang="en-US" dirty="0" err="1"/>
              <a:t>Parulis</a:t>
            </a:r>
            <a:r>
              <a:rPr lang="en-US" dirty="0"/>
              <a:t> in the </a:t>
            </a:r>
            <a:r>
              <a:rPr lang="en-US" dirty="0" err="1" smtClean="0"/>
              <a:t>gingiva</a:t>
            </a:r>
            <a:r>
              <a:rPr lang="en-US" dirty="0" smtClean="0"/>
              <a:t> </a:t>
            </a:r>
            <a:r>
              <a:rPr lang="en-US" dirty="0"/>
              <a:t>approximating the roots of the tooth</a:t>
            </a:r>
          </a:p>
          <a:p>
            <a:r>
              <a:rPr lang="en-US" dirty="0"/>
              <a:t>      c)  Tooth discoloration.</a:t>
            </a:r>
          </a:p>
          <a:p>
            <a:r>
              <a:rPr lang="en-US" dirty="0"/>
              <a:t>      d)  Non responsiveness to pulp testing tech</a:t>
            </a:r>
            <a:r>
              <a:rPr lang="en-US" dirty="0" smtClean="0"/>
              <a:t>.</a:t>
            </a:r>
            <a:endParaRPr lang="en-US" dirty="0"/>
          </a:p>
          <a:p>
            <a:r>
              <a:rPr lang="en-US" b="1" dirty="0"/>
              <a:t>3. </a:t>
            </a:r>
            <a:r>
              <a:rPr lang="en-US" b="1" u="sng" dirty="0"/>
              <a:t>Radiographic examination</a:t>
            </a:r>
            <a:endParaRPr lang="en-US" dirty="0"/>
          </a:p>
          <a:p>
            <a:r>
              <a:rPr lang="en-US" dirty="0"/>
              <a:t>     a)  Large carious lesion with apparent pulp exposure.</a:t>
            </a:r>
          </a:p>
          <a:p>
            <a:r>
              <a:rPr lang="en-US" dirty="0"/>
              <a:t>     b)  </a:t>
            </a:r>
            <a:r>
              <a:rPr lang="en-US" dirty="0" smtClean="0"/>
              <a:t> </a:t>
            </a:r>
            <a:r>
              <a:rPr lang="en-US" dirty="0"/>
              <a:t>lamina </a:t>
            </a:r>
            <a:r>
              <a:rPr lang="en-US" dirty="0" err="1" smtClean="0"/>
              <a:t>dura</a:t>
            </a:r>
            <a:r>
              <a:rPr lang="en-US" dirty="0"/>
              <a:t> </a:t>
            </a:r>
            <a:r>
              <a:rPr lang="en-US" dirty="0" smtClean="0"/>
              <a:t>not intact.</a:t>
            </a:r>
            <a:endParaRPr lang="en-US" dirty="0"/>
          </a:p>
          <a:p>
            <a:r>
              <a:rPr lang="en-US" dirty="0"/>
              <a:t>     c)  Widened periodontal ligament space.</a:t>
            </a:r>
          </a:p>
          <a:p>
            <a:r>
              <a:rPr lang="en-US" dirty="0"/>
              <a:t>     d)  Radiolucency at the root apices or </a:t>
            </a:r>
            <a:r>
              <a:rPr lang="en-US" dirty="0" err="1"/>
              <a:t>furcation</a:t>
            </a:r>
            <a:r>
              <a:rPr lang="en-US" dirty="0"/>
              <a:t> </a:t>
            </a:r>
            <a:r>
              <a:rPr lang="en-US" dirty="0" smtClean="0"/>
              <a:t>areas.</a:t>
            </a:r>
            <a:endParaRPr lang="en-US" dirty="0"/>
          </a:p>
          <a:p>
            <a:r>
              <a:rPr lang="en-US" dirty="0" smtClean="0"/>
              <a:t> </a:t>
            </a:r>
            <a:endParaRPr lang="en-IN" dirty="0"/>
          </a:p>
        </p:txBody>
      </p:sp>
      <p:sp>
        <p:nvSpPr>
          <p:cNvPr id="4" name="Rectangle 3"/>
          <p:cNvSpPr/>
          <p:nvPr/>
        </p:nvSpPr>
        <p:spPr>
          <a:xfrm>
            <a:off x="390827" y="260648"/>
            <a:ext cx="5019373" cy="584775"/>
          </a:xfrm>
          <a:prstGeom prst="rect">
            <a:avLst/>
          </a:prstGeom>
        </p:spPr>
        <p:txBody>
          <a:bodyPr wrap="square">
            <a:spAutoFit/>
          </a:bodyPr>
          <a:lstStyle/>
          <a:p>
            <a:r>
              <a:rPr lang="en-IN" sz="3200" dirty="0" smtClean="0">
                <a:solidFill>
                  <a:srgbClr val="FFFF00"/>
                </a:solidFill>
              </a:rPr>
              <a:t>CONTRAINDICATIONS:</a:t>
            </a:r>
            <a:endParaRPr lang="en-IN" sz="3200" dirty="0">
              <a:solidFill>
                <a:srgbClr val="FFFF00"/>
              </a:solidFill>
            </a:endParaRPr>
          </a:p>
        </p:txBody>
      </p:sp>
    </p:spTree>
    <p:extLst>
      <p:ext uri="{BB962C8B-B14F-4D97-AF65-F5344CB8AC3E}">
        <p14:creationId xmlns:p14="http://schemas.microsoft.com/office/powerpoint/2010/main" xmlns="" val="3395825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026" name="Picture 2" descr="C:\Users\ACER\Desktop\download.jpg"/>
          <p:cNvPicPr>
            <a:picLocks noGrp="1" noChangeAspect="1" noChangeArrowheads="1"/>
          </p:cNvPicPr>
          <p:nvPr>
            <p:ph idx="1"/>
          </p:nvPr>
        </p:nvPicPr>
        <p:blipFill>
          <a:blip r:embed="rId2"/>
          <a:srcRect/>
          <a:stretch>
            <a:fillRect/>
          </a:stretch>
        </p:blipFill>
        <p:spPr bwMode="auto">
          <a:xfrm>
            <a:off x="6172200" y="228600"/>
            <a:ext cx="2971800" cy="2111542"/>
          </a:xfrm>
          <a:prstGeom prst="rect">
            <a:avLst/>
          </a:prstGeom>
          <a:noFill/>
        </p:spPr>
      </p:pic>
      <p:pic>
        <p:nvPicPr>
          <p:cNvPr id="1027" name="Picture 3" descr="C:\Users\ACER\Desktop\download (1).jpg"/>
          <p:cNvPicPr>
            <a:picLocks noChangeAspect="1" noChangeArrowheads="1"/>
          </p:cNvPicPr>
          <p:nvPr/>
        </p:nvPicPr>
        <p:blipFill>
          <a:blip r:embed="rId3"/>
          <a:srcRect r="50262"/>
          <a:stretch>
            <a:fillRect/>
          </a:stretch>
        </p:blipFill>
        <p:spPr bwMode="auto">
          <a:xfrm>
            <a:off x="0" y="4581635"/>
            <a:ext cx="3276600" cy="2276365"/>
          </a:xfrm>
          <a:prstGeom prst="rect">
            <a:avLst/>
          </a:prstGeom>
          <a:noFill/>
        </p:spPr>
      </p:pic>
      <p:pic>
        <p:nvPicPr>
          <p:cNvPr id="1028" name="Picture 4" descr="C:\Users\ACER\Desktop\download (3).jpg"/>
          <p:cNvPicPr>
            <a:picLocks noChangeAspect="1" noChangeArrowheads="1"/>
          </p:cNvPicPr>
          <p:nvPr/>
        </p:nvPicPr>
        <p:blipFill>
          <a:blip r:embed="rId4"/>
          <a:srcRect/>
          <a:stretch>
            <a:fillRect/>
          </a:stretch>
        </p:blipFill>
        <p:spPr bwMode="auto">
          <a:xfrm>
            <a:off x="0" y="0"/>
            <a:ext cx="3505200" cy="2110397"/>
          </a:xfrm>
          <a:prstGeom prst="rect">
            <a:avLst/>
          </a:prstGeom>
          <a:noFill/>
        </p:spPr>
      </p:pic>
      <p:pic>
        <p:nvPicPr>
          <p:cNvPr id="1029" name="Picture 5" descr="C:\Users\ACER\Desktop\images.jpg"/>
          <p:cNvPicPr>
            <a:picLocks noChangeAspect="1" noChangeArrowheads="1"/>
          </p:cNvPicPr>
          <p:nvPr/>
        </p:nvPicPr>
        <p:blipFill>
          <a:blip r:embed="rId5"/>
          <a:srcRect l="3707" t="9897" r="7413" b="4948"/>
          <a:stretch>
            <a:fillRect/>
          </a:stretch>
        </p:blipFill>
        <p:spPr bwMode="auto">
          <a:xfrm>
            <a:off x="6019800" y="4615987"/>
            <a:ext cx="3124200" cy="2242013"/>
          </a:xfrm>
          <a:prstGeom prst="rect">
            <a:avLst/>
          </a:prstGeom>
          <a:noFill/>
        </p:spPr>
      </p:pic>
      <p:pic>
        <p:nvPicPr>
          <p:cNvPr id="1030" name="Picture 6" descr="C:\Users\ACER\Desktop\download (2).jpg"/>
          <p:cNvPicPr>
            <a:picLocks noChangeAspect="1" noChangeArrowheads="1"/>
          </p:cNvPicPr>
          <p:nvPr/>
        </p:nvPicPr>
        <p:blipFill>
          <a:blip r:embed="rId6"/>
          <a:srcRect/>
          <a:stretch>
            <a:fillRect/>
          </a:stretch>
        </p:blipFill>
        <p:spPr bwMode="auto">
          <a:xfrm>
            <a:off x="2971801" y="2286000"/>
            <a:ext cx="3124200" cy="2286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Two appointment technique</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marL="0" indent="0">
              <a:buNone/>
            </a:pPr>
            <a:r>
              <a:rPr lang="en-US" sz="2400" dirty="0" smtClean="0">
                <a:solidFill>
                  <a:srgbClr val="00B050"/>
                </a:solidFill>
              </a:rPr>
              <a:t>1</a:t>
            </a:r>
            <a:r>
              <a:rPr lang="en-US" sz="2400" baseline="30000" dirty="0" smtClean="0">
                <a:solidFill>
                  <a:srgbClr val="00B050"/>
                </a:solidFill>
              </a:rPr>
              <a:t>st</a:t>
            </a:r>
            <a:r>
              <a:rPr lang="en-US" sz="2400" dirty="0" smtClean="0">
                <a:solidFill>
                  <a:srgbClr val="00B050"/>
                </a:solidFill>
              </a:rPr>
              <a:t> appointment:</a:t>
            </a:r>
          </a:p>
          <a:p>
            <a:pPr marL="0" indent="0">
              <a:buFont typeface="Wingdings" pitchFamily="2" charset="2"/>
              <a:buChar char="Ø"/>
            </a:pPr>
            <a:r>
              <a:rPr lang="en-US" sz="2400" dirty="0" smtClean="0"/>
              <a:t>Remove </a:t>
            </a:r>
            <a:r>
              <a:rPr lang="en-US" sz="2400" dirty="0" err="1" smtClean="0"/>
              <a:t>soft,necrotic,infected</a:t>
            </a:r>
            <a:r>
              <a:rPr lang="en-US" sz="2400" dirty="0" smtClean="0"/>
              <a:t> dentin with a large round bur in a slow speed </a:t>
            </a:r>
            <a:r>
              <a:rPr lang="en-US" sz="2400" dirty="0" err="1" smtClean="0"/>
              <a:t>handpiece</a:t>
            </a:r>
            <a:r>
              <a:rPr lang="en-US" sz="2400" dirty="0" smtClean="0"/>
              <a:t> without exposing pulp.</a:t>
            </a:r>
          </a:p>
          <a:p>
            <a:pPr marL="0" indent="0">
              <a:buFont typeface="Wingdings" pitchFamily="2" charset="2"/>
              <a:buChar char="Ø"/>
            </a:pPr>
            <a:r>
              <a:rPr lang="en-US" sz="2400" dirty="0" smtClean="0"/>
              <a:t>Remove </a:t>
            </a:r>
            <a:r>
              <a:rPr lang="en-US" sz="2400" dirty="0"/>
              <a:t>peripheral carious dentin with sharp spoon </a:t>
            </a:r>
            <a:r>
              <a:rPr lang="en-US" sz="2400" dirty="0" smtClean="0"/>
              <a:t>excavators. Irrigate </a:t>
            </a:r>
            <a:r>
              <a:rPr lang="en-US" sz="2400" dirty="0"/>
              <a:t>the cavity and </a:t>
            </a:r>
            <a:r>
              <a:rPr lang="en-US" sz="2400" dirty="0" smtClean="0"/>
              <a:t>dry </a:t>
            </a:r>
            <a:r>
              <a:rPr lang="en-US" sz="2400" dirty="0"/>
              <a:t>with cotton</a:t>
            </a:r>
            <a:r>
              <a:rPr lang="en-US" sz="2400" dirty="0" smtClean="0"/>
              <a:t>.</a:t>
            </a:r>
          </a:p>
          <a:p>
            <a:pPr marL="0" indent="0">
              <a:buFont typeface="Wingdings" pitchFamily="2" charset="2"/>
              <a:buChar char="Ø"/>
            </a:pPr>
            <a:r>
              <a:rPr lang="en-US" sz="2400" dirty="0"/>
              <a:t> </a:t>
            </a:r>
            <a:r>
              <a:rPr lang="en-US" sz="2400" dirty="0" smtClean="0"/>
              <a:t>Cover </a:t>
            </a:r>
            <a:r>
              <a:rPr lang="en-US" sz="2400" dirty="0"/>
              <a:t>the remaining affected dentin with a hard setting </a:t>
            </a:r>
            <a:r>
              <a:rPr lang="en-US" sz="2400" dirty="0">
                <a:solidFill>
                  <a:srgbClr val="C00000"/>
                </a:solidFill>
              </a:rPr>
              <a:t>calcium hydroxide </a:t>
            </a:r>
            <a:r>
              <a:rPr lang="en-US" sz="2400" dirty="0"/>
              <a:t>dressing</a:t>
            </a:r>
            <a:r>
              <a:rPr lang="en-US" sz="2400" dirty="0" smtClean="0"/>
              <a:t>.</a:t>
            </a:r>
            <a:endParaRPr lang="en-IN" sz="2400" dirty="0"/>
          </a:p>
          <a:p>
            <a:pPr marL="0" indent="0">
              <a:buFont typeface="Wingdings" pitchFamily="2" charset="2"/>
              <a:buChar char="Ø"/>
            </a:pPr>
            <a:r>
              <a:rPr lang="en-US" sz="2400" dirty="0" smtClean="0"/>
              <a:t> Fill the </a:t>
            </a:r>
            <a:r>
              <a:rPr lang="en-US" sz="2400" dirty="0"/>
              <a:t>remainder of the cavity with </a:t>
            </a:r>
            <a:r>
              <a:rPr lang="en-US" sz="2400" dirty="0">
                <a:solidFill>
                  <a:srgbClr val="C00000"/>
                </a:solidFill>
              </a:rPr>
              <a:t>reinforced zinc oxide </a:t>
            </a:r>
            <a:r>
              <a:rPr lang="en-US" sz="2400" dirty="0" err="1">
                <a:solidFill>
                  <a:srgbClr val="C00000"/>
                </a:solidFill>
              </a:rPr>
              <a:t>eugenol</a:t>
            </a:r>
            <a:r>
              <a:rPr lang="en-US" sz="2400" dirty="0">
                <a:solidFill>
                  <a:srgbClr val="C00000"/>
                </a:solidFill>
              </a:rPr>
              <a:t> cement or a </a:t>
            </a:r>
            <a:r>
              <a:rPr lang="en-US" sz="2400" dirty="0" smtClean="0">
                <a:solidFill>
                  <a:srgbClr val="C00000"/>
                </a:solidFill>
              </a:rPr>
              <a:t>glass-</a:t>
            </a:r>
            <a:r>
              <a:rPr lang="en-US" sz="2400" dirty="0" err="1" smtClean="0">
                <a:solidFill>
                  <a:srgbClr val="C00000"/>
                </a:solidFill>
              </a:rPr>
              <a:t>ionomer</a:t>
            </a:r>
            <a:r>
              <a:rPr lang="en-US" sz="2400" dirty="0" smtClean="0">
                <a:solidFill>
                  <a:srgbClr val="C00000"/>
                </a:solidFill>
              </a:rPr>
              <a:t> </a:t>
            </a:r>
            <a:r>
              <a:rPr lang="en-US" sz="2400" dirty="0">
                <a:solidFill>
                  <a:srgbClr val="C00000"/>
                </a:solidFill>
              </a:rPr>
              <a:t>cement</a:t>
            </a:r>
            <a:r>
              <a:rPr lang="en-US" sz="2400" dirty="0"/>
              <a:t> to achieve a good seal</a:t>
            </a:r>
            <a:r>
              <a:rPr lang="en-US" sz="2400" dirty="0" smtClean="0"/>
              <a:t>.</a:t>
            </a:r>
            <a:endParaRPr lang="en-IN" sz="2400" dirty="0"/>
          </a:p>
          <a:p>
            <a:pPr marL="0" indent="0">
              <a:buFont typeface="Wingdings" pitchFamily="2" charset="2"/>
              <a:buChar char="Ø"/>
            </a:pPr>
            <a:r>
              <a:rPr lang="en-US" sz="2400" dirty="0" smtClean="0"/>
              <a:t> </a:t>
            </a:r>
            <a:r>
              <a:rPr lang="en-US" sz="2400" dirty="0"/>
              <a:t>Do not disturb this sealed cavity for </a:t>
            </a:r>
            <a:r>
              <a:rPr lang="en-US" sz="2400" dirty="0">
                <a:solidFill>
                  <a:srgbClr val="C00000"/>
                </a:solidFill>
              </a:rPr>
              <a:t>6-8 </a:t>
            </a:r>
            <a:r>
              <a:rPr lang="en-US" sz="2400" dirty="0" smtClean="0">
                <a:solidFill>
                  <a:srgbClr val="C00000"/>
                </a:solidFill>
              </a:rPr>
              <a:t>weeks</a:t>
            </a:r>
            <a:r>
              <a:rPr lang="en-US" sz="2400" dirty="0" smtClean="0"/>
              <a:t>.</a:t>
            </a:r>
            <a:endParaRPr lang="en-IN" sz="2400" dirty="0">
              <a:solidFill>
                <a:srgbClr val="4D4D4D"/>
              </a:solidFill>
            </a:endParaRPr>
          </a:p>
        </p:txBody>
      </p:sp>
    </p:spTree>
    <p:extLst>
      <p:ext uri="{BB962C8B-B14F-4D97-AF65-F5344CB8AC3E}">
        <p14:creationId xmlns:p14="http://schemas.microsoft.com/office/powerpoint/2010/main" xmlns="" val="126718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315200" cy="715963"/>
          </a:xfrm>
        </p:spPr>
        <p:txBody>
          <a:bodyPr/>
          <a:lstStyle/>
          <a:p>
            <a:pPr algn="ctr"/>
            <a:r>
              <a:rPr lang="en-US" b="1" dirty="0" smtClean="0">
                <a:solidFill>
                  <a:srgbClr val="FFFF00"/>
                </a:solidFill>
              </a:rPr>
              <a:t>INTRODUCTION:</a:t>
            </a:r>
            <a:endParaRPr lang="en-US" b="1" dirty="0"/>
          </a:p>
        </p:txBody>
      </p:sp>
      <p:sp>
        <p:nvSpPr>
          <p:cNvPr id="3" name="Content Placeholder 2"/>
          <p:cNvSpPr>
            <a:spLocks noGrp="1"/>
          </p:cNvSpPr>
          <p:nvPr>
            <p:ph idx="1"/>
          </p:nvPr>
        </p:nvSpPr>
        <p:spPr>
          <a:xfrm>
            <a:off x="914400" y="1447800"/>
            <a:ext cx="7315200" cy="5181600"/>
          </a:xfrm>
        </p:spPr>
        <p:txBody>
          <a:bodyPr/>
          <a:lstStyle/>
          <a:p>
            <a:r>
              <a:rPr lang="en-US" dirty="0" smtClean="0">
                <a:solidFill>
                  <a:srgbClr val="B92D14"/>
                </a:solidFill>
              </a:rPr>
              <a:t>Loss of vitality of pulp</a:t>
            </a:r>
            <a:endParaRPr lang="en-US" dirty="0">
              <a:solidFill>
                <a:srgbClr val="B92D14"/>
              </a:solidFill>
            </a:endParaRPr>
          </a:p>
        </p:txBody>
      </p:sp>
      <p:sp>
        <p:nvSpPr>
          <p:cNvPr id="4" name="Down Arrow 3"/>
          <p:cNvSpPr/>
          <p:nvPr/>
        </p:nvSpPr>
        <p:spPr bwMode="auto">
          <a:xfrm>
            <a:off x="2819400" y="2133600"/>
            <a:ext cx="304800" cy="762000"/>
          </a:xfrm>
          <a:prstGeom prst="downArrow">
            <a:avLst/>
          </a:prstGeom>
          <a:solidFill>
            <a:schemeClr val="bg2"/>
          </a:solidFill>
          <a:ln>
            <a:solidFill>
              <a:schemeClr val="bg2"/>
            </a:soli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B92D14"/>
              </a:solidFill>
              <a:effectLst/>
              <a:latin typeface="Arial" charset="0"/>
            </a:endParaRPr>
          </a:p>
        </p:txBody>
      </p:sp>
      <p:sp>
        <p:nvSpPr>
          <p:cNvPr id="5" name="TextBox 4"/>
          <p:cNvSpPr txBox="1"/>
          <p:nvPr/>
        </p:nvSpPr>
        <p:spPr>
          <a:xfrm>
            <a:off x="1524000" y="3200400"/>
            <a:ext cx="3753913" cy="1569660"/>
          </a:xfrm>
          <a:prstGeom prst="rect">
            <a:avLst/>
          </a:prstGeom>
          <a:noFill/>
        </p:spPr>
        <p:txBody>
          <a:bodyPr wrap="none" rtlCol="0">
            <a:spAutoFit/>
          </a:bodyPr>
          <a:lstStyle/>
          <a:p>
            <a:r>
              <a:rPr lang="en-US" dirty="0" smtClean="0"/>
              <a:t>-Arrests root development</a:t>
            </a:r>
          </a:p>
          <a:p>
            <a:pPr algn="l"/>
            <a:r>
              <a:rPr lang="en-US" dirty="0" smtClean="0"/>
              <a:t>-Short root</a:t>
            </a:r>
          </a:p>
          <a:p>
            <a:pPr algn="l"/>
            <a:r>
              <a:rPr lang="en-US" dirty="0" smtClean="0"/>
              <a:t>-Thin </a:t>
            </a:r>
            <a:r>
              <a:rPr lang="en-US" dirty="0" err="1" smtClean="0"/>
              <a:t>radicular</a:t>
            </a:r>
            <a:r>
              <a:rPr lang="en-US" dirty="0" smtClean="0"/>
              <a:t> walls</a:t>
            </a:r>
          </a:p>
          <a:p>
            <a:pPr algn="l"/>
            <a:r>
              <a:rPr lang="en-US" dirty="0" smtClean="0"/>
              <a:t>-Wide open apex</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07704" y="260648"/>
            <a:ext cx="5472608" cy="288032"/>
          </a:xfrm>
        </p:spPr>
        <p:txBody>
          <a:bodyPr/>
          <a:lstStyle/>
          <a:p>
            <a:endParaRPr lang="en-IN" sz="2400" dirty="0">
              <a:solidFill>
                <a:schemeClr val="accent2">
                  <a:lumMod val="75000"/>
                </a:schemeClr>
              </a:solidFill>
            </a:endParaRPr>
          </a:p>
        </p:txBody>
      </p:sp>
      <p:sp>
        <p:nvSpPr>
          <p:cNvPr id="60419" name="Rectangle 3"/>
          <p:cNvSpPr>
            <a:spLocks noGrp="1" noChangeArrowheads="1"/>
          </p:cNvSpPr>
          <p:nvPr>
            <p:ph type="body" idx="1"/>
          </p:nvPr>
        </p:nvSpPr>
        <p:spPr>
          <a:xfrm>
            <a:off x="1979712" y="836712"/>
            <a:ext cx="6934200" cy="5335488"/>
          </a:xfrm>
        </p:spPr>
        <p:txBody>
          <a:bodyPr/>
          <a:lstStyle/>
          <a:p>
            <a:pPr marL="0" indent="0">
              <a:buNone/>
            </a:pPr>
            <a:r>
              <a:rPr lang="en-US" sz="2400" dirty="0" smtClean="0">
                <a:solidFill>
                  <a:srgbClr val="00B050"/>
                </a:solidFill>
              </a:rPr>
              <a:t>2</a:t>
            </a:r>
            <a:r>
              <a:rPr lang="en-US" sz="2400" baseline="30000" dirty="0" smtClean="0">
                <a:solidFill>
                  <a:srgbClr val="00B050"/>
                </a:solidFill>
              </a:rPr>
              <a:t>nd</a:t>
            </a:r>
            <a:r>
              <a:rPr lang="en-US" sz="2400" dirty="0" smtClean="0">
                <a:solidFill>
                  <a:srgbClr val="00B050"/>
                </a:solidFill>
              </a:rPr>
              <a:t> appointment:</a:t>
            </a:r>
          </a:p>
          <a:p>
            <a:pPr marL="0" indent="0">
              <a:buFont typeface="Wingdings" pitchFamily="2" charset="2"/>
              <a:buChar char="Ø"/>
            </a:pPr>
            <a:r>
              <a:rPr lang="en-US" sz="2400" dirty="0" smtClean="0"/>
              <a:t> Carefully </a:t>
            </a:r>
            <a:r>
              <a:rPr lang="en-US" sz="2400" dirty="0"/>
              <a:t>remove all temporary filling material, especially the calcium </a:t>
            </a:r>
            <a:r>
              <a:rPr lang="en-US" sz="2400" dirty="0" smtClean="0"/>
              <a:t>hydroxide dressing over deep portions of cavity floor. </a:t>
            </a:r>
            <a:endParaRPr lang="en-IN" sz="2400" dirty="0"/>
          </a:p>
          <a:p>
            <a:pPr marL="0" indent="0">
              <a:buNone/>
            </a:pPr>
            <a:r>
              <a:rPr lang="en-US" sz="2400" dirty="0"/>
              <a:t> </a:t>
            </a:r>
          </a:p>
          <a:p>
            <a:pPr marL="0" indent="0">
              <a:buFont typeface="Wingdings" pitchFamily="2" charset="2"/>
              <a:buChar char="Ø"/>
            </a:pPr>
            <a:r>
              <a:rPr lang="en-US" sz="2400" dirty="0" smtClean="0"/>
              <a:t> The </a:t>
            </a:r>
            <a:r>
              <a:rPr lang="en-US" sz="2400" dirty="0"/>
              <a:t>remaining </a:t>
            </a:r>
            <a:r>
              <a:rPr lang="en-US" sz="2400" dirty="0">
                <a:solidFill>
                  <a:srgbClr val="C00000"/>
                </a:solidFill>
              </a:rPr>
              <a:t>affected carious dentin </a:t>
            </a:r>
            <a:r>
              <a:rPr lang="en-US" sz="2400" dirty="0"/>
              <a:t>should appear </a:t>
            </a:r>
            <a:r>
              <a:rPr lang="en-US" sz="2400" dirty="0">
                <a:solidFill>
                  <a:srgbClr val="C00000"/>
                </a:solidFill>
              </a:rPr>
              <a:t>dehydrated and "flaky" </a:t>
            </a:r>
            <a:r>
              <a:rPr lang="en-US" sz="2400" dirty="0"/>
              <a:t>and </a:t>
            </a:r>
            <a:r>
              <a:rPr lang="en-US" sz="2400" dirty="0" smtClean="0"/>
              <a:t>should </a:t>
            </a:r>
            <a:r>
              <a:rPr lang="en-US" sz="2400" dirty="0"/>
              <a:t>be </a:t>
            </a:r>
            <a:r>
              <a:rPr lang="en-US" sz="2400" dirty="0">
                <a:solidFill>
                  <a:srgbClr val="C00000"/>
                </a:solidFill>
              </a:rPr>
              <a:t>easily removed</a:t>
            </a:r>
            <a:r>
              <a:rPr lang="en-US" sz="2400" dirty="0"/>
              <a:t>.  The area around the potential exposure should </a:t>
            </a:r>
            <a:r>
              <a:rPr lang="en-US" sz="2400" dirty="0" smtClean="0"/>
              <a:t>appear </a:t>
            </a:r>
            <a:r>
              <a:rPr lang="en-US" sz="2400" dirty="0" smtClean="0">
                <a:solidFill>
                  <a:srgbClr val="00B050"/>
                </a:solidFill>
              </a:rPr>
              <a:t>whitish and soft</a:t>
            </a:r>
            <a:r>
              <a:rPr lang="en-US" sz="2400" dirty="0" smtClean="0"/>
              <a:t> –</a:t>
            </a:r>
            <a:r>
              <a:rPr lang="en-US" sz="2400" dirty="0" err="1" smtClean="0">
                <a:solidFill>
                  <a:srgbClr val="00B050"/>
                </a:solidFill>
              </a:rPr>
              <a:t>Predentin</a:t>
            </a:r>
            <a:r>
              <a:rPr lang="en-US" sz="2400" dirty="0" smtClean="0">
                <a:solidFill>
                  <a:srgbClr val="00B050"/>
                </a:solidFill>
              </a:rPr>
              <a:t> (not removed). </a:t>
            </a:r>
          </a:p>
          <a:p>
            <a:pPr marL="0" indent="0">
              <a:buNone/>
            </a:pPr>
            <a:endParaRPr lang="en-IN" sz="2400" dirty="0"/>
          </a:p>
          <a:p>
            <a:pPr marL="0" indent="0">
              <a:buFont typeface="Wingdings" pitchFamily="2" charset="2"/>
              <a:buChar char="Ø"/>
            </a:pPr>
            <a:r>
              <a:rPr lang="en-US" sz="2400" dirty="0" smtClean="0"/>
              <a:t> Cavity </a:t>
            </a:r>
            <a:r>
              <a:rPr lang="en-US" sz="2400" dirty="0"/>
              <a:t>preparation should be irrigated and gently dried</a:t>
            </a:r>
            <a:r>
              <a:rPr lang="en-US" sz="2400" dirty="0" smtClean="0"/>
              <a:t>.</a:t>
            </a:r>
          </a:p>
          <a:p>
            <a:pPr marL="0" indent="0">
              <a:buNone/>
            </a:pPr>
            <a:r>
              <a:rPr lang="en-US" sz="2400" dirty="0"/>
              <a:t> </a:t>
            </a:r>
            <a:endParaRPr lang="en-IN" sz="2400" dirty="0"/>
          </a:p>
          <a:p>
            <a:pPr marL="0" indent="0">
              <a:buNone/>
            </a:pPr>
            <a:r>
              <a:rPr lang="en-US" sz="2400" dirty="0" smtClean="0"/>
              <a:t> </a:t>
            </a:r>
            <a:endParaRPr lang="en-IN" sz="1800" dirty="0">
              <a:solidFill>
                <a:srgbClr val="4D4D4D"/>
              </a:solidFill>
            </a:endParaRPr>
          </a:p>
        </p:txBody>
      </p:sp>
    </p:spTree>
    <p:extLst>
      <p:ext uri="{BB962C8B-B14F-4D97-AF65-F5344CB8AC3E}">
        <p14:creationId xmlns:p14="http://schemas.microsoft.com/office/powerpoint/2010/main" xmlns="" val="8241264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Font typeface="Wingdings" pitchFamily="2" charset="2"/>
              <a:buChar char="Ø"/>
            </a:pPr>
            <a:r>
              <a:rPr lang="en-US" dirty="0" smtClean="0"/>
              <a:t> Cover the entire floor with a hard-setting calcium hydroxide dressing. </a:t>
            </a:r>
          </a:p>
          <a:p>
            <a:pPr marL="0" indent="0">
              <a:buNone/>
            </a:pPr>
            <a:endParaRPr lang="en-IN" dirty="0" smtClean="0"/>
          </a:p>
          <a:p>
            <a:pPr marL="0" indent="0">
              <a:buFont typeface="Wingdings" pitchFamily="2" charset="2"/>
              <a:buChar char="Ø"/>
            </a:pPr>
            <a:r>
              <a:rPr lang="en-US" dirty="0" smtClean="0"/>
              <a:t> A base should be placed with reinforced zinc oxide </a:t>
            </a:r>
            <a:r>
              <a:rPr lang="en-US" dirty="0" err="1" smtClean="0"/>
              <a:t>eugenol</a:t>
            </a:r>
            <a:r>
              <a:rPr lang="en-US" dirty="0" smtClean="0"/>
              <a:t> or glass </a:t>
            </a:r>
            <a:r>
              <a:rPr lang="en-US" dirty="0" err="1" smtClean="0"/>
              <a:t>ionomer</a:t>
            </a:r>
            <a:r>
              <a:rPr lang="en-US" dirty="0" smtClean="0"/>
              <a:t> cement, and the tooth should receive a final restoration.</a:t>
            </a:r>
            <a:endParaRPr lang="en-IN" dirty="0" smtClean="0"/>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4294967295"/>
          </p:nvPr>
        </p:nvSpPr>
        <p:spPr bwMode="auto">
          <a:xfrm>
            <a:off x="8129588" y="5734050"/>
            <a:ext cx="609600" cy="520700"/>
          </a:xfrm>
          <a:prstGeom prst="rect">
            <a:avLst/>
          </a:prstGeom>
          <a:noFill/>
          <a:ln>
            <a:miter lim="800000"/>
            <a:headEnd/>
            <a:tailEnd/>
          </a:ln>
        </p:spPr>
        <p:txBody>
          <a:bodyPr/>
          <a:lstStyle/>
          <a:p>
            <a:fld id="{1EA53393-1FD4-49F4-B0C6-2F45F724C812}" type="slidenum">
              <a:rPr lang="en-US"/>
              <a:pPr/>
              <a:t>72</a:t>
            </a:fld>
            <a:endParaRPr lang="en-US"/>
          </a:p>
        </p:txBody>
      </p:sp>
      <p:pic>
        <p:nvPicPr>
          <p:cNvPr id="108547" name="Picture 2"/>
          <p:cNvPicPr>
            <a:picLocks noChangeAspect="1" noChangeArrowheads="1"/>
          </p:cNvPicPr>
          <p:nvPr/>
        </p:nvPicPr>
        <p:blipFill>
          <a:blip r:embed="rId2"/>
          <a:srcRect/>
          <a:stretch>
            <a:fillRect/>
          </a:stretch>
        </p:blipFill>
        <p:spPr bwMode="auto">
          <a:xfrm>
            <a:off x="2209800" y="317500"/>
            <a:ext cx="3514725" cy="4102100"/>
          </a:xfrm>
          <a:prstGeom prst="rect">
            <a:avLst/>
          </a:prstGeom>
          <a:noFill/>
          <a:ln w="9525">
            <a:noFill/>
            <a:miter lim="800000"/>
            <a:headEnd/>
            <a:tailEnd/>
          </a:ln>
        </p:spPr>
      </p:pic>
      <p:sp>
        <p:nvSpPr>
          <p:cNvPr id="6" name="Rectangle 5"/>
          <p:cNvSpPr/>
          <p:nvPr/>
        </p:nvSpPr>
        <p:spPr>
          <a:xfrm>
            <a:off x="533400" y="4292600"/>
            <a:ext cx="7848600" cy="1785938"/>
          </a:xfrm>
          <a:prstGeom prst="rect">
            <a:avLst/>
          </a:prstGeom>
          <a:solidFill>
            <a:schemeClr val="bg1"/>
          </a:solidFill>
        </p:spPr>
        <p:txBody>
          <a:bodyPr>
            <a:spAutoFit/>
          </a:bodyPr>
          <a:lstStyle/>
          <a:p>
            <a:pPr>
              <a:defRPr/>
            </a:pPr>
            <a:r>
              <a:rPr lang="en-IN" sz="2200" dirty="0">
                <a:latin typeface="Times New Roman" pitchFamily="18" charset="0"/>
                <a:cs typeface="Times New Roman" pitchFamily="18" charset="0"/>
              </a:rPr>
              <a:t>Indirect pulp-capping technique. </a:t>
            </a:r>
          </a:p>
          <a:p>
            <a:pPr marL="342900" indent="-342900">
              <a:buFontTx/>
              <a:buAutoNum type="alphaUcPeriod"/>
              <a:defRPr/>
            </a:pPr>
            <a:r>
              <a:rPr lang="en-IN" sz="2200" b="1" dirty="0">
                <a:latin typeface="Times New Roman" pitchFamily="18" charset="0"/>
                <a:cs typeface="Times New Roman" pitchFamily="18" charset="0"/>
              </a:rPr>
              <a:t>Medicament : </a:t>
            </a:r>
            <a:r>
              <a:rPr lang="en-IN" sz="2200" dirty="0">
                <a:latin typeface="Times New Roman" pitchFamily="18" charset="0"/>
                <a:cs typeface="Times New Roman" pitchFamily="18" charset="0"/>
              </a:rPr>
              <a:t>calcium hydroxide</a:t>
            </a:r>
          </a:p>
          <a:p>
            <a:pPr marL="342900" indent="-342900">
              <a:buFontTx/>
              <a:buAutoNum type="alphaUcPeriod"/>
              <a:defRPr/>
            </a:pPr>
            <a:r>
              <a:rPr lang="en-IN" sz="2200" b="1" dirty="0">
                <a:latin typeface="Times New Roman" pitchFamily="18" charset="0"/>
                <a:cs typeface="Times New Roman" pitchFamily="18" charset="0"/>
              </a:rPr>
              <a:t>Temporary restoration.</a:t>
            </a:r>
          </a:p>
          <a:p>
            <a:pPr>
              <a:defRPr/>
            </a:pPr>
            <a:r>
              <a:rPr lang="en-IN" sz="2200" dirty="0">
                <a:latin typeface="Times New Roman" pitchFamily="18" charset="0"/>
                <a:cs typeface="Times New Roman" pitchFamily="18" charset="0"/>
              </a:rPr>
              <a:t>	Following repair, both materials are removed and final restorations are placed.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sz="quarter"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IN" smtClean="0"/>
          </a:p>
        </p:txBody>
      </p:sp>
      <p:sp>
        <p:nvSpPr>
          <p:cNvPr id="112644" name="Slide Number Placeholder 3"/>
          <p:cNvSpPr>
            <a:spLocks noGrp="1"/>
          </p:cNvSpPr>
          <p:nvPr>
            <p:ph type="sldNum" sz="quarter" idx="4294967295"/>
          </p:nvPr>
        </p:nvSpPr>
        <p:spPr bwMode="auto">
          <a:xfrm>
            <a:off x="8129588" y="5734050"/>
            <a:ext cx="609600" cy="520700"/>
          </a:xfrm>
          <a:prstGeom prst="rect">
            <a:avLst/>
          </a:prstGeom>
          <a:noFill/>
          <a:ln>
            <a:miter lim="800000"/>
            <a:headEnd/>
            <a:tailEnd/>
          </a:ln>
        </p:spPr>
        <p:txBody>
          <a:bodyPr/>
          <a:lstStyle/>
          <a:p>
            <a:fld id="{159363AF-7F60-4A4D-A556-86358EAC369C}" type="slidenum">
              <a:rPr lang="en-US"/>
              <a:pPr/>
              <a:t>73</a:t>
            </a:fld>
            <a:endParaRPr lang="en-US"/>
          </a:p>
        </p:txBody>
      </p:sp>
      <p:pic>
        <p:nvPicPr>
          <p:cNvPr id="112645" name="Picture 2" descr="Untitled-1n copy"/>
          <p:cNvPicPr>
            <a:picLocks noChangeAspect="1" noChangeArrowheads="1"/>
          </p:cNvPicPr>
          <p:nvPr/>
        </p:nvPicPr>
        <p:blipFill>
          <a:blip r:embed="rId2"/>
          <a:srcRect l="941" t="5952" r="56706" b="67262"/>
          <a:stretch>
            <a:fillRect/>
          </a:stretch>
        </p:blipFill>
        <p:spPr bwMode="auto">
          <a:xfrm>
            <a:off x="228600" y="228600"/>
            <a:ext cx="3352800" cy="3048000"/>
          </a:xfrm>
          <a:prstGeom prst="rect">
            <a:avLst/>
          </a:prstGeom>
          <a:noFill/>
          <a:ln w="9525">
            <a:noFill/>
            <a:miter lim="800000"/>
            <a:headEnd/>
            <a:tailEnd/>
          </a:ln>
        </p:spPr>
      </p:pic>
      <p:pic>
        <p:nvPicPr>
          <p:cNvPr id="112646" name="Picture 3" descr="Untitled-1n copy"/>
          <p:cNvPicPr>
            <a:picLocks noChangeAspect="1" noChangeArrowheads="1"/>
          </p:cNvPicPr>
          <p:nvPr/>
        </p:nvPicPr>
        <p:blipFill>
          <a:blip r:embed="rId2"/>
          <a:srcRect l="51765" t="5952" r="4941" b="68452"/>
          <a:stretch>
            <a:fillRect/>
          </a:stretch>
        </p:blipFill>
        <p:spPr bwMode="auto">
          <a:xfrm>
            <a:off x="5302250" y="152400"/>
            <a:ext cx="3689350" cy="3048000"/>
          </a:xfrm>
          <a:prstGeom prst="rect">
            <a:avLst/>
          </a:prstGeom>
          <a:noFill/>
          <a:ln w="9525">
            <a:noFill/>
            <a:miter lim="800000"/>
            <a:headEnd/>
            <a:tailEnd/>
          </a:ln>
        </p:spPr>
      </p:pic>
      <p:pic>
        <p:nvPicPr>
          <p:cNvPr id="112647" name="Picture 3" descr="Untitled-1n copy"/>
          <p:cNvPicPr>
            <a:picLocks noChangeAspect="1" noChangeArrowheads="1"/>
          </p:cNvPicPr>
          <p:nvPr/>
        </p:nvPicPr>
        <p:blipFill>
          <a:blip r:embed="rId2"/>
          <a:srcRect l="1883" t="32738" r="55765" b="38095"/>
          <a:stretch>
            <a:fillRect/>
          </a:stretch>
        </p:blipFill>
        <p:spPr bwMode="auto">
          <a:xfrm>
            <a:off x="228600" y="3429000"/>
            <a:ext cx="3276600" cy="3200400"/>
          </a:xfrm>
          <a:prstGeom prst="rect">
            <a:avLst/>
          </a:prstGeom>
          <a:noFill/>
          <a:ln w="9525">
            <a:noFill/>
            <a:miter lim="800000"/>
            <a:headEnd/>
            <a:tailEnd/>
          </a:ln>
        </p:spPr>
      </p:pic>
      <p:pic>
        <p:nvPicPr>
          <p:cNvPr id="112648" name="Picture 2" descr="Untitled-1n copy"/>
          <p:cNvPicPr>
            <a:picLocks noChangeAspect="1" noChangeArrowheads="1"/>
          </p:cNvPicPr>
          <p:nvPr/>
        </p:nvPicPr>
        <p:blipFill>
          <a:blip r:embed="rId2"/>
          <a:srcRect l="50824" t="32738" r="5882" b="38095"/>
          <a:stretch>
            <a:fillRect/>
          </a:stretch>
        </p:blipFill>
        <p:spPr bwMode="auto">
          <a:xfrm>
            <a:off x="5410200" y="3365500"/>
            <a:ext cx="3278188" cy="334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IN" smtClean="0"/>
          </a:p>
        </p:txBody>
      </p:sp>
      <p:sp>
        <p:nvSpPr>
          <p:cNvPr id="113667" name="Slide Number Placeholder 3"/>
          <p:cNvSpPr>
            <a:spLocks noGrp="1"/>
          </p:cNvSpPr>
          <p:nvPr>
            <p:ph type="sldNum" sz="quarter" idx="4294967295"/>
          </p:nvPr>
        </p:nvSpPr>
        <p:spPr bwMode="auto">
          <a:xfrm>
            <a:off x="8129588" y="5734050"/>
            <a:ext cx="609600" cy="520700"/>
          </a:xfrm>
          <a:prstGeom prst="rect">
            <a:avLst/>
          </a:prstGeom>
          <a:noFill/>
          <a:ln>
            <a:miter lim="800000"/>
            <a:headEnd/>
            <a:tailEnd/>
          </a:ln>
        </p:spPr>
        <p:txBody>
          <a:bodyPr/>
          <a:lstStyle/>
          <a:p>
            <a:fld id="{5A99A6AB-5278-46A4-BF7E-8B629CB99DE8}" type="slidenum">
              <a:rPr lang="en-US"/>
              <a:pPr/>
              <a:t>74</a:t>
            </a:fld>
            <a:endParaRPr lang="en-US"/>
          </a:p>
        </p:txBody>
      </p:sp>
      <p:pic>
        <p:nvPicPr>
          <p:cNvPr id="113668" name="Picture 3" descr="Untitled-1n copy"/>
          <p:cNvPicPr>
            <a:picLocks noChangeAspect="1" noChangeArrowheads="1"/>
          </p:cNvPicPr>
          <p:nvPr/>
        </p:nvPicPr>
        <p:blipFill>
          <a:blip r:embed="rId3"/>
          <a:srcRect l="49883" t="62798" r="3999" b="7738"/>
          <a:stretch>
            <a:fillRect/>
          </a:stretch>
        </p:blipFill>
        <p:spPr bwMode="auto">
          <a:xfrm>
            <a:off x="4386263" y="1600200"/>
            <a:ext cx="3919537" cy="4648200"/>
          </a:xfrm>
          <a:prstGeom prst="rect">
            <a:avLst/>
          </a:prstGeom>
          <a:noFill/>
          <a:ln w="9525">
            <a:noFill/>
            <a:miter lim="800000"/>
            <a:headEnd/>
            <a:tailEnd/>
          </a:ln>
        </p:spPr>
      </p:pic>
      <p:grpSp>
        <p:nvGrpSpPr>
          <p:cNvPr id="2" name="Content Placeholder 5"/>
          <p:cNvGrpSpPr>
            <a:grpSpLocks noGrp="1"/>
          </p:cNvGrpSpPr>
          <p:nvPr>
            <p:ph sz="quarter" idx="1"/>
          </p:nvPr>
        </p:nvGrpSpPr>
        <p:grpSpPr bwMode="auto">
          <a:xfrm>
            <a:off x="457200" y="1600200"/>
            <a:ext cx="3733800" cy="4873625"/>
            <a:chOff x="624" y="1104"/>
            <a:chExt cx="2160" cy="2784"/>
          </a:xfrm>
        </p:grpSpPr>
        <p:pic>
          <p:nvPicPr>
            <p:cNvPr id="113670" name="Picture 2" descr="Untitled-1n copy"/>
            <p:cNvPicPr>
              <a:picLocks noChangeAspect="1" noChangeArrowheads="1"/>
            </p:cNvPicPr>
            <p:nvPr/>
          </p:nvPicPr>
          <p:blipFill>
            <a:blip r:embed="rId3"/>
            <a:srcRect l="1883" t="85120" r="55765"/>
            <a:stretch>
              <a:fillRect/>
            </a:stretch>
          </p:blipFill>
          <p:spPr bwMode="auto">
            <a:xfrm>
              <a:off x="624" y="2688"/>
              <a:ext cx="2160" cy="1200"/>
            </a:xfrm>
            <a:prstGeom prst="rect">
              <a:avLst/>
            </a:prstGeom>
            <a:noFill/>
            <a:ln w="9525">
              <a:noFill/>
              <a:miter lim="800000"/>
              <a:headEnd/>
              <a:tailEnd/>
            </a:ln>
          </p:spPr>
        </p:pic>
        <p:pic>
          <p:nvPicPr>
            <p:cNvPr id="113671" name="Picture 4" descr="Untitled-1n copy"/>
            <p:cNvPicPr>
              <a:picLocks noChangeAspect="1" noChangeArrowheads="1"/>
            </p:cNvPicPr>
            <p:nvPr/>
          </p:nvPicPr>
          <p:blipFill>
            <a:blip r:embed="rId3"/>
            <a:srcRect l="2823" t="63095" r="55765" b="17262"/>
            <a:stretch>
              <a:fillRect/>
            </a:stretch>
          </p:blipFill>
          <p:spPr bwMode="auto">
            <a:xfrm>
              <a:off x="624" y="1104"/>
              <a:ext cx="2112" cy="15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marL="0" indent="0">
              <a:lnSpc>
                <a:spcPct val="80000"/>
              </a:lnSpc>
              <a:buNone/>
            </a:pPr>
            <a:r>
              <a:rPr lang="en-US" sz="1800" dirty="0" smtClean="0">
                <a:solidFill>
                  <a:srgbClr val="4D4D4D"/>
                </a:solidFill>
              </a:rPr>
              <a:t>               </a:t>
            </a:r>
            <a:endParaRPr lang="en-IN" sz="1800" dirty="0">
              <a:solidFill>
                <a:srgbClr val="4D4D4D"/>
              </a:solidFill>
            </a:endParaRPr>
          </a:p>
        </p:txBody>
      </p:sp>
      <p:sp>
        <p:nvSpPr>
          <p:cNvPr id="2" name="Rectangle 1"/>
          <p:cNvSpPr/>
          <p:nvPr/>
        </p:nvSpPr>
        <p:spPr>
          <a:xfrm>
            <a:off x="2286000" y="982177"/>
            <a:ext cx="4572000" cy="4893647"/>
          </a:xfrm>
          <a:prstGeom prst="rect">
            <a:avLst/>
          </a:prstGeom>
        </p:spPr>
        <p:txBody>
          <a:bodyPr>
            <a:spAutoFit/>
          </a:bodyPr>
          <a:lstStyle/>
          <a:p>
            <a:pPr>
              <a:buNone/>
            </a:pPr>
            <a:r>
              <a:rPr lang="en-US" u="sng" dirty="0" smtClean="0"/>
              <a:t>  One </a:t>
            </a:r>
            <a:r>
              <a:rPr lang="en-US" u="sng" dirty="0"/>
              <a:t>appointment  </a:t>
            </a:r>
            <a:r>
              <a:rPr lang="en-US" u="sng" dirty="0" err="1"/>
              <a:t>Vs</a:t>
            </a:r>
            <a:r>
              <a:rPr lang="en-US" u="sng" dirty="0"/>
              <a:t> Two </a:t>
            </a:r>
            <a:r>
              <a:rPr lang="en-US" u="sng" dirty="0" smtClean="0"/>
              <a:t>  appointment </a:t>
            </a:r>
            <a:r>
              <a:rPr lang="en-US" u="sng" dirty="0"/>
              <a:t>IPC </a:t>
            </a:r>
          </a:p>
          <a:p>
            <a:pPr>
              <a:buNone/>
            </a:pPr>
            <a:endParaRPr lang="en-US" dirty="0"/>
          </a:p>
          <a:p>
            <a:pPr>
              <a:buNone/>
            </a:pPr>
            <a:r>
              <a:rPr lang="en-US" dirty="0"/>
              <a:t>Success rate of two step procedure – 75 to 98%.</a:t>
            </a:r>
          </a:p>
          <a:p>
            <a:pPr>
              <a:buNone/>
            </a:pPr>
            <a:endParaRPr lang="en-US" dirty="0"/>
          </a:p>
          <a:p>
            <a:pPr>
              <a:buNone/>
            </a:pPr>
            <a:endParaRPr lang="en-US" dirty="0"/>
          </a:p>
          <a:p>
            <a:pPr>
              <a:buNone/>
            </a:pPr>
            <a:r>
              <a:rPr lang="en-US" dirty="0"/>
              <a:t>Significant decrease of bacteria in deep caries lesion after being covered with </a:t>
            </a:r>
            <a:r>
              <a:rPr lang="en-US" dirty="0" err="1"/>
              <a:t>Ca</a:t>
            </a:r>
            <a:r>
              <a:rPr lang="en-US" dirty="0"/>
              <a:t>(OH)</a:t>
            </a:r>
            <a:r>
              <a:rPr lang="en-US" sz="1600" b="1" dirty="0"/>
              <a:t>2</a:t>
            </a:r>
            <a:r>
              <a:rPr lang="en-US" dirty="0"/>
              <a:t> for 1-15 months </a:t>
            </a:r>
          </a:p>
          <a:p>
            <a:pPr>
              <a:buNone/>
            </a:pPr>
            <a:r>
              <a:rPr lang="en-US" dirty="0"/>
              <a:t>			</a:t>
            </a:r>
          </a:p>
          <a:p>
            <a:pPr>
              <a:buNone/>
            </a:pPr>
            <a:r>
              <a:rPr lang="en-US" dirty="0" smtClean="0"/>
              <a:t> </a:t>
            </a:r>
            <a:r>
              <a:rPr lang="en-US" dirty="0" err="1">
                <a:solidFill>
                  <a:schemeClr val="tx2">
                    <a:lumMod val="60000"/>
                    <a:lumOff val="40000"/>
                  </a:schemeClr>
                </a:solidFill>
              </a:rPr>
              <a:t>Lueng</a:t>
            </a:r>
            <a:r>
              <a:rPr lang="en-US" dirty="0">
                <a:solidFill>
                  <a:schemeClr val="tx2">
                    <a:lumMod val="60000"/>
                    <a:lumOff val="40000"/>
                  </a:schemeClr>
                </a:solidFill>
              </a:rPr>
              <a:t> et al &amp; Fair bourn</a:t>
            </a:r>
            <a:endParaRPr lang="en-IN" dirty="0"/>
          </a:p>
        </p:txBody>
      </p:sp>
    </p:spTree>
    <p:extLst>
      <p:ext uri="{BB962C8B-B14F-4D97-AF65-F5344CB8AC3E}">
        <p14:creationId xmlns:p14="http://schemas.microsoft.com/office/powerpoint/2010/main" xmlns="" val="11091511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Response to treatment</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81200" y="1371600"/>
            <a:ext cx="6934200" cy="4267200"/>
          </a:xfrm>
        </p:spPr>
        <p:txBody>
          <a:bodyPr/>
          <a:lstStyle/>
          <a:p>
            <a:pPr>
              <a:buNone/>
            </a:pPr>
            <a:r>
              <a:rPr lang="en-US" sz="2400" b="1" dirty="0">
                <a:solidFill>
                  <a:srgbClr val="00B0F0"/>
                </a:solidFill>
              </a:rPr>
              <a:t>Acc. to </a:t>
            </a:r>
            <a:r>
              <a:rPr lang="en-US" sz="2400" b="1" dirty="0" err="1" smtClean="0">
                <a:solidFill>
                  <a:srgbClr val="00B0F0"/>
                </a:solidFill>
              </a:rPr>
              <a:t>Sayegh</a:t>
            </a:r>
            <a:endParaRPr lang="en-US" sz="2400" b="1" dirty="0">
              <a:solidFill>
                <a:srgbClr val="00B0F0"/>
              </a:solidFill>
            </a:endParaRPr>
          </a:p>
          <a:p>
            <a:pPr>
              <a:buFontTx/>
              <a:buNone/>
              <a:defRPr/>
            </a:pPr>
            <a:r>
              <a:rPr lang="en-IN" sz="2800" dirty="0" smtClean="0">
                <a:latin typeface="Times New Roman" pitchFamily="18" charset="0"/>
                <a:cs typeface="Times New Roman" pitchFamily="18" charset="0"/>
              </a:rPr>
              <a:t>Three distinct types of new dentin in response to indirect pulp capping:</a:t>
            </a:r>
          </a:p>
          <a:p>
            <a:pPr>
              <a:buFontTx/>
              <a:buNone/>
              <a:defRPr/>
            </a:pPr>
            <a:r>
              <a:rPr lang="en-IN" sz="2800" dirty="0" smtClean="0">
                <a:latin typeface="Times New Roman" pitchFamily="18" charset="0"/>
                <a:cs typeface="Times New Roman" pitchFamily="18" charset="0"/>
              </a:rPr>
              <a:t>(1) </a:t>
            </a:r>
            <a:r>
              <a:rPr lang="en-IN" sz="2800" dirty="0" smtClean="0">
                <a:solidFill>
                  <a:srgbClr val="FF0000"/>
                </a:solidFill>
                <a:latin typeface="Times New Roman" pitchFamily="18" charset="0"/>
                <a:cs typeface="Times New Roman" pitchFamily="18" charset="0"/>
              </a:rPr>
              <a:t>cellular </a:t>
            </a:r>
            <a:r>
              <a:rPr lang="en-IN" sz="2800" dirty="0" err="1" smtClean="0">
                <a:solidFill>
                  <a:srgbClr val="FF0000"/>
                </a:solidFill>
                <a:latin typeface="Times New Roman" pitchFamily="18" charset="0"/>
                <a:cs typeface="Times New Roman" pitchFamily="18" charset="0"/>
              </a:rPr>
              <a:t>fibrillar</a:t>
            </a:r>
            <a:r>
              <a:rPr lang="en-IN" sz="2800" dirty="0" smtClean="0">
                <a:solidFill>
                  <a:srgbClr val="FF0000"/>
                </a:solidFill>
                <a:latin typeface="Times New Roman" pitchFamily="18" charset="0"/>
                <a:cs typeface="Times New Roman" pitchFamily="18" charset="0"/>
              </a:rPr>
              <a:t> dentin </a:t>
            </a:r>
            <a:r>
              <a:rPr lang="en-IN" sz="2800" dirty="0" smtClean="0">
                <a:latin typeface="Times New Roman" pitchFamily="18" charset="0"/>
                <a:cs typeface="Times New Roman" pitchFamily="18" charset="0"/>
              </a:rPr>
              <a:t>at 2 months post-treatment, </a:t>
            </a:r>
          </a:p>
          <a:p>
            <a:pPr>
              <a:buFontTx/>
              <a:buNone/>
              <a:defRPr/>
            </a:pPr>
            <a:r>
              <a:rPr lang="en-IN" sz="2800" dirty="0" smtClean="0">
                <a:latin typeface="Times New Roman" pitchFamily="18" charset="0"/>
                <a:cs typeface="Times New Roman" pitchFamily="18" charset="0"/>
              </a:rPr>
              <a:t>(2) presence of </a:t>
            </a:r>
            <a:r>
              <a:rPr lang="en-IN" sz="2800" dirty="0" smtClean="0">
                <a:solidFill>
                  <a:srgbClr val="FF0000"/>
                </a:solidFill>
                <a:latin typeface="Times New Roman" pitchFamily="18" charset="0"/>
                <a:cs typeface="Times New Roman" pitchFamily="18" charset="0"/>
              </a:rPr>
              <a:t>globular dentin </a:t>
            </a:r>
            <a:r>
              <a:rPr lang="en-IN" sz="2800" dirty="0" smtClean="0">
                <a:latin typeface="Times New Roman" pitchFamily="18" charset="0"/>
                <a:cs typeface="Times New Roman" pitchFamily="18" charset="0"/>
              </a:rPr>
              <a:t>during the first 3 months,</a:t>
            </a:r>
          </a:p>
          <a:p>
            <a:pPr>
              <a:buFontTx/>
              <a:buNone/>
              <a:defRPr/>
            </a:pPr>
            <a:r>
              <a:rPr lang="en-IN" sz="2800" dirty="0" smtClean="0">
                <a:latin typeface="Times New Roman" pitchFamily="18" charset="0"/>
                <a:cs typeface="Times New Roman" pitchFamily="18" charset="0"/>
              </a:rPr>
              <a:t>(3) </a:t>
            </a:r>
            <a:r>
              <a:rPr lang="en-IN" sz="2800" dirty="0" smtClean="0">
                <a:solidFill>
                  <a:srgbClr val="FF0000"/>
                </a:solidFill>
                <a:latin typeface="Times New Roman" pitchFamily="18" charset="0"/>
                <a:cs typeface="Times New Roman" pitchFamily="18" charset="0"/>
              </a:rPr>
              <a:t>tubular dentin </a:t>
            </a:r>
            <a:r>
              <a:rPr lang="en-IN" sz="2800" dirty="0" smtClean="0">
                <a:latin typeface="Times New Roman" pitchFamily="18" charset="0"/>
                <a:cs typeface="Times New Roman" pitchFamily="18" charset="0"/>
              </a:rPr>
              <a:t>in a more uniformly mineralized pattern.</a:t>
            </a:r>
          </a:p>
          <a:p>
            <a:pPr>
              <a:buFont typeface="Wingdings" pitchFamily="2" charset="2"/>
              <a:buChar char="ü"/>
            </a:pPr>
            <a:endParaRPr lang="en-IN" sz="2800" dirty="0">
              <a:solidFill>
                <a:srgbClr val="4D4D4D"/>
              </a:solidFill>
            </a:endParaRPr>
          </a:p>
        </p:txBody>
      </p:sp>
    </p:spTree>
    <p:extLst>
      <p:ext uri="{BB962C8B-B14F-4D97-AF65-F5344CB8AC3E}">
        <p14:creationId xmlns:p14="http://schemas.microsoft.com/office/powerpoint/2010/main" xmlns="" val="20488413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p:cNvSpPr>
            <a:spLocks noGrp="1"/>
          </p:cNvSpPr>
          <p:nvPr>
            <p:ph sz="quarter" idx="1"/>
          </p:nvPr>
        </p:nvSpPr>
        <p:spPr bwMode="auto">
          <a:xfrm>
            <a:off x="381000" y="609600"/>
            <a:ext cx="7467600" cy="5864225"/>
          </a:xfrm>
          <a:noFill/>
          <a:ln>
            <a:miter lim="800000"/>
            <a:headEnd/>
            <a:tailEnd/>
          </a:ln>
        </p:spPr>
        <p:txBody>
          <a:bodyPr vert="horz" wrap="square" lIns="91440" tIns="45720" rIns="91440" bIns="45720" numCol="1" anchor="t" anchorCtr="0" compatLnSpc="1">
            <a:prstTxWarp prst="textNoShape">
              <a:avLst/>
            </a:prstTxWarp>
          </a:bodyPr>
          <a:lstStyle/>
          <a:p>
            <a:pPr>
              <a:buFontTx/>
              <a:buNone/>
            </a:pPr>
            <a:r>
              <a:rPr lang="en-US" smtClean="0"/>
              <a:t>	</a:t>
            </a:r>
            <a:endParaRPr lang="en-IN" smtClean="0"/>
          </a:p>
        </p:txBody>
      </p:sp>
      <p:sp>
        <p:nvSpPr>
          <p:cNvPr id="115715" name="Slide Number Placeholder 3"/>
          <p:cNvSpPr>
            <a:spLocks noGrp="1"/>
          </p:cNvSpPr>
          <p:nvPr>
            <p:ph type="sldNum" sz="quarter" idx="4294967295"/>
          </p:nvPr>
        </p:nvSpPr>
        <p:spPr bwMode="auto">
          <a:xfrm>
            <a:off x="9525000" y="5867400"/>
            <a:ext cx="609600" cy="520700"/>
          </a:xfrm>
          <a:prstGeom prst="rect">
            <a:avLst/>
          </a:prstGeom>
          <a:noFill/>
          <a:ln>
            <a:miter lim="800000"/>
            <a:headEnd/>
            <a:tailEnd/>
          </a:ln>
        </p:spPr>
        <p:txBody>
          <a:bodyPr/>
          <a:lstStyle/>
          <a:p>
            <a:endParaRPr lang="en-US" dirty="0"/>
          </a:p>
        </p:txBody>
      </p:sp>
      <p:pic>
        <p:nvPicPr>
          <p:cNvPr id="115716" name="Picture 2"/>
          <p:cNvPicPr>
            <a:picLocks noChangeAspect="1" noChangeArrowheads="1"/>
          </p:cNvPicPr>
          <p:nvPr/>
        </p:nvPicPr>
        <p:blipFill>
          <a:blip r:embed="rId2"/>
          <a:srcRect/>
          <a:stretch>
            <a:fillRect/>
          </a:stretch>
        </p:blipFill>
        <p:spPr bwMode="auto">
          <a:xfrm>
            <a:off x="2362200" y="457200"/>
            <a:ext cx="4238625" cy="3829050"/>
          </a:xfrm>
          <a:prstGeom prst="rect">
            <a:avLst/>
          </a:prstGeom>
          <a:noFill/>
          <a:ln w="9525">
            <a:noFill/>
            <a:miter lim="800000"/>
            <a:headEnd/>
            <a:tailEnd/>
          </a:ln>
        </p:spPr>
      </p:pic>
      <p:sp>
        <p:nvSpPr>
          <p:cNvPr id="8" name="Rectangle 7"/>
          <p:cNvSpPr/>
          <p:nvPr/>
        </p:nvSpPr>
        <p:spPr>
          <a:xfrm>
            <a:off x="304800" y="4419600"/>
            <a:ext cx="8229600" cy="1692275"/>
          </a:xfrm>
          <a:prstGeom prst="rect">
            <a:avLst/>
          </a:prstGeom>
          <a:noFill/>
        </p:spPr>
        <p:txBody>
          <a:bodyPr>
            <a:spAutoFit/>
          </a:bodyPr>
          <a:lstStyle/>
          <a:p>
            <a:pPr>
              <a:defRPr/>
            </a:pPr>
            <a:r>
              <a:rPr lang="en-IN" sz="2400" dirty="0">
                <a:solidFill>
                  <a:srgbClr val="FF0000"/>
                </a:solidFill>
                <a:latin typeface="Comic Sans MS" pitchFamily="66" charset="0"/>
              </a:rPr>
              <a:t>Photomicrograph of four layers of healing:</a:t>
            </a:r>
          </a:p>
          <a:p>
            <a:pPr marL="342900" indent="-342900">
              <a:buFontTx/>
              <a:buAutoNum type="arabicPeriod"/>
              <a:defRPr/>
            </a:pPr>
            <a:r>
              <a:rPr lang="en-IN" sz="2000" dirty="0">
                <a:latin typeface="Comic Sans MS" pitchFamily="66" charset="0"/>
              </a:rPr>
              <a:t>carious decalcified dentin; </a:t>
            </a:r>
          </a:p>
          <a:p>
            <a:pPr marL="342900" indent="-342900">
              <a:buFontTx/>
              <a:buAutoNum type="arabicPeriod"/>
              <a:defRPr/>
            </a:pPr>
            <a:r>
              <a:rPr lang="en-IN" sz="2000" dirty="0">
                <a:latin typeface="Comic Sans MS" pitchFamily="66" charset="0"/>
              </a:rPr>
              <a:t>rhythmic layers of irregular </a:t>
            </a:r>
            <a:r>
              <a:rPr lang="en-IN" sz="2000" dirty="0" err="1">
                <a:latin typeface="Comic Sans MS" pitchFamily="66" charset="0"/>
              </a:rPr>
              <a:t>irritational</a:t>
            </a:r>
            <a:r>
              <a:rPr lang="en-IN" sz="2000" dirty="0">
                <a:latin typeface="Comic Sans MS" pitchFamily="66" charset="0"/>
              </a:rPr>
              <a:t> dentin;</a:t>
            </a:r>
          </a:p>
          <a:p>
            <a:pPr marL="342900" indent="-342900">
              <a:buFontTx/>
              <a:buAutoNum type="arabicPeriod"/>
              <a:defRPr/>
            </a:pPr>
            <a:r>
              <a:rPr lang="en-IN" sz="2000" dirty="0">
                <a:latin typeface="Comic Sans MS" pitchFamily="66" charset="0"/>
              </a:rPr>
              <a:t>regular tubular dentin;</a:t>
            </a:r>
          </a:p>
          <a:p>
            <a:pPr marL="342900" indent="-342900">
              <a:buFontTx/>
              <a:buAutoNum type="arabicPeriod"/>
              <a:defRPr/>
            </a:pPr>
            <a:r>
              <a:rPr lang="en-IN" sz="2000" dirty="0">
                <a:latin typeface="Comic Sans MS" pitchFamily="66" charset="0"/>
              </a:rPr>
              <a:t>normal pulp with slight increase in fibrous elements.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7315200" cy="715963"/>
          </a:xfrm>
        </p:spPr>
        <p:txBody>
          <a:bodyPr/>
          <a:lstStyle/>
          <a:p>
            <a:r>
              <a:rPr lang="en-US" dirty="0" smtClean="0">
                <a:solidFill>
                  <a:srgbClr val="FFFF00"/>
                </a:solidFill>
              </a:rPr>
              <a:t>Stepwise excavation</a:t>
            </a:r>
            <a:endParaRPr lang="en-IN" dirty="0">
              <a:solidFill>
                <a:srgbClr val="FFFF00"/>
              </a:solidFill>
            </a:endParaRPr>
          </a:p>
        </p:txBody>
      </p:sp>
      <p:sp>
        <p:nvSpPr>
          <p:cNvPr id="5" name="Content Placeholder 4"/>
          <p:cNvSpPr>
            <a:spLocks noGrp="1"/>
          </p:cNvSpPr>
          <p:nvPr>
            <p:ph idx="1"/>
          </p:nvPr>
        </p:nvSpPr>
        <p:spPr>
          <a:xfrm>
            <a:off x="467544" y="1412776"/>
            <a:ext cx="8424936" cy="5256584"/>
          </a:xfrm>
        </p:spPr>
        <p:txBody>
          <a:bodyPr/>
          <a:lstStyle/>
          <a:p>
            <a:r>
              <a:rPr lang="en-US" sz="2400" dirty="0" err="1">
                <a:solidFill>
                  <a:srgbClr val="FF0000"/>
                </a:solidFill>
              </a:rPr>
              <a:t>Bjorndal</a:t>
            </a:r>
            <a:r>
              <a:rPr lang="en-US" sz="2400" dirty="0">
                <a:solidFill>
                  <a:srgbClr val="FF0000"/>
                </a:solidFill>
              </a:rPr>
              <a:t> 1990s</a:t>
            </a:r>
          </a:p>
          <a:p>
            <a:pPr lvl="0"/>
            <a:r>
              <a:rPr lang="en-US" sz="2200" dirty="0"/>
              <a:t>Caries is removed in 2 </a:t>
            </a:r>
            <a:r>
              <a:rPr lang="en-US" sz="2200" dirty="0" smtClean="0"/>
              <a:t>separate </a:t>
            </a:r>
            <a:r>
              <a:rPr lang="en-US" sz="2200" dirty="0"/>
              <a:t>appointments, 6-12 months apart.</a:t>
            </a:r>
            <a:endParaRPr lang="en-IN" sz="2200" dirty="0"/>
          </a:p>
          <a:p>
            <a:pPr lvl="0"/>
            <a:r>
              <a:rPr lang="en-US" sz="2200" dirty="0"/>
              <a:t>In first appointment, access to caries gained, cavity prepared, lined with calcium hydroxide &amp; restored with GIC. </a:t>
            </a:r>
            <a:r>
              <a:rPr lang="en-US" sz="2200" dirty="0" smtClean="0"/>
              <a:t>Left </a:t>
            </a:r>
            <a:r>
              <a:rPr lang="en-US" sz="2200" dirty="0"/>
              <a:t>for 6-12 months</a:t>
            </a:r>
            <a:endParaRPr lang="en-IN" sz="2200" dirty="0"/>
          </a:p>
          <a:p>
            <a:pPr lvl="0"/>
            <a:r>
              <a:rPr lang="en-US" sz="2200" dirty="0"/>
              <a:t>When re-entered after 6 months, if dentin found to be darker in </a:t>
            </a:r>
            <a:r>
              <a:rPr lang="en-US" sz="2200" dirty="0" err="1"/>
              <a:t>colour</a:t>
            </a:r>
            <a:r>
              <a:rPr lang="en-US" sz="2200" dirty="0"/>
              <a:t>, harder and dried, suggesting that remaining caries less active after first excavation.</a:t>
            </a:r>
            <a:endParaRPr lang="en-IN" sz="2200" dirty="0"/>
          </a:p>
          <a:p>
            <a:r>
              <a:rPr lang="en-US" sz="2200" dirty="0"/>
              <a:t>This allows time for pulp dentin complex reaction to take place. Hence, in second excavation visit there is less chances of pulp exposure and also there is more regular tubular tertiary dentin formation.</a:t>
            </a:r>
            <a:endParaRPr lang="en-IN" sz="2200" dirty="0"/>
          </a:p>
          <a:p>
            <a:pPr marL="0" indent="0">
              <a:buNone/>
            </a:pPr>
            <a:r>
              <a:rPr lang="en-US" dirty="0"/>
              <a:t> </a:t>
            </a:r>
            <a:endParaRPr lang="en-IN" dirty="0"/>
          </a:p>
        </p:txBody>
      </p:sp>
    </p:spTree>
    <p:extLst>
      <p:ext uri="{BB962C8B-B14F-4D97-AF65-F5344CB8AC3E}">
        <p14:creationId xmlns:p14="http://schemas.microsoft.com/office/powerpoint/2010/main" xmlns="" val="9453746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27584" y="1507231"/>
            <a:ext cx="7128792" cy="5350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79992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915400" cy="715963"/>
          </a:xfrm>
        </p:spPr>
        <p:txBody>
          <a:bodyPr/>
          <a:lstStyle/>
          <a:p>
            <a:r>
              <a:rPr lang="en-US" b="1" dirty="0" smtClean="0">
                <a:solidFill>
                  <a:srgbClr val="FFFF00"/>
                </a:solidFill>
              </a:rPr>
              <a:t>TYPES OF CARIOUS DENTIN:</a:t>
            </a:r>
            <a:endParaRPr lang="en-US" b="1" dirty="0">
              <a:solidFill>
                <a:srgbClr val="FFFF00"/>
              </a:solidFill>
            </a:endParaRPr>
          </a:p>
        </p:txBody>
      </p:sp>
      <p:graphicFrame>
        <p:nvGraphicFramePr>
          <p:cNvPr id="4" name="Content Placeholder 3"/>
          <p:cNvGraphicFramePr>
            <a:graphicFrameLocks noGrp="1"/>
          </p:cNvGraphicFramePr>
          <p:nvPr>
            <p:ph idx="1"/>
          </p:nvPr>
        </p:nvGraphicFramePr>
        <p:xfrm>
          <a:off x="914400" y="1752600"/>
          <a:ext cx="7543800" cy="3497580"/>
        </p:xfrm>
        <a:graphic>
          <a:graphicData uri="http://schemas.openxmlformats.org/drawingml/2006/table">
            <a:tbl>
              <a:tblPr firstRow="1" bandRow="1">
                <a:tableStyleId>{5C22544A-7EE6-4342-B048-85BDC9FD1C3A}</a:tableStyleId>
              </a:tblPr>
              <a:tblGrid>
                <a:gridCol w="3771900"/>
                <a:gridCol w="3771900"/>
              </a:tblGrid>
              <a:tr h="571500">
                <a:tc>
                  <a:txBody>
                    <a:bodyPr/>
                    <a:lstStyle/>
                    <a:p>
                      <a:pPr algn="ctr"/>
                      <a:r>
                        <a:rPr lang="en-US" dirty="0" smtClean="0">
                          <a:solidFill>
                            <a:srgbClr val="FFFF00"/>
                          </a:solidFill>
                        </a:rPr>
                        <a:t>INFECTED DENTIN</a:t>
                      </a:r>
                      <a:endParaRPr lang="en-US" dirty="0">
                        <a:solidFill>
                          <a:srgbClr val="FFFF00"/>
                        </a:solidFill>
                      </a:endParaRPr>
                    </a:p>
                  </a:txBody>
                  <a:tcPr/>
                </a:tc>
                <a:tc>
                  <a:txBody>
                    <a:bodyPr/>
                    <a:lstStyle/>
                    <a:p>
                      <a:pPr algn="ctr"/>
                      <a:r>
                        <a:rPr lang="en-US" dirty="0" smtClean="0">
                          <a:solidFill>
                            <a:srgbClr val="FFFF00"/>
                          </a:solidFill>
                        </a:rPr>
                        <a:t>AFFECTED DENTIN</a:t>
                      </a:r>
                      <a:endParaRPr lang="en-US" dirty="0">
                        <a:solidFill>
                          <a:srgbClr val="FFFF00"/>
                        </a:solidFill>
                      </a:endParaRPr>
                    </a:p>
                  </a:txBody>
                  <a:tcPr/>
                </a:tc>
              </a:tr>
              <a:tr h="571500">
                <a:tc>
                  <a:txBody>
                    <a:bodyPr/>
                    <a:lstStyle/>
                    <a:p>
                      <a:r>
                        <a:rPr lang="en-US" dirty="0" smtClean="0"/>
                        <a:t>Outer carious dentin</a:t>
                      </a:r>
                      <a:endParaRPr lang="en-US" dirty="0"/>
                    </a:p>
                  </a:txBody>
                  <a:tcPr/>
                </a:tc>
                <a:tc>
                  <a:txBody>
                    <a:bodyPr/>
                    <a:lstStyle/>
                    <a:p>
                      <a:r>
                        <a:rPr lang="en-US" dirty="0" smtClean="0"/>
                        <a:t>Inner carious dentin</a:t>
                      </a:r>
                      <a:endParaRPr lang="en-US" dirty="0"/>
                    </a:p>
                  </a:txBody>
                  <a:tcPr/>
                </a:tc>
              </a:tr>
              <a:tr h="571500">
                <a:tc>
                  <a:txBody>
                    <a:bodyPr/>
                    <a:lstStyle/>
                    <a:p>
                      <a:r>
                        <a:rPr lang="en-US" dirty="0" smtClean="0"/>
                        <a:t>Irreversibly denatured collagen: bacteria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reversibly denatured collagen</a:t>
                      </a:r>
                    </a:p>
                    <a:p>
                      <a:endParaRPr lang="en-US" dirty="0"/>
                    </a:p>
                  </a:txBody>
                  <a:tcPr/>
                </a:tc>
              </a:tr>
              <a:tr h="571500">
                <a:tc>
                  <a:txBody>
                    <a:bodyPr/>
                    <a:lstStyle/>
                    <a:p>
                      <a:r>
                        <a:rPr lang="en-US" dirty="0" smtClean="0"/>
                        <a:t>Not </a:t>
                      </a:r>
                      <a:r>
                        <a:rPr lang="en-US" dirty="0" err="1" smtClean="0"/>
                        <a:t>remineralizable</a:t>
                      </a:r>
                      <a:endParaRPr lang="en-US" dirty="0"/>
                    </a:p>
                  </a:txBody>
                  <a:tcPr/>
                </a:tc>
                <a:tc>
                  <a:txBody>
                    <a:bodyPr/>
                    <a:lstStyle/>
                    <a:p>
                      <a:r>
                        <a:rPr lang="en-US" dirty="0" err="1" smtClean="0"/>
                        <a:t>remineralizable</a:t>
                      </a:r>
                      <a:endParaRPr lang="en-US" dirty="0"/>
                    </a:p>
                  </a:txBody>
                  <a:tcPr/>
                </a:tc>
              </a:tr>
              <a:tr h="571500">
                <a:tc>
                  <a:txBody>
                    <a:bodyPr/>
                    <a:lstStyle/>
                    <a:p>
                      <a:r>
                        <a:rPr lang="en-US" dirty="0" smtClean="0"/>
                        <a:t>Darker and softer</a:t>
                      </a:r>
                      <a:endParaRPr lang="en-US" dirty="0"/>
                    </a:p>
                  </a:txBody>
                  <a:tcPr/>
                </a:tc>
                <a:tc>
                  <a:txBody>
                    <a:bodyPr/>
                    <a:lstStyle/>
                    <a:p>
                      <a:r>
                        <a:rPr lang="en-US" dirty="0" smtClean="0"/>
                        <a:t>Less</a:t>
                      </a:r>
                      <a:r>
                        <a:rPr lang="en-US" baseline="0" dirty="0" smtClean="0"/>
                        <a:t> darker and harder</a:t>
                      </a:r>
                      <a:endParaRPr lang="en-US" dirty="0"/>
                    </a:p>
                  </a:txBody>
                  <a:tcPr/>
                </a:tc>
              </a:tr>
              <a:tr h="571500">
                <a:tc>
                  <a:txBody>
                    <a:bodyPr/>
                    <a:lstStyle/>
                    <a:p>
                      <a:r>
                        <a:rPr lang="en-US" dirty="0" smtClean="0"/>
                        <a:t>Must be removed</a:t>
                      </a:r>
                      <a:endParaRPr lang="en-US" dirty="0"/>
                    </a:p>
                  </a:txBody>
                  <a:tcPr/>
                </a:tc>
                <a:tc>
                  <a:txBody>
                    <a:bodyPr/>
                    <a:lstStyle/>
                    <a:p>
                      <a:r>
                        <a:rPr lang="en-US" dirty="0" smtClean="0"/>
                        <a:t>Can be left back</a:t>
                      </a:r>
                      <a:endParaRPr lang="en-US" dirty="0"/>
                    </a:p>
                  </a:txBody>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IN" dirty="0"/>
          </a:p>
        </p:txBody>
      </p:sp>
      <p:sp>
        <p:nvSpPr>
          <p:cNvPr id="3" name="Text Placeholder 2"/>
          <p:cNvSpPr>
            <a:spLocks noGrp="1"/>
          </p:cNvSpPr>
          <p:nvPr>
            <p:ph type="body" idx="1"/>
          </p:nvPr>
        </p:nvSpPr>
        <p:spPr>
          <a:xfrm>
            <a:off x="683568" y="1412776"/>
            <a:ext cx="8136904" cy="5112568"/>
          </a:xfrm>
        </p:spPr>
        <p:txBody>
          <a:bodyPr/>
          <a:lstStyle/>
          <a:p>
            <a:r>
              <a:rPr lang="en-US" sz="2400" dirty="0" smtClean="0"/>
              <a:t>“Placement </a:t>
            </a:r>
            <a:r>
              <a:rPr lang="en-US" sz="2400" dirty="0"/>
              <a:t>of a biocompatible medicament or a non-medicated material on a pulp that has been exposed in the cause of excavating the last portions of deep dentinal caries or as a result of traumatic </a:t>
            </a:r>
            <a:r>
              <a:rPr lang="en-US" sz="2400" dirty="0" smtClean="0"/>
              <a:t>injury.”</a:t>
            </a:r>
          </a:p>
          <a:p>
            <a:endParaRPr lang="en-US" dirty="0"/>
          </a:p>
          <a:p>
            <a:r>
              <a:rPr lang="en-US" b="1" u="sng" dirty="0">
                <a:solidFill>
                  <a:srgbClr val="FF0000"/>
                </a:solidFill>
              </a:rPr>
              <a:t>Objectives:</a:t>
            </a:r>
            <a:endParaRPr lang="en-US" dirty="0">
              <a:solidFill>
                <a:srgbClr val="FF0000"/>
              </a:solidFill>
            </a:endParaRPr>
          </a:p>
          <a:p>
            <a:r>
              <a:rPr lang="en-US" dirty="0"/>
              <a:t> </a:t>
            </a:r>
          </a:p>
          <a:p>
            <a:pPr lvl="0">
              <a:buFont typeface="Arial" pitchFamily="34" charset="0"/>
              <a:buChar char="•"/>
            </a:pPr>
            <a:r>
              <a:rPr lang="en-US" dirty="0"/>
              <a:t>To seal the pulp against bacterial leakage.</a:t>
            </a:r>
          </a:p>
          <a:p>
            <a:r>
              <a:rPr lang="en-US" dirty="0"/>
              <a:t> </a:t>
            </a:r>
          </a:p>
          <a:p>
            <a:pPr lvl="0">
              <a:buFont typeface="Arial" pitchFamily="34" charset="0"/>
              <a:buChar char="•"/>
            </a:pPr>
            <a:r>
              <a:rPr lang="en-US" dirty="0"/>
              <a:t>Encourage the pulp to wall off the exposure site by initiating a dentin bridge.</a:t>
            </a:r>
          </a:p>
          <a:p>
            <a:r>
              <a:rPr lang="en-US" dirty="0"/>
              <a:t> </a:t>
            </a:r>
          </a:p>
          <a:p>
            <a:pPr>
              <a:buFont typeface="Arial" pitchFamily="34" charset="0"/>
              <a:buChar char="•"/>
            </a:pPr>
            <a:r>
              <a:rPr lang="en-US" dirty="0"/>
              <a:t>To maintain the vitality of underlying pulp tissue </a:t>
            </a:r>
            <a:r>
              <a:rPr lang="en-US" dirty="0" smtClean="0"/>
              <a:t>organ.</a:t>
            </a:r>
            <a:endParaRPr lang="en-US" dirty="0"/>
          </a:p>
          <a:p>
            <a:endParaRPr lang="en-US" dirty="0" smtClean="0"/>
          </a:p>
        </p:txBody>
      </p:sp>
      <p:sp>
        <p:nvSpPr>
          <p:cNvPr id="4" name="Rectangle 3"/>
          <p:cNvSpPr/>
          <p:nvPr/>
        </p:nvSpPr>
        <p:spPr>
          <a:xfrm>
            <a:off x="390827" y="260648"/>
            <a:ext cx="7997597" cy="707886"/>
          </a:xfrm>
          <a:prstGeom prst="rect">
            <a:avLst/>
          </a:prstGeom>
        </p:spPr>
        <p:txBody>
          <a:bodyPr wrap="square">
            <a:spAutoFit/>
          </a:bodyPr>
          <a:lstStyle/>
          <a:p>
            <a:r>
              <a:rPr lang="en-US" sz="4000" b="1" dirty="0" smtClean="0">
                <a:solidFill>
                  <a:srgbClr val="C00000"/>
                </a:solidFill>
              </a:rPr>
              <a:t>DIRECT PULP CAPPING</a:t>
            </a:r>
            <a:endParaRPr lang="en-IN" sz="4000" b="1" dirty="0">
              <a:solidFill>
                <a:srgbClr val="C00000"/>
              </a:solidFill>
            </a:endParaRPr>
          </a:p>
        </p:txBody>
      </p:sp>
    </p:spTree>
    <p:extLst>
      <p:ext uri="{BB962C8B-B14F-4D97-AF65-F5344CB8AC3E}">
        <p14:creationId xmlns:p14="http://schemas.microsoft.com/office/powerpoint/2010/main" xmlns="" val="2561954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rgbClr val="FF0000"/>
                </a:solidFill>
              </a:rPr>
              <a:t>INDICATIONS:</a:t>
            </a:r>
            <a:endParaRPr lang="en-IN" sz="4000" dirty="0">
              <a:solidFill>
                <a:srgbClr val="FF0000"/>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lvl="0">
              <a:buFont typeface="Wingdings" pitchFamily="2" charset="2"/>
              <a:buChar char="Ø"/>
            </a:pPr>
            <a:r>
              <a:rPr lang="en-US" sz="2400" dirty="0"/>
              <a:t>“Pin point" mechanical exposures that are surrounded with sound dentin</a:t>
            </a:r>
            <a:r>
              <a:rPr lang="en-US" sz="2400" dirty="0" smtClean="0"/>
              <a:t>.</a:t>
            </a:r>
            <a:endParaRPr lang="en-US" sz="2400" dirty="0"/>
          </a:p>
          <a:p>
            <a:pPr lvl="0">
              <a:buFont typeface="Wingdings" pitchFamily="2" charset="2"/>
              <a:buChar char="Ø"/>
            </a:pPr>
            <a:r>
              <a:rPr lang="en-US" sz="2400" dirty="0"/>
              <a:t>Exposed pulp tissue should be bright red in color and have a slight hemorrhage that is easily controlled with dry </a:t>
            </a:r>
            <a:r>
              <a:rPr lang="en-US" sz="2400" dirty="0" smtClean="0"/>
              <a:t>cotton pellets </a:t>
            </a:r>
            <a:r>
              <a:rPr lang="en-US" sz="2400" dirty="0"/>
              <a:t>applied with minimal pressure</a:t>
            </a:r>
            <a:r>
              <a:rPr lang="en-US" sz="2400" dirty="0" smtClean="0"/>
              <a:t>.</a:t>
            </a:r>
            <a:endParaRPr lang="en-US" sz="2400" dirty="0"/>
          </a:p>
          <a:p>
            <a:pPr lvl="0">
              <a:buFont typeface="Wingdings" pitchFamily="2" charset="2"/>
              <a:buChar char="Ø"/>
            </a:pPr>
            <a:r>
              <a:rPr lang="en-US" sz="2400" dirty="0"/>
              <a:t>Absence of pain</a:t>
            </a:r>
            <a:r>
              <a:rPr lang="en-US" sz="2400" dirty="0" smtClean="0"/>
              <a:t>.</a:t>
            </a:r>
            <a:endParaRPr lang="en-US" sz="2400" dirty="0" smtClean="0">
              <a:solidFill>
                <a:srgbClr val="4D4D4D"/>
              </a:solidFill>
            </a:endParaRPr>
          </a:p>
          <a:p>
            <a:pPr lvl="0">
              <a:buFont typeface="Wingdings" pitchFamily="2" charset="2"/>
              <a:buChar char="Ø"/>
            </a:pPr>
            <a:r>
              <a:rPr lang="en-US" sz="2400" dirty="0"/>
              <a:t> Size of  exposure diameter must be less than 0.5mm</a:t>
            </a:r>
            <a:r>
              <a:rPr lang="en-US" sz="2400" dirty="0" smtClean="0"/>
              <a:t>.</a:t>
            </a:r>
            <a:endParaRPr lang="en-US" sz="2400" dirty="0"/>
          </a:p>
          <a:p>
            <a:pPr lvl="0">
              <a:buFont typeface="Wingdings" pitchFamily="2" charset="2"/>
              <a:buChar char="Ø"/>
            </a:pPr>
            <a:r>
              <a:rPr lang="en-US" sz="2400" dirty="0"/>
              <a:t> No bleeding at the exposure site</a:t>
            </a:r>
            <a:r>
              <a:rPr lang="en-US" sz="2400" dirty="0" smtClean="0"/>
              <a:t>.</a:t>
            </a:r>
            <a:endParaRPr lang="en-US" sz="2400" dirty="0"/>
          </a:p>
          <a:p>
            <a:pPr lvl="0">
              <a:buFont typeface="Wingdings" pitchFamily="2" charset="2"/>
              <a:buChar char="Ø"/>
            </a:pPr>
            <a:r>
              <a:rPr lang="en-US" sz="2400" dirty="0"/>
              <a:t> The field of operation should be completely aseptic.</a:t>
            </a:r>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12505504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28600"/>
            <a:ext cx="6934200" cy="715963"/>
          </a:xfrm>
        </p:spPr>
        <p:txBody>
          <a:bodyPr/>
          <a:lstStyle/>
          <a:p>
            <a:r>
              <a:rPr lang="en-US" sz="4000" dirty="0" smtClean="0">
                <a:solidFill>
                  <a:srgbClr val="FF0000"/>
                </a:solidFill>
              </a:rPr>
              <a:t>CONTRAINDICATIONS:</a:t>
            </a:r>
            <a:endParaRPr lang="en-IN" sz="4000" dirty="0">
              <a:solidFill>
                <a:srgbClr val="FF0000"/>
              </a:solidFill>
            </a:endParaRPr>
          </a:p>
        </p:txBody>
      </p:sp>
      <p:sp>
        <p:nvSpPr>
          <p:cNvPr id="60419" name="Rectangle 3"/>
          <p:cNvSpPr>
            <a:spLocks noGrp="1" noChangeArrowheads="1"/>
          </p:cNvSpPr>
          <p:nvPr>
            <p:ph type="body" idx="1"/>
          </p:nvPr>
        </p:nvSpPr>
        <p:spPr>
          <a:xfrm>
            <a:off x="1981200" y="990600"/>
            <a:ext cx="6934200" cy="4267200"/>
          </a:xfrm>
        </p:spPr>
        <p:txBody>
          <a:bodyPr/>
          <a:lstStyle/>
          <a:p>
            <a:pPr lvl="0">
              <a:buFont typeface="Wingdings" pitchFamily="2" charset="2"/>
              <a:buChar char="Ø"/>
            </a:pPr>
            <a:r>
              <a:rPr lang="en-US" sz="2400" dirty="0"/>
              <a:t>History of spontaneous and nocturnal toothaches.</a:t>
            </a:r>
          </a:p>
          <a:p>
            <a:pPr lvl="0">
              <a:buNone/>
            </a:pPr>
            <a:endParaRPr lang="en-US" sz="2400" dirty="0"/>
          </a:p>
          <a:p>
            <a:pPr lvl="0">
              <a:buFont typeface="Wingdings" pitchFamily="2" charset="2"/>
              <a:buChar char="Ø"/>
            </a:pPr>
            <a:r>
              <a:rPr lang="en-US" sz="2400" dirty="0"/>
              <a:t>Excessive tooth mobility.</a:t>
            </a:r>
          </a:p>
          <a:p>
            <a:pPr lvl="0">
              <a:buNone/>
            </a:pPr>
            <a:endParaRPr lang="en-US" sz="2400" dirty="0"/>
          </a:p>
          <a:p>
            <a:pPr lvl="0">
              <a:buFont typeface="Wingdings" pitchFamily="2" charset="2"/>
              <a:buChar char="Ø"/>
            </a:pPr>
            <a:r>
              <a:rPr lang="en-US" sz="2400" dirty="0"/>
              <a:t>Thickening of periodontal ligament.</a:t>
            </a:r>
          </a:p>
          <a:p>
            <a:pPr lvl="0">
              <a:buNone/>
            </a:pPr>
            <a:endParaRPr lang="en-US" sz="2400" dirty="0"/>
          </a:p>
          <a:p>
            <a:pPr lvl="0">
              <a:buFont typeface="Wingdings" pitchFamily="2" charset="2"/>
              <a:buChar char="Ø"/>
            </a:pPr>
            <a:r>
              <a:rPr lang="en-US" sz="2400" dirty="0"/>
              <a:t>Radiographic evidence of </a:t>
            </a:r>
            <a:r>
              <a:rPr lang="en-US" sz="2400" dirty="0" err="1"/>
              <a:t>furcal</a:t>
            </a:r>
            <a:r>
              <a:rPr lang="en-US" sz="2400" dirty="0"/>
              <a:t> / </a:t>
            </a:r>
            <a:r>
              <a:rPr lang="en-US" sz="2400" dirty="0" err="1"/>
              <a:t>periradicular</a:t>
            </a:r>
            <a:r>
              <a:rPr lang="en-US" sz="2400" dirty="0"/>
              <a:t> degeneration.</a:t>
            </a:r>
          </a:p>
          <a:p>
            <a:pPr lvl="0">
              <a:buNone/>
            </a:pPr>
            <a:endParaRPr lang="en-US" sz="2400" dirty="0"/>
          </a:p>
          <a:p>
            <a:pPr lvl="0">
              <a:buFont typeface="Wingdings" pitchFamily="2" charset="2"/>
              <a:buChar char="Ø"/>
            </a:pPr>
            <a:r>
              <a:rPr lang="en-US" sz="2400" dirty="0"/>
              <a:t>Uncontrollable hemorrhage at the time of exposure</a:t>
            </a:r>
            <a:r>
              <a:rPr lang="en-US" sz="2400" dirty="0" smtClean="0"/>
              <a:t>.</a:t>
            </a:r>
            <a:endParaRPr lang="en-US" sz="2400" dirty="0"/>
          </a:p>
          <a:p>
            <a:pPr lvl="0">
              <a:buFont typeface="Wingdings" pitchFamily="2" charset="2"/>
              <a:buChar char="Ø"/>
            </a:pPr>
            <a:r>
              <a:rPr lang="en-US" sz="2400" dirty="0"/>
              <a:t>Purulent or serous exudates from the exposure.</a:t>
            </a:r>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19160614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715963"/>
          </a:xfrm>
        </p:spPr>
        <p:txBody>
          <a:bodyPr/>
          <a:lstStyle/>
          <a:p>
            <a:r>
              <a:rPr lang="en-US" dirty="0" smtClean="0">
                <a:solidFill>
                  <a:srgbClr val="FFFF00"/>
                </a:solidFill>
              </a:rPr>
              <a:t>PROCEDURE:</a:t>
            </a:r>
            <a:endParaRPr lang="en-US" dirty="0">
              <a:solidFill>
                <a:srgbClr val="FFFF00"/>
              </a:solidFill>
            </a:endParaRPr>
          </a:p>
        </p:txBody>
      </p:sp>
      <p:sp>
        <p:nvSpPr>
          <p:cNvPr id="3" name="Content Placeholder 2"/>
          <p:cNvSpPr>
            <a:spLocks noGrp="1"/>
          </p:cNvSpPr>
          <p:nvPr>
            <p:ph idx="1"/>
          </p:nvPr>
        </p:nvSpPr>
        <p:spPr>
          <a:xfrm>
            <a:off x="685800" y="1447800"/>
            <a:ext cx="8458200" cy="5410200"/>
          </a:xfrm>
        </p:spPr>
        <p:txBody>
          <a:bodyPr/>
          <a:lstStyle/>
          <a:p>
            <a:r>
              <a:rPr lang="en-US" sz="2800" dirty="0" smtClean="0"/>
              <a:t>All undermined enamel &amp; unsound dentin is removed.</a:t>
            </a:r>
          </a:p>
          <a:p>
            <a:r>
              <a:rPr lang="en-US" sz="2800" dirty="0" smtClean="0"/>
              <a:t>The cavity floor &amp; exposure site is irrigated with sterile water &amp; dried with cotton pellets.</a:t>
            </a:r>
          </a:p>
          <a:p>
            <a:r>
              <a:rPr lang="en-US" sz="2800" dirty="0" smtClean="0"/>
              <a:t>Suitable therapeutic pulp capping material is used.</a:t>
            </a:r>
          </a:p>
          <a:p>
            <a:r>
              <a:rPr lang="en-US" sz="2800" dirty="0" smtClean="0">
                <a:solidFill>
                  <a:srgbClr val="FF0000"/>
                </a:solidFill>
              </a:rPr>
              <a:t>ZOE: </a:t>
            </a:r>
            <a:r>
              <a:rPr lang="en-US" sz="2800" dirty="0" smtClean="0"/>
              <a:t>sound dentin shavings are cut from surrounding walls &amp; deposited at exposure site &amp; covered with ZOE.(8-9weeks)</a:t>
            </a:r>
          </a:p>
          <a:p>
            <a:r>
              <a:rPr lang="en-US" sz="2800" dirty="0" smtClean="0">
                <a:solidFill>
                  <a:srgbClr val="FF0000"/>
                </a:solidFill>
              </a:rPr>
              <a:t>Ca(OH)2:</a:t>
            </a:r>
            <a:r>
              <a:rPr lang="en-US" sz="2800" dirty="0" smtClean="0"/>
              <a:t>placed over exposure site.(6-8weeks)</a:t>
            </a:r>
          </a:p>
          <a:p>
            <a:r>
              <a:rPr lang="en-US" sz="2800" dirty="0" smtClean="0"/>
              <a:t>Permanent restoration should then be placed.</a:t>
            </a:r>
            <a:endParaRPr lang="en-US"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4294967295"/>
          </p:nvPr>
        </p:nvSpPr>
        <p:spPr bwMode="auto">
          <a:xfrm>
            <a:off x="8129588" y="5734050"/>
            <a:ext cx="609600" cy="520700"/>
          </a:xfrm>
          <a:prstGeom prst="rect">
            <a:avLst/>
          </a:prstGeom>
          <a:noFill/>
          <a:ln>
            <a:miter lim="800000"/>
            <a:headEnd/>
            <a:tailEnd/>
          </a:ln>
        </p:spPr>
        <p:txBody>
          <a:bodyPr/>
          <a:lstStyle/>
          <a:p>
            <a:fld id="{325B535B-D93F-41CC-B534-760175FC81DC}" type="slidenum">
              <a:rPr lang="en-US"/>
              <a:pPr/>
              <a:t>84</a:t>
            </a:fld>
            <a:endParaRPr lang="en-US"/>
          </a:p>
        </p:txBody>
      </p:sp>
      <p:pic>
        <p:nvPicPr>
          <p:cNvPr id="125955" name="Picture 2"/>
          <p:cNvPicPr>
            <a:picLocks noGrp="1" noChangeAspect="1" noChangeArrowheads="1"/>
          </p:cNvPicPr>
          <p:nvPr>
            <p:ph sz="quarter" idx="1"/>
          </p:nvPr>
        </p:nvPicPr>
        <p:blipFill>
          <a:blip r:embed="rId2"/>
          <a:srcRect/>
          <a:stretch>
            <a:fillRect/>
          </a:stretch>
        </p:blipFill>
        <p:spPr bwMode="auto">
          <a:xfrm>
            <a:off x="2438400" y="381000"/>
            <a:ext cx="4114800" cy="4364037"/>
          </a:xfrm>
          <a:noFill/>
          <a:ln>
            <a:miter lim="800000"/>
            <a:headEnd/>
            <a:tailEnd/>
          </a:ln>
        </p:spPr>
      </p:pic>
      <p:sp>
        <p:nvSpPr>
          <p:cNvPr id="6" name="Content Placeholder 5"/>
          <p:cNvSpPr>
            <a:spLocks noGrp="1"/>
          </p:cNvSpPr>
          <p:nvPr>
            <p:ph sz="quarter" idx="1"/>
          </p:nvPr>
        </p:nvSpPr>
        <p:spPr>
          <a:xfrm>
            <a:off x="1066800" y="4800600"/>
            <a:ext cx="7467600" cy="1791260"/>
          </a:xfrm>
          <a:solidFill>
            <a:schemeClr val="bg1">
              <a:lumMod val="95000"/>
            </a:schemeClr>
          </a:solidFill>
        </p:spPr>
        <p:txBody>
          <a:bodyPr wrap="square">
            <a:spAutoFit/>
          </a:bodyPr>
          <a:lstStyle/>
          <a:p>
            <a:pPr>
              <a:defRPr/>
            </a:pPr>
            <a:r>
              <a:rPr lang="en-IN" sz="2400" dirty="0" smtClean="0">
                <a:latin typeface="Times New Roman" pitchFamily="18" charset="0"/>
                <a:cs typeface="Times New Roman" pitchFamily="18" charset="0"/>
              </a:rPr>
              <a:t>Direct pulp-capping technique. </a:t>
            </a:r>
          </a:p>
          <a:p>
            <a:pPr>
              <a:buFontTx/>
              <a:buAutoNum type="alphaUcPeriod"/>
              <a:defRPr/>
            </a:pPr>
            <a:r>
              <a:rPr lang="en-IN" sz="2000" b="1" dirty="0" smtClean="0">
                <a:latin typeface="Times New Roman" pitchFamily="18" charset="0"/>
                <a:cs typeface="Times New Roman" pitchFamily="18" charset="0"/>
              </a:rPr>
              <a:t>Capping material </a:t>
            </a:r>
            <a:r>
              <a:rPr lang="en-IN" sz="2000" dirty="0" smtClean="0">
                <a:latin typeface="Times New Roman" pitchFamily="18" charset="0"/>
                <a:cs typeface="Times New Roman" pitchFamily="18" charset="0"/>
              </a:rPr>
              <a:t>covers pulp exposure and the floor of the cavity. </a:t>
            </a:r>
          </a:p>
          <a:p>
            <a:pPr>
              <a:buFontTx/>
              <a:buAutoNum type="alphaUcPeriod"/>
              <a:defRPr/>
            </a:pPr>
            <a:r>
              <a:rPr lang="en-IN" sz="2000" b="1" dirty="0" smtClean="0">
                <a:latin typeface="Times New Roman" pitchFamily="18" charset="0"/>
                <a:cs typeface="Times New Roman" pitchFamily="18" charset="0"/>
              </a:rPr>
              <a:t>Protective base </a:t>
            </a:r>
            <a:r>
              <a:rPr lang="en-IN" sz="2000" dirty="0" smtClean="0">
                <a:latin typeface="Times New Roman" pitchFamily="18" charset="0"/>
                <a:cs typeface="Times New Roman" pitchFamily="18" charset="0"/>
              </a:rPr>
              <a:t>of zinc oxide–</a:t>
            </a:r>
            <a:r>
              <a:rPr lang="en-IN" sz="2000" dirty="0" err="1" smtClean="0">
                <a:latin typeface="Times New Roman" pitchFamily="18" charset="0"/>
                <a:cs typeface="Times New Roman" pitchFamily="18" charset="0"/>
              </a:rPr>
              <a:t>eugenol</a:t>
            </a:r>
            <a:r>
              <a:rPr lang="en-IN" sz="2000" dirty="0" smtClean="0">
                <a:latin typeface="Times New Roman" pitchFamily="18" charset="0"/>
                <a:cs typeface="Times New Roman" pitchFamily="18" charset="0"/>
              </a:rPr>
              <a:t> cement.</a:t>
            </a:r>
          </a:p>
          <a:p>
            <a:pPr>
              <a:buFontTx/>
              <a:buAutoNum type="alphaUcPeriod"/>
              <a:defRPr/>
            </a:pPr>
            <a:r>
              <a:rPr lang="en-IN" sz="2000" b="1" dirty="0" smtClean="0">
                <a:latin typeface="Times New Roman" pitchFamily="18" charset="0"/>
                <a:cs typeface="Times New Roman" pitchFamily="18" charset="0"/>
              </a:rPr>
              <a:t>Amalgam restoration</a:t>
            </a:r>
            <a:r>
              <a:rPr lang="en-IN" b="1" dirty="0" smtClean="0">
                <a:latin typeface="Times New Roman" pitchFamily="18" charset="0"/>
                <a:cs typeface="Times New Roman" pitchFamily="18" charset="0"/>
              </a:rPr>
              <a:t>.</a:t>
            </a:r>
            <a:endParaRPr lang="en-IN"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a:lnSpc>
                <a:spcPct val="80000"/>
              </a:lnSpc>
            </a:pPr>
            <a:endParaRPr lang="en-IN" sz="1800" dirty="0">
              <a:solidFill>
                <a:srgbClr val="4D4D4D"/>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5955" y="436194"/>
            <a:ext cx="3363363" cy="2524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60032" y="408564"/>
            <a:ext cx="3427603" cy="2568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5955" y="3429000"/>
            <a:ext cx="3363363"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860032" y="3429000"/>
            <a:ext cx="3427603" cy="2572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572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Treatment </a:t>
            </a:r>
            <a:r>
              <a:rPr lang="en-US" dirty="0" smtClean="0">
                <a:solidFill>
                  <a:schemeClr val="accent2">
                    <a:lumMod val="75000"/>
                  </a:schemeClr>
                </a:solidFill>
              </a:rPr>
              <a:t>considerations:</a:t>
            </a:r>
            <a:endParaRPr lang="en-IN" dirty="0"/>
          </a:p>
        </p:txBody>
      </p:sp>
      <p:sp>
        <p:nvSpPr>
          <p:cNvPr id="3" name="Content Placeholder 2"/>
          <p:cNvSpPr>
            <a:spLocks noGrp="1"/>
          </p:cNvSpPr>
          <p:nvPr>
            <p:ph idx="1"/>
          </p:nvPr>
        </p:nvSpPr>
        <p:spPr/>
        <p:txBody>
          <a:bodyPr/>
          <a:lstStyle/>
          <a:p>
            <a:pPr lvl="0">
              <a:buFont typeface="Wingdings" pitchFamily="2" charset="2"/>
              <a:buChar char="Ø"/>
            </a:pPr>
            <a:r>
              <a:rPr lang="en-US" sz="2400" dirty="0"/>
              <a:t>DEBRIDEMENT</a:t>
            </a:r>
          </a:p>
          <a:p>
            <a:pPr lvl="0">
              <a:buNone/>
            </a:pPr>
            <a:endParaRPr lang="en-US" sz="2400" dirty="0"/>
          </a:p>
          <a:p>
            <a:pPr lvl="0">
              <a:buFont typeface="Wingdings" pitchFamily="2" charset="2"/>
              <a:buChar char="Ø"/>
            </a:pPr>
            <a:r>
              <a:rPr lang="en-US" sz="2400" dirty="0"/>
              <a:t> HEMORRHAGE AND CLOTTING</a:t>
            </a:r>
          </a:p>
          <a:p>
            <a:pPr lvl="0">
              <a:buNone/>
            </a:pPr>
            <a:endParaRPr lang="en-US" sz="2400" dirty="0"/>
          </a:p>
          <a:p>
            <a:pPr lvl="0">
              <a:buFont typeface="Wingdings" pitchFamily="2" charset="2"/>
              <a:buChar char="Ø"/>
            </a:pPr>
            <a:r>
              <a:rPr lang="en-US" sz="2400" dirty="0"/>
              <a:t> EXPOSURE ENLARGEMENT</a:t>
            </a:r>
          </a:p>
          <a:p>
            <a:pPr lvl="0">
              <a:buNone/>
            </a:pPr>
            <a:endParaRPr lang="en-US" sz="2400" dirty="0"/>
          </a:p>
          <a:p>
            <a:pPr>
              <a:buFont typeface="Wingdings" pitchFamily="2" charset="2"/>
              <a:buChar char="Ø"/>
            </a:pPr>
            <a:r>
              <a:rPr lang="en-US" sz="2400" dirty="0"/>
              <a:t> BACTERIAL CONTAMINATION</a:t>
            </a:r>
          </a:p>
          <a:p>
            <a:endParaRPr lang="en-IN" dirty="0"/>
          </a:p>
        </p:txBody>
      </p:sp>
    </p:spTree>
    <p:extLst>
      <p:ext uri="{BB962C8B-B14F-4D97-AF65-F5344CB8AC3E}">
        <p14:creationId xmlns:p14="http://schemas.microsoft.com/office/powerpoint/2010/main" xmlns="" val="25687533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Debridement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lvl="0"/>
            <a:r>
              <a:rPr lang="en-US" sz="2400" dirty="0"/>
              <a:t>Necrotic and infected dentin chips are invariably pushed into the exposed pulp    during caries removal </a:t>
            </a:r>
            <a:r>
              <a:rPr lang="en-US" sz="2400" dirty="0" smtClean="0"/>
              <a:t>.This </a:t>
            </a:r>
            <a:r>
              <a:rPr lang="en-US" sz="2400" dirty="0"/>
              <a:t>debris may impede healing in the area by causing further </a:t>
            </a:r>
            <a:r>
              <a:rPr lang="en-US" sz="2400" dirty="0" err="1"/>
              <a:t>pulpal</a:t>
            </a:r>
            <a:r>
              <a:rPr lang="en-US" sz="2400" dirty="0"/>
              <a:t> </a:t>
            </a:r>
            <a:r>
              <a:rPr lang="en-US" sz="2400" dirty="0" smtClean="0"/>
              <a:t>inflammation.</a:t>
            </a:r>
            <a:endParaRPr lang="en-IN" sz="2400" dirty="0"/>
          </a:p>
          <a:p>
            <a:pPr lvl="0"/>
            <a:r>
              <a:rPr lang="en-US" sz="2400" dirty="0"/>
              <a:t>Hence, peripheral masses of carious dentin should always be removed before beginning the excavation where an exposure may occur.</a:t>
            </a:r>
            <a:endParaRPr lang="en-IN" sz="2400" dirty="0"/>
          </a:p>
          <a:p>
            <a:pPr lvl="0"/>
            <a:r>
              <a:rPr lang="en-US" sz="2400" dirty="0"/>
              <a:t>Exposure area should be irrigated with nonirritating </a:t>
            </a:r>
            <a:r>
              <a:rPr lang="en-US" sz="2400" dirty="0" smtClean="0"/>
              <a:t>solutions- </a:t>
            </a:r>
            <a:r>
              <a:rPr lang="en-US" sz="2400" dirty="0"/>
              <a:t>normal saline to keep the pulp moist.</a:t>
            </a:r>
            <a:endParaRPr lang="en-IN" sz="2400" dirty="0"/>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40539099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1124744"/>
            <a:ext cx="6934200" cy="4267200"/>
          </a:xfrm>
        </p:spPr>
        <p:txBody>
          <a:bodyPr/>
          <a:lstStyle/>
          <a:p>
            <a:pPr marL="0" indent="0">
              <a:buNone/>
            </a:pPr>
            <a:r>
              <a:rPr lang="en-US" b="1" dirty="0" smtClean="0">
                <a:solidFill>
                  <a:schemeClr val="accent6">
                    <a:lumMod val="75000"/>
                  </a:schemeClr>
                </a:solidFill>
              </a:rPr>
              <a:t>Hemorrhage and clotting</a:t>
            </a:r>
            <a:endParaRPr lang="en-IN" b="1" dirty="0" smtClean="0">
              <a:solidFill>
                <a:schemeClr val="accent6">
                  <a:lumMod val="75000"/>
                </a:schemeClr>
              </a:solidFill>
            </a:endParaRPr>
          </a:p>
          <a:p>
            <a:pPr marL="0" indent="0">
              <a:buNone/>
            </a:pPr>
            <a:r>
              <a:rPr lang="en-US" sz="1800" dirty="0"/>
              <a:t> </a:t>
            </a:r>
            <a:endParaRPr lang="en-IN" sz="1800" dirty="0"/>
          </a:p>
          <a:p>
            <a:pPr lvl="0"/>
            <a:r>
              <a:rPr lang="en-US" sz="2400" dirty="0" smtClean="0"/>
              <a:t>Hemorrhage:</a:t>
            </a:r>
            <a:r>
              <a:rPr lang="en-US" sz="2400" b="1" dirty="0" smtClean="0">
                <a:solidFill>
                  <a:schemeClr val="accent6">
                    <a:lumMod val="75000"/>
                  </a:schemeClr>
                </a:solidFill>
              </a:rPr>
              <a:t> </a:t>
            </a:r>
            <a:r>
              <a:rPr lang="en-US" sz="2400" dirty="0" smtClean="0"/>
              <a:t>controlled </a:t>
            </a:r>
            <a:r>
              <a:rPr lang="en-US" sz="2400" dirty="0"/>
              <a:t>with cotton pellet </a:t>
            </a:r>
            <a:r>
              <a:rPr lang="en-US" sz="2400" dirty="0" smtClean="0"/>
              <a:t>pressure.</a:t>
            </a:r>
            <a:endParaRPr lang="en-IN" sz="2400" dirty="0"/>
          </a:p>
          <a:p>
            <a:pPr marL="0" indent="0">
              <a:buNone/>
            </a:pPr>
            <a:r>
              <a:rPr lang="en-US" sz="2400" dirty="0"/>
              <a:t> </a:t>
            </a:r>
            <a:endParaRPr lang="en-IN" sz="2400" dirty="0"/>
          </a:p>
          <a:p>
            <a:pPr lvl="0"/>
            <a:r>
              <a:rPr lang="en-US" sz="2400" dirty="0" smtClean="0"/>
              <a:t>Blood clot: must </a:t>
            </a:r>
            <a:r>
              <a:rPr lang="en-US" sz="2400" dirty="0"/>
              <a:t>not be allowed to form as it will impede </a:t>
            </a:r>
            <a:r>
              <a:rPr lang="en-US" sz="2400" dirty="0" err="1"/>
              <a:t>pulpal</a:t>
            </a:r>
            <a:r>
              <a:rPr lang="en-US" sz="2400" dirty="0"/>
              <a:t> </a:t>
            </a:r>
            <a:r>
              <a:rPr lang="en-US" sz="2400" dirty="0" smtClean="0"/>
              <a:t>healing.</a:t>
            </a:r>
            <a:endParaRPr lang="en-IN" sz="2400" dirty="0"/>
          </a:p>
          <a:p>
            <a:pPr marL="0" indent="0">
              <a:buNone/>
            </a:pPr>
            <a:r>
              <a:rPr lang="en-US" sz="2400" dirty="0"/>
              <a:t> </a:t>
            </a:r>
            <a:endParaRPr lang="en-IN" sz="2400" dirty="0"/>
          </a:p>
          <a:p>
            <a:r>
              <a:rPr lang="en-US" sz="2400" dirty="0" smtClean="0"/>
              <a:t>The </a:t>
            </a:r>
            <a:r>
              <a:rPr lang="en-US" sz="2400" dirty="0"/>
              <a:t>capping material must directly contact pulp tissue to exert a reparative </a:t>
            </a:r>
            <a:r>
              <a:rPr lang="en-US" sz="2400" dirty="0" smtClean="0"/>
              <a:t>dentin </a:t>
            </a:r>
            <a:r>
              <a:rPr lang="en-US" sz="2400" dirty="0"/>
              <a:t>bridge response.</a:t>
            </a:r>
            <a:endParaRPr lang="en-IN" sz="2400" dirty="0"/>
          </a:p>
          <a:p>
            <a:pPr>
              <a:lnSpc>
                <a:spcPct val="80000"/>
              </a:lnSpc>
            </a:pPr>
            <a:endParaRPr lang="en-IN" sz="2400" dirty="0">
              <a:solidFill>
                <a:srgbClr val="4D4D4D"/>
              </a:solidFill>
            </a:endParaRPr>
          </a:p>
        </p:txBody>
      </p:sp>
    </p:spTree>
    <p:extLst>
      <p:ext uri="{BB962C8B-B14F-4D97-AF65-F5344CB8AC3E}">
        <p14:creationId xmlns:p14="http://schemas.microsoft.com/office/powerpoint/2010/main" xmlns="" val="15843294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2051720" y="404664"/>
            <a:ext cx="6934200" cy="4267200"/>
          </a:xfrm>
        </p:spPr>
        <p:txBody>
          <a:bodyPr/>
          <a:lstStyle/>
          <a:p>
            <a:pPr marL="0" indent="0">
              <a:buNone/>
            </a:pPr>
            <a:r>
              <a:rPr lang="en-US" dirty="0" smtClean="0">
                <a:solidFill>
                  <a:schemeClr val="accent6">
                    <a:lumMod val="75000"/>
                  </a:schemeClr>
                </a:solidFill>
              </a:rPr>
              <a:t>Exposure Enlargement</a:t>
            </a:r>
            <a:r>
              <a:rPr lang="en-US" dirty="0">
                <a:solidFill>
                  <a:schemeClr val="accent6">
                    <a:lumMod val="75000"/>
                  </a:schemeClr>
                </a:solidFill>
              </a:rPr>
              <a:t> </a:t>
            </a:r>
            <a:endParaRPr lang="en-US" dirty="0" smtClean="0">
              <a:solidFill>
                <a:schemeClr val="accent6">
                  <a:lumMod val="75000"/>
                </a:schemeClr>
              </a:solidFill>
            </a:endParaRPr>
          </a:p>
          <a:p>
            <a:pPr marL="0" indent="0">
              <a:buNone/>
            </a:pPr>
            <a:endParaRPr lang="en-IN" dirty="0">
              <a:solidFill>
                <a:schemeClr val="accent6">
                  <a:lumMod val="75000"/>
                </a:schemeClr>
              </a:solidFill>
            </a:endParaRPr>
          </a:p>
          <a:p>
            <a:pPr lvl="0"/>
            <a:r>
              <a:rPr lang="en-US" sz="2400" dirty="0"/>
              <a:t>It removes inflamed and/or infected tissue in the exposed area</a:t>
            </a:r>
            <a:r>
              <a:rPr lang="en-US" sz="2400" dirty="0" smtClean="0"/>
              <a:t>.</a:t>
            </a:r>
          </a:p>
          <a:p>
            <a:pPr lvl="0"/>
            <a:endParaRPr lang="en-IN" sz="2400" dirty="0"/>
          </a:p>
          <a:p>
            <a:pPr lvl="0"/>
            <a:r>
              <a:rPr lang="en-US" sz="2400" dirty="0"/>
              <a:t>It facilitates removal of carious and non carious debris particularly dentin chips</a:t>
            </a:r>
            <a:r>
              <a:rPr lang="en-US" sz="2400" dirty="0" smtClean="0"/>
              <a:t>.</a:t>
            </a:r>
          </a:p>
          <a:p>
            <a:pPr lvl="0"/>
            <a:endParaRPr lang="en-IN" sz="2400" dirty="0"/>
          </a:p>
          <a:p>
            <a:pPr lvl="0"/>
            <a:r>
              <a:rPr lang="en-US" sz="2400" dirty="0"/>
              <a:t>It ensures intimate contact of the capping medicament with healthy pulp tissue </a:t>
            </a:r>
            <a:r>
              <a:rPr lang="en-US" sz="2400" dirty="0" smtClean="0"/>
              <a:t>at the </a:t>
            </a:r>
            <a:r>
              <a:rPr lang="en-US" sz="2400" dirty="0"/>
              <a:t>exposure site.</a:t>
            </a:r>
            <a:endParaRPr lang="en-IN" sz="2400" dirty="0"/>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17943210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315200" cy="715963"/>
          </a:xfrm>
        </p:spPr>
        <p:txBody>
          <a:bodyPr/>
          <a:lstStyle/>
          <a:p>
            <a:r>
              <a:rPr lang="en-US" b="1" dirty="0" smtClean="0">
                <a:solidFill>
                  <a:srgbClr val="FFFF00"/>
                </a:solidFill>
              </a:rPr>
              <a:t>Pathology of dental caries</a:t>
            </a:r>
            <a:endParaRPr lang="en-IN" b="1" dirty="0">
              <a:solidFill>
                <a:srgbClr val="FFFF00"/>
              </a:solidFill>
            </a:endParaRPr>
          </a:p>
        </p:txBody>
      </p:sp>
      <p:sp>
        <p:nvSpPr>
          <p:cNvPr id="3" name="Content Placeholder 2"/>
          <p:cNvSpPr>
            <a:spLocks noGrp="1"/>
          </p:cNvSpPr>
          <p:nvPr>
            <p:ph idx="1"/>
          </p:nvPr>
        </p:nvSpPr>
        <p:spPr>
          <a:xfrm>
            <a:off x="467544" y="1268760"/>
            <a:ext cx="7704856" cy="5112568"/>
          </a:xfrm>
        </p:spPr>
        <p:txBody>
          <a:bodyPr/>
          <a:lstStyle/>
          <a:p>
            <a:r>
              <a:rPr lang="en-US" dirty="0" smtClean="0">
                <a:solidFill>
                  <a:srgbClr val="B92D14"/>
                </a:solidFill>
              </a:rPr>
              <a:t>Early Stages of  Dental Caries:</a:t>
            </a:r>
          </a:p>
          <a:p>
            <a:pPr marL="0" indent="0">
              <a:buNone/>
            </a:pPr>
            <a:r>
              <a:rPr lang="en-US" sz="2800" dirty="0" smtClean="0">
                <a:solidFill>
                  <a:srgbClr val="92D050"/>
                </a:solidFill>
              </a:rPr>
              <a:t> </a:t>
            </a:r>
            <a:r>
              <a:rPr lang="en-US" sz="2800" u="sng" dirty="0" smtClean="0">
                <a:solidFill>
                  <a:srgbClr val="35B19D"/>
                </a:solidFill>
              </a:rPr>
              <a:t>Tubular sclerosis: </a:t>
            </a:r>
          </a:p>
          <a:p>
            <a:pPr marL="0" indent="0">
              <a:buNone/>
            </a:pPr>
            <a:r>
              <a:rPr lang="en-US" sz="2800" dirty="0" smtClean="0"/>
              <a:t>Tubules become blocked with </a:t>
            </a:r>
            <a:r>
              <a:rPr lang="en-US" sz="2800" dirty="0" err="1" smtClean="0"/>
              <a:t>apetite</a:t>
            </a:r>
            <a:r>
              <a:rPr lang="en-US" sz="2800" dirty="0" smtClean="0"/>
              <a:t> crystals.</a:t>
            </a:r>
          </a:p>
          <a:p>
            <a:pPr marL="0" indent="0">
              <a:buNone/>
            </a:pPr>
            <a:r>
              <a:rPr lang="en-US" sz="2800" dirty="0">
                <a:solidFill>
                  <a:srgbClr val="92D050"/>
                </a:solidFill>
              </a:rPr>
              <a:t> </a:t>
            </a:r>
            <a:r>
              <a:rPr lang="en-US" sz="2800" u="sng" dirty="0" smtClean="0">
                <a:solidFill>
                  <a:srgbClr val="35B19D"/>
                </a:solidFill>
              </a:rPr>
              <a:t>Reactionary dentin:</a:t>
            </a:r>
          </a:p>
          <a:p>
            <a:pPr marL="0" indent="0">
              <a:buNone/>
            </a:pPr>
            <a:r>
              <a:rPr lang="en-US" sz="2800" dirty="0" smtClean="0"/>
              <a:t>Accelerated form of secondary dentin, less regular.</a:t>
            </a:r>
          </a:p>
          <a:p>
            <a:pPr marL="0" indent="0">
              <a:buNone/>
            </a:pPr>
            <a:r>
              <a:rPr lang="en-US" sz="2800" dirty="0" smtClean="0"/>
              <a:t>Formed by the </a:t>
            </a:r>
            <a:r>
              <a:rPr lang="en-US" sz="2800" dirty="0" err="1" smtClean="0"/>
              <a:t>odontoblastic</a:t>
            </a:r>
            <a:r>
              <a:rPr lang="en-US" sz="2800" dirty="0" smtClean="0"/>
              <a:t> layer under the tubules affected by caries.</a:t>
            </a:r>
            <a:endParaRPr lang="en-IN" sz="2800" dirty="0"/>
          </a:p>
        </p:txBody>
      </p:sp>
    </p:spTree>
    <p:extLst>
      <p:ext uri="{BB962C8B-B14F-4D97-AF65-F5344CB8AC3E}">
        <p14:creationId xmlns:p14="http://schemas.microsoft.com/office/powerpoint/2010/main" xmlns="" val="9408882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9712" y="404664"/>
            <a:ext cx="6934200" cy="715963"/>
          </a:xfrm>
        </p:spPr>
        <p:txBody>
          <a:bodyPr/>
          <a:lstStyle/>
          <a:p>
            <a:r>
              <a:rPr lang="en-US" sz="4000" dirty="0" smtClean="0">
                <a:solidFill>
                  <a:schemeClr val="accent2">
                    <a:lumMod val="75000"/>
                  </a:schemeClr>
                </a:solidFill>
              </a:rPr>
              <a:t> </a:t>
            </a:r>
            <a:endParaRPr lang="en-IN" sz="4000" dirty="0">
              <a:solidFill>
                <a:schemeClr val="accent2">
                  <a:lumMod val="75000"/>
                </a:schemeClr>
              </a:solidFill>
            </a:endParaRPr>
          </a:p>
        </p:txBody>
      </p:sp>
      <p:sp>
        <p:nvSpPr>
          <p:cNvPr id="60419" name="Rectangle 3"/>
          <p:cNvSpPr>
            <a:spLocks noGrp="1" noChangeArrowheads="1"/>
          </p:cNvSpPr>
          <p:nvPr>
            <p:ph type="body" idx="1"/>
          </p:nvPr>
        </p:nvSpPr>
        <p:spPr>
          <a:xfrm>
            <a:off x="1979712" y="692696"/>
            <a:ext cx="6934200" cy="4267200"/>
          </a:xfrm>
        </p:spPr>
        <p:txBody>
          <a:bodyPr/>
          <a:lstStyle/>
          <a:p>
            <a:pPr marL="0" indent="0">
              <a:lnSpc>
                <a:spcPct val="80000"/>
              </a:lnSpc>
              <a:buNone/>
            </a:pPr>
            <a:r>
              <a:rPr lang="en-US" sz="3600" dirty="0" smtClean="0">
                <a:solidFill>
                  <a:schemeClr val="accent6">
                    <a:lumMod val="75000"/>
                  </a:schemeClr>
                </a:solidFill>
              </a:rPr>
              <a:t>Bacterial Contamination</a:t>
            </a:r>
          </a:p>
          <a:p>
            <a:pPr>
              <a:lnSpc>
                <a:spcPct val="80000"/>
              </a:lnSpc>
            </a:pPr>
            <a:endParaRPr lang="en-US" sz="1800" dirty="0"/>
          </a:p>
          <a:p>
            <a:pPr>
              <a:lnSpc>
                <a:spcPct val="80000"/>
              </a:lnSpc>
            </a:pPr>
            <a:r>
              <a:rPr lang="en-US" sz="2400" dirty="0" smtClean="0"/>
              <a:t>It </a:t>
            </a:r>
            <a:r>
              <a:rPr lang="en-US" sz="2400" dirty="0"/>
              <a:t>has been emphasized that bacterial </a:t>
            </a:r>
            <a:r>
              <a:rPr lang="en-US" sz="2400" dirty="0" err="1">
                <a:solidFill>
                  <a:srgbClr val="FF0000"/>
                </a:solidFill>
              </a:rPr>
              <a:t>microleakage</a:t>
            </a:r>
            <a:r>
              <a:rPr lang="en-US" sz="2400" dirty="0">
                <a:solidFill>
                  <a:srgbClr val="FF0000"/>
                </a:solidFill>
              </a:rPr>
              <a:t> </a:t>
            </a:r>
            <a:r>
              <a:rPr lang="en-US" sz="2400" dirty="0"/>
              <a:t>under </a:t>
            </a:r>
            <a:r>
              <a:rPr lang="en-US" sz="2400" dirty="0" smtClean="0"/>
              <a:t>various restorations </a:t>
            </a:r>
            <a:r>
              <a:rPr lang="en-US" sz="2400" dirty="0">
                <a:solidFill>
                  <a:srgbClr val="FF0000"/>
                </a:solidFill>
              </a:rPr>
              <a:t>causes pulpal damage </a:t>
            </a:r>
            <a:r>
              <a:rPr lang="en-US" sz="2400" dirty="0"/>
              <a:t>in deep </a:t>
            </a:r>
            <a:r>
              <a:rPr lang="en-US" sz="2400" dirty="0" smtClean="0"/>
              <a:t>lesions.</a:t>
            </a:r>
          </a:p>
          <a:p>
            <a:pPr>
              <a:lnSpc>
                <a:spcPct val="80000"/>
              </a:lnSpc>
            </a:pPr>
            <a:endParaRPr lang="en-US" sz="2400" dirty="0">
              <a:solidFill>
                <a:srgbClr val="4D4D4D"/>
              </a:solidFill>
            </a:endParaRPr>
          </a:p>
          <a:p>
            <a:pPr>
              <a:lnSpc>
                <a:spcPct val="80000"/>
              </a:lnSpc>
              <a:buNone/>
            </a:pPr>
            <a:endParaRPr lang="en-US" sz="2400" dirty="0">
              <a:solidFill>
                <a:srgbClr val="4D4D4D"/>
              </a:solidFill>
            </a:endParaRPr>
          </a:p>
          <a:p>
            <a:pPr lvl="0">
              <a:lnSpc>
                <a:spcPct val="80000"/>
              </a:lnSpc>
            </a:pPr>
            <a:r>
              <a:rPr lang="en-US" sz="2400" dirty="0"/>
              <a:t>Cox et al have shown that pulp healing is more dependent on the capacity of the capping </a:t>
            </a:r>
            <a:r>
              <a:rPr lang="en-US" sz="2400" dirty="0">
                <a:solidFill>
                  <a:srgbClr val="FF0000"/>
                </a:solidFill>
              </a:rPr>
              <a:t>material</a:t>
            </a:r>
            <a:r>
              <a:rPr lang="en-US" sz="2400" dirty="0"/>
              <a:t> to </a:t>
            </a:r>
            <a:r>
              <a:rPr lang="en-US" sz="2400" dirty="0">
                <a:solidFill>
                  <a:srgbClr val="FF0000"/>
                </a:solidFill>
              </a:rPr>
              <a:t>prevent bacterial </a:t>
            </a:r>
            <a:r>
              <a:rPr lang="en-US" sz="2400" dirty="0" err="1">
                <a:solidFill>
                  <a:srgbClr val="FF0000"/>
                </a:solidFill>
              </a:rPr>
              <a:t>microleakage</a:t>
            </a:r>
            <a:r>
              <a:rPr lang="en-US" sz="2400" dirty="0">
                <a:solidFill>
                  <a:srgbClr val="FF0000"/>
                </a:solidFill>
              </a:rPr>
              <a:t> </a:t>
            </a:r>
            <a:r>
              <a:rPr lang="en-US" sz="2400" dirty="0" smtClean="0">
                <a:solidFill>
                  <a:srgbClr val="FF0000"/>
                </a:solidFill>
              </a:rPr>
              <a:t>(adequate seal) </a:t>
            </a:r>
            <a:r>
              <a:rPr lang="en-US" sz="2400" dirty="0" smtClean="0"/>
              <a:t>rather </a:t>
            </a:r>
            <a:r>
              <a:rPr lang="en-US" sz="2400" dirty="0"/>
              <a:t>than the specific properties of the material itself.</a:t>
            </a:r>
            <a:endParaRPr lang="en-IN" sz="2400" dirty="0"/>
          </a:p>
          <a:p>
            <a:pPr>
              <a:lnSpc>
                <a:spcPct val="80000"/>
              </a:lnSpc>
            </a:pPr>
            <a:endParaRPr lang="en-IN" sz="1800" dirty="0">
              <a:solidFill>
                <a:srgbClr val="4D4D4D"/>
              </a:solidFill>
            </a:endParaRPr>
          </a:p>
        </p:txBody>
      </p:sp>
    </p:spTree>
    <p:extLst>
      <p:ext uri="{BB962C8B-B14F-4D97-AF65-F5344CB8AC3E}">
        <p14:creationId xmlns:p14="http://schemas.microsoft.com/office/powerpoint/2010/main" xmlns="" val="539644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04664"/>
            <a:ext cx="7315200" cy="715963"/>
          </a:xfrm>
        </p:spPr>
        <p:txBody>
          <a:bodyPr/>
          <a:lstStyle/>
          <a:p>
            <a:pPr algn="ctr"/>
            <a:r>
              <a:rPr lang="en-US" b="1" dirty="0" smtClean="0">
                <a:solidFill>
                  <a:srgbClr val="FFFF00"/>
                </a:solidFill>
              </a:rPr>
              <a:t>Successful Pulp Capping</a:t>
            </a:r>
            <a:endParaRPr lang="en-IN" b="1" dirty="0">
              <a:solidFill>
                <a:srgbClr val="FFFF00"/>
              </a:solidFill>
            </a:endParaRPr>
          </a:p>
        </p:txBody>
      </p:sp>
      <p:sp>
        <p:nvSpPr>
          <p:cNvPr id="3" name="Content Placeholder 2"/>
          <p:cNvSpPr>
            <a:spLocks noGrp="1"/>
          </p:cNvSpPr>
          <p:nvPr>
            <p:ph idx="1"/>
          </p:nvPr>
        </p:nvSpPr>
        <p:spPr>
          <a:xfrm>
            <a:off x="899592" y="1484784"/>
            <a:ext cx="7315200" cy="4191000"/>
          </a:xfrm>
        </p:spPr>
        <p:txBody>
          <a:bodyPr/>
          <a:lstStyle/>
          <a:p>
            <a:pPr marL="0" indent="0">
              <a:buNone/>
            </a:pPr>
            <a:endParaRPr lang="en-IN" dirty="0"/>
          </a:p>
          <a:p>
            <a:pPr lvl="0"/>
            <a:r>
              <a:rPr lang="en-US" sz="2400" dirty="0"/>
              <a:t>Dentin bridging.</a:t>
            </a:r>
            <a:endParaRPr lang="en-IN" sz="2400" dirty="0"/>
          </a:p>
          <a:p>
            <a:pPr lvl="0"/>
            <a:r>
              <a:rPr lang="en-US" sz="2400" dirty="0"/>
              <a:t>Maintenance of pulp vitality.</a:t>
            </a:r>
            <a:endParaRPr lang="en-IN" sz="2400" dirty="0"/>
          </a:p>
          <a:p>
            <a:pPr lvl="0"/>
            <a:r>
              <a:rPr lang="en-US" sz="2400" dirty="0"/>
              <a:t>Lack of undue sensitivity or pain.</a:t>
            </a:r>
            <a:endParaRPr lang="en-IN" sz="2400" dirty="0"/>
          </a:p>
          <a:p>
            <a:pPr lvl="0"/>
            <a:r>
              <a:rPr lang="en-US" sz="2400" dirty="0"/>
              <a:t>Minimum pulpal inflammatory response.</a:t>
            </a:r>
            <a:endParaRPr lang="en-IN" sz="2400" dirty="0"/>
          </a:p>
          <a:p>
            <a:pPr lvl="0"/>
            <a:r>
              <a:rPr lang="en-US" sz="2400" dirty="0"/>
              <a:t>The ability of the pulp to maintain itself without progressive degeneration.</a:t>
            </a:r>
            <a:endParaRPr lang="en-IN" sz="2400" dirty="0"/>
          </a:p>
          <a:p>
            <a:pPr lvl="0"/>
            <a:r>
              <a:rPr lang="en-US" sz="2400" dirty="0"/>
              <a:t>Lack of internal </a:t>
            </a:r>
            <a:r>
              <a:rPr lang="en-US" sz="2400" dirty="0" err="1"/>
              <a:t>resorption</a:t>
            </a:r>
            <a:r>
              <a:rPr lang="en-US" sz="2400" dirty="0"/>
              <a:t> and/or </a:t>
            </a:r>
            <a:r>
              <a:rPr lang="en-US" sz="2400" dirty="0" err="1"/>
              <a:t>intraradicular</a:t>
            </a:r>
            <a:r>
              <a:rPr lang="en-US" sz="2400" dirty="0"/>
              <a:t> </a:t>
            </a:r>
            <a:r>
              <a:rPr lang="en-US" sz="2400" dirty="0" err="1"/>
              <a:t>pathosis</a:t>
            </a:r>
            <a:r>
              <a:rPr lang="en-US" sz="2400" dirty="0"/>
              <a:t>.</a:t>
            </a:r>
            <a:endParaRPr lang="en-IN" sz="2400" dirty="0"/>
          </a:p>
          <a:p>
            <a:endParaRPr lang="en-IN" dirty="0"/>
          </a:p>
        </p:txBody>
      </p:sp>
    </p:spTree>
    <p:extLst>
      <p:ext uri="{BB962C8B-B14F-4D97-AF65-F5344CB8AC3E}">
        <p14:creationId xmlns:p14="http://schemas.microsoft.com/office/powerpoint/2010/main" xmlns="" val="18318242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715963"/>
          </a:xfrm>
        </p:spPr>
        <p:txBody>
          <a:bodyPr/>
          <a:lstStyle/>
          <a:p>
            <a:r>
              <a:rPr lang="en-US" dirty="0" err="1" smtClean="0">
                <a:solidFill>
                  <a:srgbClr val="FFFF00"/>
                </a:solidFill>
              </a:rPr>
              <a:t>Pulpotomy</a:t>
            </a:r>
            <a:endParaRPr lang="en-US" dirty="0">
              <a:solidFill>
                <a:srgbClr val="FFFF00"/>
              </a:solidFill>
            </a:endParaRPr>
          </a:p>
        </p:txBody>
      </p:sp>
      <p:sp>
        <p:nvSpPr>
          <p:cNvPr id="3" name="Content Placeholder 2"/>
          <p:cNvSpPr>
            <a:spLocks noGrp="1"/>
          </p:cNvSpPr>
          <p:nvPr>
            <p:ph idx="1"/>
          </p:nvPr>
        </p:nvSpPr>
        <p:spPr>
          <a:xfrm>
            <a:off x="914400" y="1447800"/>
            <a:ext cx="8229600" cy="5181600"/>
          </a:xfrm>
        </p:spPr>
        <p:txBody>
          <a:bodyPr/>
          <a:lstStyle/>
          <a:p>
            <a:r>
              <a:rPr lang="en-IN" dirty="0" err="1" smtClean="0">
                <a:solidFill>
                  <a:srgbClr val="FF0000"/>
                </a:solidFill>
                <a:latin typeface="Times New Roman" pitchFamily="18" charset="0"/>
                <a:cs typeface="Times New Roman" pitchFamily="18" charset="0"/>
              </a:rPr>
              <a:t>Pulpotomy</a:t>
            </a:r>
            <a:r>
              <a:rPr lang="en-IN" dirty="0" smtClean="0">
                <a:latin typeface="Times New Roman" pitchFamily="18" charset="0"/>
                <a:cs typeface="Times New Roman" pitchFamily="18" charset="0"/>
              </a:rPr>
              <a:t> is defined as the </a:t>
            </a:r>
            <a:r>
              <a:rPr lang="en-IN" dirty="0" smtClean="0">
                <a:solidFill>
                  <a:srgbClr val="FF0000"/>
                </a:solidFill>
                <a:latin typeface="Times New Roman" pitchFamily="18" charset="0"/>
                <a:cs typeface="Times New Roman" pitchFamily="18" charset="0"/>
              </a:rPr>
              <a:t>amputation of vital pulp from the coronal pulp chamber </a:t>
            </a:r>
            <a:r>
              <a:rPr lang="en-IN" dirty="0" smtClean="0">
                <a:latin typeface="Times New Roman" pitchFamily="18" charset="0"/>
                <a:cs typeface="Times New Roman" pitchFamily="18" charset="0"/>
              </a:rPr>
              <a:t>followed by </a:t>
            </a:r>
            <a:r>
              <a:rPr lang="en-IN" dirty="0" smtClean="0">
                <a:solidFill>
                  <a:srgbClr val="FF0000"/>
                </a:solidFill>
                <a:latin typeface="Times New Roman" pitchFamily="18" charset="0"/>
                <a:cs typeface="Times New Roman" pitchFamily="18" charset="0"/>
              </a:rPr>
              <a:t>placement of a medicament over the </a:t>
            </a:r>
            <a:r>
              <a:rPr lang="en-IN" dirty="0" err="1" smtClean="0">
                <a:solidFill>
                  <a:srgbClr val="FF0000"/>
                </a:solidFill>
                <a:latin typeface="Times New Roman" pitchFamily="18" charset="0"/>
                <a:cs typeface="Times New Roman" pitchFamily="18" charset="0"/>
              </a:rPr>
              <a:t>radicular</a:t>
            </a:r>
            <a:r>
              <a:rPr lang="en-IN" dirty="0" smtClean="0">
                <a:solidFill>
                  <a:srgbClr val="FF0000"/>
                </a:solidFill>
                <a:latin typeface="Times New Roman" pitchFamily="18" charset="0"/>
                <a:cs typeface="Times New Roman" pitchFamily="18" charset="0"/>
              </a:rPr>
              <a:t> pulp stumps </a:t>
            </a:r>
            <a:r>
              <a:rPr lang="en-IN" dirty="0" smtClean="0">
                <a:latin typeface="Times New Roman" pitchFamily="18" charset="0"/>
                <a:cs typeface="Times New Roman" pitchFamily="18" charset="0"/>
              </a:rPr>
              <a:t>to stimulate repair, fixation or mummification of the remaining vital </a:t>
            </a:r>
            <a:r>
              <a:rPr lang="en-IN" dirty="0" err="1" smtClean="0">
                <a:latin typeface="Times New Roman" pitchFamily="18" charset="0"/>
                <a:cs typeface="Times New Roman" pitchFamily="18" charset="0"/>
              </a:rPr>
              <a:t>radicular</a:t>
            </a:r>
            <a:r>
              <a:rPr lang="en-IN" dirty="0" smtClean="0">
                <a:latin typeface="Times New Roman" pitchFamily="18" charset="0"/>
                <a:cs typeface="Times New Roman" pitchFamily="18" charset="0"/>
              </a:rPr>
              <a:t> pulp.</a:t>
            </a:r>
            <a:endParaRPr lang="en-US" dirty="0"/>
          </a:p>
        </p:txBody>
      </p:sp>
      <p:pic>
        <p:nvPicPr>
          <p:cNvPr id="4" name="Picture 10" descr="Picture18"/>
          <p:cNvPicPr>
            <a:picLocks noChangeAspect="1" noChangeArrowheads="1"/>
          </p:cNvPicPr>
          <p:nvPr/>
        </p:nvPicPr>
        <p:blipFill>
          <a:blip r:embed="rId2"/>
          <a:srcRect l="67767" b="1659"/>
          <a:stretch>
            <a:fillRect/>
          </a:stretch>
        </p:blipFill>
        <p:spPr bwMode="auto">
          <a:xfrm>
            <a:off x="6248400" y="4191000"/>
            <a:ext cx="2209799" cy="2438400"/>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229600" cy="1143000"/>
          </a:xfrm>
        </p:spPr>
        <p:txBody>
          <a:bodyPr>
            <a:normAutofit fontScale="90000"/>
          </a:bodyPr>
          <a:lstStyle/>
          <a:p>
            <a:pPr fontAlgn="auto">
              <a:spcAft>
                <a:spcPts val="0"/>
              </a:spcAft>
              <a:defRPr/>
            </a:pPr>
            <a:r>
              <a:rPr lang="en-IN" b="1" dirty="0" smtClean="0">
                <a:solidFill>
                  <a:srgbClr val="C00000"/>
                </a:solidFill>
              </a:rPr>
              <a:t>Rationale:</a:t>
            </a: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19459" name="Content Placeholder 2"/>
          <p:cNvSpPr>
            <a:spLocks noGrp="1"/>
          </p:cNvSpPr>
          <p:nvPr>
            <p:ph sz="quarter" idx="1"/>
          </p:nvPr>
        </p:nvSpPr>
        <p:spPr>
          <a:xfrm>
            <a:off x="152400" y="1066800"/>
            <a:ext cx="8686800" cy="4525963"/>
          </a:xfrm>
        </p:spPr>
        <p:txBody>
          <a:bodyPr>
            <a:normAutofit/>
          </a:bodyPr>
          <a:lstStyle/>
          <a:p>
            <a:pPr algn="just">
              <a:buClr>
                <a:srgbClr val="C00000"/>
              </a:buClr>
              <a:buFont typeface="Wingdings 2" pitchFamily="18" charset="2"/>
              <a:buNone/>
            </a:pPr>
            <a:endParaRPr lang="en-US" sz="2400" dirty="0" smtClean="0">
              <a:latin typeface="Times New Roman" pitchFamily="18" charset="0"/>
              <a:cs typeface="Times New Roman" pitchFamily="18" charset="0"/>
            </a:endParaRPr>
          </a:p>
          <a:p>
            <a:pPr algn="just">
              <a:buClr>
                <a:srgbClr val="C00000"/>
              </a:buClr>
              <a:buFont typeface="Wingdings" pitchFamily="2" charset="2"/>
              <a:buChar char="Ø"/>
            </a:pPr>
            <a:r>
              <a:rPr lang="en-IN" sz="2400" dirty="0" smtClean="0">
                <a:latin typeface="Times New Roman" pitchFamily="18" charset="0"/>
                <a:cs typeface="Times New Roman" pitchFamily="18" charset="0"/>
              </a:rPr>
              <a:t>When the coronal pulp is exposed by </a:t>
            </a:r>
            <a:r>
              <a:rPr lang="en-IN" sz="2400" dirty="0" smtClean="0">
                <a:solidFill>
                  <a:srgbClr val="FF0000"/>
                </a:solidFill>
                <a:latin typeface="Times New Roman" pitchFamily="18" charset="0"/>
                <a:cs typeface="Times New Roman" pitchFamily="18" charset="0"/>
              </a:rPr>
              <a:t>trauma or operative procedures, or caries ingress of bacteria</a:t>
            </a:r>
            <a:r>
              <a:rPr lang="en-IN" sz="2400" dirty="0" smtClean="0">
                <a:latin typeface="Times New Roman" pitchFamily="18" charset="0"/>
                <a:cs typeface="Times New Roman" pitchFamily="18" charset="0"/>
              </a:rPr>
              <a:t>, it produces inflammatory changes in the tissue.</a:t>
            </a:r>
          </a:p>
          <a:p>
            <a:pPr algn="just">
              <a:buClr>
                <a:srgbClr val="C00000"/>
              </a:buClr>
              <a:buFont typeface="Wingdings" pitchFamily="2" charset="2"/>
              <a:buChar char="Ø"/>
            </a:pPr>
            <a:endParaRPr lang="en-IN" sz="2400" dirty="0" smtClean="0">
              <a:latin typeface="Times New Roman" pitchFamily="18" charset="0"/>
              <a:cs typeface="Times New Roman" pitchFamily="18" charset="0"/>
            </a:endParaRPr>
          </a:p>
          <a:p>
            <a:pPr algn="just">
              <a:buClr>
                <a:srgbClr val="C00000"/>
              </a:buClr>
              <a:buFont typeface="Wingdings" pitchFamily="2" charset="2"/>
              <a:buChar char="Ø"/>
            </a:pPr>
            <a:r>
              <a:rPr lang="en-IN" sz="2400" dirty="0" smtClean="0">
                <a:latin typeface="Times New Roman" pitchFamily="18" charset="0"/>
                <a:cs typeface="Times New Roman" pitchFamily="18" charset="0"/>
              </a:rPr>
              <a:t>The surgical excision of the infected and inflamed coronal pulp affords temporary, rapid relief of </a:t>
            </a:r>
            <a:r>
              <a:rPr lang="en-IN" sz="2400" dirty="0" err="1" smtClean="0">
                <a:latin typeface="Times New Roman" pitchFamily="18" charset="0"/>
                <a:cs typeface="Times New Roman" pitchFamily="18" charset="0"/>
              </a:rPr>
              <a:t>pulpalgia</a:t>
            </a:r>
            <a:r>
              <a:rPr lang="en-IN" sz="2400" dirty="0" smtClean="0">
                <a:latin typeface="Times New Roman" pitchFamily="18" charset="0"/>
                <a:cs typeface="Times New Roman" pitchFamily="18" charset="0"/>
              </a:rPr>
              <a:t> leaving behind the vital uninfected </a:t>
            </a:r>
            <a:r>
              <a:rPr lang="en-IN" sz="2400" dirty="0" err="1" smtClean="0">
                <a:latin typeface="Times New Roman" pitchFamily="18" charset="0"/>
                <a:cs typeface="Times New Roman" pitchFamily="18" charset="0"/>
              </a:rPr>
              <a:t>pulpal</a:t>
            </a:r>
            <a:r>
              <a:rPr lang="en-IN" sz="2400" dirty="0" smtClean="0">
                <a:latin typeface="Times New Roman" pitchFamily="18" charset="0"/>
                <a:cs typeface="Times New Roman" pitchFamily="18" charset="0"/>
              </a:rPr>
              <a:t> tissue in the root canal. </a:t>
            </a:r>
          </a:p>
          <a:p>
            <a:pPr algn="just">
              <a:buClr>
                <a:srgbClr val="C00000"/>
              </a:buClr>
              <a:buFont typeface="Wingdings" pitchFamily="2" charset="2"/>
              <a:buChar char="Ø"/>
            </a:pPr>
            <a:endParaRPr lang="en-US" sz="2400" dirty="0" smtClean="0">
              <a:latin typeface="Times New Roman" pitchFamily="18" charset="0"/>
              <a:cs typeface="Times New Roman" pitchFamily="18" charset="0"/>
            </a:endParaRPr>
          </a:p>
          <a:p>
            <a:pPr algn="just">
              <a:buClr>
                <a:srgbClr val="C00000"/>
              </a:buClr>
              <a:buFont typeface="Wingdings" pitchFamily="2" charset="2"/>
              <a:buChar char="Ø"/>
            </a:pPr>
            <a:r>
              <a:rPr lang="en-IN" sz="2400" dirty="0" smtClean="0">
                <a:latin typeface="Times New Roman" pitchFamily="18" charset="0"/>
                <a:cs typeface="Times New Roman" pitchFamily="18" charset="0"/>
              </a:rPr>
              <a:t>Materials used for this procedure either mummify or fix the tissue or promote healing by formation of a bridge.</a:t>
            </a:r>
            <a:endParaRPr lang="en-US" sz="2400" dirty="0" smtClean="0">
              <a:latin typeface="Times New Roman" pitchFamily="18" charset="0"/>
              <a:cs typeface="Times New Roman" pitchFamily="18" charset="0"/>
            </a:endParaRPr>
          </a:p>
          <a:p>
            <a:pPr algn="just">
              <a:buClr>
                <a:srgbClr val="C00000"/>
              </a:buClr>
              <a:buFont typeface="Wingdings" pitchFamily="2" charset="2"/>
              <a:buChar char="Ø"/>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686800" cy="838200"/>
          </a:xfrm>
        </p:spPr>
        <p:txBody>
          <a:bodyPr>
            <a:noAutofit/>
          </a:bodyPr>
          <a:lstStyle/>
          <a:p>
            <a:pPr fontAlgn="auto">
              <a:spcAft>
                <a:spcPts val="0"/>
              </a:spcAft>
              <a:defRPr/>
            </a:pPr>
            <a:r>
              <a:rPr lang="en-IN" sz="2800" b="1" dirty="0" smtClean="0">
                <a:solidFill>
                  <a:schemeClr val="accent1"/>
                </a:solidFill>
                <a:latin typeface="Times New Roman" pitchFamily="18" charset="0"/>
                <a:cs typeface="Times New Roman" pitchFamily="18" charset="0"/>
              </a:rPr>
              <a:t/>
            </a:r>
            <a:br>
              <a:rPr lang="en-IN" sz="2800" b="1" dirty="0" smtClean="0">
                <a:solidFill>
                  <a:schemeClr val="accent1"/>
                </a:solidFill>
                <a:latin typeface="Times New Roman" pitchFamily="18" charset="0"/>
                <a:cs typeface="Times New Roman" pitchFamily="18" charset="0"/>
              </a:rPr>
            </a:br>
            <a:r>
              <a:rPr lang="en-IN" sz="2800" b="1" dirty="0" smtClean="0">
                <a:solidFill>
                  <a:schemeClr val="accent1"/>
                </a:solidFill>
                <a:latin typeface="Times New Roman" pitchFamily="18" charset="0"/>
                <a:cs typeface="Times New Roman" pitchFamily="18" charset="0"/>
              </a:rPr>
              <a:t>   </a:t>
            </a:r>
            <a:r>
              <a:rPr lang="en-IN" sz="3600" b="1" dirty="0" smtClean="0">
                <a:solidFill>
                  <a:srgbClr val="C00000"/>
                </a:solidFill>
                <a:latin typeface="Times New Roman" pitchFamily="18" charset="0"/>
                <a:cs typeface="Times New Roman" pitchFamily="18" charset="0"/>
              </a:rPr>
              <a:t>Objectives:   </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IN"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20483" name="Rectangle 3"/>
          <p:cNvSpPr>
            <a:spLocks noGrp="1" noChangeArrowheads="1"/>
          </p:cNvSpPr>
          <p:nvPr>
            <p:ph sz="quarter" idx="1"/>
          </p:nvPr>
        </p:nvSpPr>
        <p:spPr>
          <a:xfrm>
            <a:off x="381000" y="1311275"/>
            <a:ext cx="8458200" cy="5546725"/>
          </a:xfrm>
        </p:spPr>
        <p:txBody>
          <a:bodyPr>
            <a:normAutofit/>
          </a:bodyPr>
          <a:lstStyle/>
          <a:p>
            <a:pPr algn="just">
              <a:buClr>
                <a:srgbClr val="C00000"/>
              </a:buClr>
              <a:buFont typeface="Wingdings" pitchFamily="2" charset="2"/>
              <a:buChar char="v"/>
            </a:pPr>
            <a:r>
              <a:rPr lang="en-IN" sz="2000" dirty="0" smtClean="0">
                <a:latin typeface="Times New Roman" pitchFamily="18" charset="0"/>
                <a:cs typeface="Times New Roman" pitchFamily="18" charset="0"/>
              </a:rPr>
              <a:t>The radicular pulp should remain asymptomatic without adverse clinical signs or symptoms.(</a:t>
            </a:r>
            <a:r>
              <a:rPr lang="en-IN" sz="2000" dirty="0" err="1" smtClean="0">
                <a:latin typeface="Times New Roman" pitchFamily="18" charset="0"/>
                <a:cs typeface="Times New Roman" pitchFamily="18" charset="0"/>
              </a:rPr>
              <a:t>pain,sensitivity,swelling</a:t>
            </a:r>
            <a:r>
              <a:rPr lang="en-IN" sz="2000" dirty="0" smtClean="0">
                <a:latin typeface="Times New Roman" pitchFamily="18" charset="0"/>
                <a:cs typeface="Times New Roman" pitchFamily="18" charset="0"/>
              </a:rPr>
              <a:t>)</a:t>
            </a:r>
          </a:p>
          <a:p>
            <a:pPr algn="just">
              <a:buClr>
                <a:srgbClr val="C00000"/>
              </a:buClr>
              <a:buFont typeface="Wingdings" pitchFamily="2" charset="2"/>
              <a:buChar char="v"/>
            </a:pPr>
            <a:r>
              <a:rPr lang="en-IN" sz="2000" dirty="0" smtClean="0">
                <a:latin typeface="Times New Roman" pitchFamily="18" charset="0"/>
                <a:cs typeface="Times New Roman" pitchFamily="18" charset="0"/>
              </a:rPr>
              <a:t>There should be no postoperative radiographic evidence of pathologic external root resorption. </a:t>
            </a:r>
            <a:endParaRPr lang="en-US" sz="2000" dirty="0" smtClean="0">
              <a:latin typeface="Times New Roman" pitchFamily="18" charset="0"/>
              <a:cs typeface="Times New Roman" pitchFamily="18" charset="0"/>
            </a:endParaRPr>
          </a:p>
          <a:p>
            <a:pPr algn="just">
              <a:buClr>
                <a:srgbClr val="C00000"/>
              </a:buClr>
              <a:buFont typeface="Wingdings" pitchFamily="2" charset="2"/>
              <a:buChar char="v"/>
            </a:pPr>
            <a:r>
              <a:rPr lang="en-IN" sz="2000" dirty="0" smtClean="0">
                <a:latin typeface="Times New Roman" pitchFamily="18" charset="0"/>
                <a:cs typeface="Times New Roman" pitchFamily="18" charset="0"/>
              </a:rPr>
              <a:t>Internal root resorption can be self limiting and stable.</a:t>
            </a:r>
            <a:endParaRPr lang="en-US" sz="2000" dirty="0" smtClean="0">
              <a:latin typeface="Times New Roman" pitchFamily="18" charset="0"/>
              <a:cs typeface="Times New Roman" pitchFamily="18" charset="0"/>
            </a:endParaRPr>
          </a:p>
          <a:p>
            <a:pPr algn="just">
              <a:buClr>
                <a:srgbClr val="C00000"/>
              </a:buClr>
              <a:buFont typeface="Wingdings" pitchFamily="2" charset="2"/>
              <a:buChar char="v"/>
            </a:pPr>
            <a:r>
              <a:rPr lang="en-IN" sz="2000" dirty="0" smtClean="0">
                <a:latin typeface="Times New Roman" pitchFamily="18" charset="0"/>
                <a:cs typeface="Times New Roman" pitchFamily="18" charset="0"/>
              </a:rPr>
              <a:t>There should be no harm to the succedaneous tooth.</a:t>
            </a:r>
            <a:endParaRPr lang="en-US" sz="2000" dirty="0" smtClean="0">
              <a:latin typeface="Times New Roman" pitchFamily="18" charset="0"/>
              <a:cs typeface="Times New Roman" pitchFamily="18" charset="0"/>
            </a:endParaRPr>
          </a:p>
          <a:p>
            <a:pPr algn="just">
              <a:lnSpc>
                <a:spcPct val="150000"/>
              </a:lnSpc>
              <a:buClr>
                <a:srgbClr val="C00000"/>
              </a:buClr>
              <a:buFont typeface="Wingdings" pitchFamily="2" charset="2"/>
              <a:buChar char="v"/>
            </a:pPr>
            <a:endParaRPr lang="en-US" sz="2000" dirty="0" smtClean="0">
              <a:latin typeface="Times New Roman" pitchFamily="18" charset="0"/>
              <a:cs typeface="Times New Roman" pitchFamily="18" charset="0"/>
            </a:endParaRPr>
          </a:p>
        </p:txBody>
      </p:sp>
      <p:pic>
        <p:nvPicPr>
          <p:cNvPr id="4" name="Picture 4" descr="pulpotomy"/>
          <p:cNvPicPr>
            <a:picLocks noChangeAspect="1" noChangeArrowheads="1"/>
          </p:cNvPicPr>
          <p:nvPr/>
        </p:nvPicPr>
        <p:blipFill>
          <a:blip r:embed="rId3">
            <a:clrChange>
              <a:clrFrom>
                <a:srgbClr val="FFFFE1"/>
              </a:clrFrom>
              <a:clrTo>
                <a:srgbClr val="FFFFE1">
                  <a:alpha val="0"/>
                </a:srgbClr>
              </a:clrTo>
            </a:clrChange>
          </a:blip>
          <a:srcRect/>
          <a:stretch>
            <a:fillRect/>
          </a:stretch>
        </p:blipFill>
        <p:spPr bwMode="auto">
          <a:xfrm>
            <a:off x="838200" y="3962400"/>
            <a:ext cx="7543800" cy="2514600"/>
          </a:xfrm>
          <a:prstGeom prst="rect">
            <a:avLst/>
          </a:prstGeom>
          <a:noFill/>
          <a:ln w="2857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315200" cy="715963"/>
          </a:xfrm>
        </p:spPr>
        <p:txBody>
          <a:bodyPr/>
          <a:lstStyle/>
          <a:p>
            <a:r>
              <a:rPr lang="en-US" b="1" dirty="0" smtClean="0">
                <a:solidFill>
                  <a:srgbClr val="C00000"/>
                </a:solidFill>
              </a:rPr>
              <a:t>INDICATIONS:</a:t>
            </a:r>
            <a:endParaRPr lang="en-US" b="1" dirty="0">
              <a:solidFill>
                <a:srgbClr val="C00000"/>
              </a:solidFill>
            </a:endParaRPr>
          </a:p>
        </p:txBody>
      </p:sp>
      <p:sp>
        <p:nvSpPr>
          <p:cNvPr id="3" name="Content Placeholder 2"/>
          <p:cNvSpPr>
            <a:spLocks noGrp="1"/>
          </p:cNvSpPr>
          <p:nvPr>
            <p:ph idx="1"/>
          </p:nvPr>
        </p:nvSpPr>
        <p:spPr>
          <a:xfrm>
            <a:off x="609600" y="1295400"/>
            <a:ext cx="7315200" cy="4191000"/>
          </a:xfrm>
        </p:spPr>
        <p:txBody>
          <a:bodyPr/>
          <a:lstStyle/>
          <a:p>
            <a:pPr algn="just">
              <a:lnSpc>
                <a:spcPct val="170000"/>
              </a:lnSpc>
              <a:buFont typeface="Wingdings" pitchFamily="2" charset="2"/>
              <a:buChar char="Ø"/>
            </a:pPr>
            <a:r>
              <a:rPr lang="en-US" sz="2000" dirty="0" smtClean="0"/>
              <a:t>Pulp exposure in primary teeth.</a:t>
            </a:r>
          </a:p>
          <a:p>
            <a:pPr algn="just">
              <a:lnSpc>
                <a:spcPct val="170000"/>
              </a:lnSpc>
              <a:buFont typeface="Wingdings" pitchFamily="2" charset="2"/>
              <a:buChar char="Ø"/>
            </a:pPr>
            <a:r>
              <a:rPr lang="en-US" sz="2000" dirty="0" smtClean="0"/>
              <a:t>Pulp exposure with a large carious lesion but the </a:t>
            </a:r>
            <a:r>
              <a:rPr lang="en-US" sz="2000" dirty="0" err="1" smtClean="0"/>
              <a:t>radicular</a:t>
            </a:r>
            <a:r>
              <a:rPr lang="en-US" sz="2000" dirty="0" smtClean="0"/>
              <a:t> pulp free from </a:t>
            </a:r>
            <a:r>
              <a:rPr lang="en-US" sz="2000" dirty="0" err="1" smtClean="0"/>
              <a:t>pathosis</a:t>
            </a:r>
            <a:r>
              <a:rPr lang="en-US" sz="2000" dirty="0" smtClean="0"/>
              <a:t>.</a:t>
            </a:r>
          </a:p>
          <a:p>
            <a:pPr algn="just">
              <a:lnSpc>
                <a:spcPct val="170000"/>
              </a:lnSpc>
              <a:buFont typeface="Wingdings" pitchFamily="2" charset="2"/>
              <a:buChar char="Ø"/>
            </a:pPr>
            <a:r>
              <a:rPr lang="en-US" sz="2000" dirty="0" smtClean="0"/>
              <a:t>Absence of abscess and fistula.</a:t>
            </a:r>
          </a:p>
          <a:p>
            <a:pPr algn="just">
              <a:lnSpc>
                <a:spcPct val="170000"/>
              </a:lnSpc>
              <a:buFont typeface="Wingdings" pitchFamily="2" charset="2"/>
              <a:buChar char="Ø"/>
            </a:pPr>
            <a:r>
              <a:rPr lang="en-US" sz="2000" dirty="0" smtClean="0"/>
              <a:t>No inter-</a:t>
            </a:r>
            <a:r>
              <a:rPr lang="en-US" sz="2000" dirty="0" err="1" smtClean="0"/>
              <a:t>radicular</a:t>
            </a:r>
            <a:r>
              <a:rPr lang="en-US" sz="2000" dirty="0" smtClean="0"/>
              <a:t> bone loss.</a:t>
            </a:r>
          </a:p>
          <a:p>
            <a:pPr algn="just">
              <a:lnSpc>
                <a:spcPct val="170000"/>
              </a:lnSpc>
              <a:buFont typeface="Wingdings" pitchFamily="2" charset="2"/>
              <a:buChar char="Ø"/>
            </a:pPr>
            <a:r>
              <a:rPr lang="en-US" sz="2000" dirty="0" smtClean="0"/>
              <a:t>No inter-</a:t>
            </a:r>
            <a:r>
              <a:rPr lang="en-US" sz="2000" dirty="0" err="1" smtClean="0"/>
              <a:t>radicular</a:t>
            </a:r>
            <a:r>
              <a:rPr lang="en-US" sz="2000" dirty="0" smtClean="0"/>
              <a:t> </a:t>
            </a:r>
            <a:r>
              <a:rPr lang="en-US" sz="2000" dirty="0" err="1" smtClean="0"/>
              <a:t>radiolucency</a:t>
            </a:r>
            <a:r>
              <a:rPr lang="en-US" sz="2000" dirty="0" smtClean="0"/>
              <a:t>.</a:t>
            </a:r>
          </a:p>
          <a:p>
            <a:pPr algn="just">
              <a:lnSpc>
                <a:spcPct val="170000"/>
              </a:lnSpc>
              <a:buFont typeface="Wingdings" pitchFamily="2" charset="2"/>
              <a:buChar char="Ø"/>
            </a:pPr>
            <a:r>
              <a:rPr lang="en-US" sz="2000" dirty="0" smtClean="0"/>
              <a:t>At least 2/3</a:t>
            </a:r>
            <a:r>
              <a:rPr lang="en-US" sz="2000" baseline="30000" dirty="0" smtClean="0"/>
              <a:t>rd</a:t>
            </a:r>
            <a:r>
              <a:rPr lang="en-US" sz="2000" dirty="0" smtClean="0"/>
              <a:t> of root length still present</a:t>
            </a:r>
          </a:p>
          <a:p>
            <a:pPr algn="just">
              <a:lnSpc>
                <a:spcPct val="170000"/>
              </a:lnSpc>
              <a:buFont typeface="Wingdings" pitchFamily="2" charset="2"/>
              <a:buChar char="Ø"/>
            </a:pPr>
            <a:r>
              <a:rPr lang="en-US" sz="2000" dirty="0" smtClean="0"/>
              <a:t>On young permanent tooth with vital exposed pulp and incompletely formed apices.</a:t>
            </a:r>
          </a:p>
          <a:p>
            <a:endParaRPr lang="en-US" dirty="0"/>
          </a:p>
        </p:txBody>
      </p:sp>
      <p:pic>
        <p:nvPicPr>
          <p:cNvPr id="4" name="Picture 11" descr="root-diagram1"/>
          <p:cNvPicPr>
            <a:picLocks noChangeAspect="1" noChangeArrowheads="1"/>
          </p:cNvPicPr>
          <p:nvPr/>
        </p:nvPicPr>
        <p:blipFill>
          <a:blip r:embed="rId2"/>
          <a:srcRect/>
          <a:stretch>
            <a:fillRect/>
          </a:stretch>
        </p:blipFill>
        <p:spPr bwMode="auto">
          <a:xfrm>
            <a:off x="5562600" y="2667000"/>
            <a:ext cx="3175000" cy="237490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315200" cy="1143000"/>
          </a:xfrm>
        </p:spPr>
        <p:txBody>
          <a:bodyPr/>
          <a:lstStyle/>
          <a:p>
            <a:pPr algn="l"/>
            <a:r>
              <a:rPr lang="en-US" b="1" dirty="0" smtClean="0">
                <a:solidFill>
                  <a:srgbClr val="C00000"/>
                </a:solidFill>
                <a:latin typeface="Times New Roman" pitchFamily="18" charset="0"/>
              </a:rPr>
              <a:t>CONTRAINDICATIONS:</a:t>
            </a:r>
            <a:endParaRPr lang="en-US" dirty="0">
              <a:solidFill>
                <a:srgbClr val="C00000"/>
              </a:solidFill>
            </a:endParaRPr>
          </a:p>
        </p:txBody>
      </p:sp>
      <p:sp>
        <p:nvSpPr>
          <p:cNvPr id="3" name="Content Placeholder 2"/>
          <p:cNvSpPr>
            <a:spLocks noGrp="1"/>
          </p:cNvSpPr>
          <p:nvPr>
            <p:ph sz="quarter" idx="1"/>
          </p:nvPr>
        </p:nvSpPr>
        <p:spPr>
          <a:xfrm>
            <a:off x="838200" y="1676400"/>
            <a:ext cx="3581400" cy="4191000"/>
          </a:xfrm>
        </p:spPr>
        <p:txBody>
          <a:bodyPr/>
          <a:lstStyle/>
          <a:p>
            <a:pPr>
              <a:lnSpc>
                <a:spcPct val="150000"/>
              </a:lnSpc>
              <a:buFont typeface="Wingdings" pitchFamily="2" charset="2"/>
              <a:buChar char="Ø"/>
            </a:pPr>
            <a:r>
              <a:rPr lang="en-US" sz="1800" dirty="0" smtClean="0"/>
              <a:t>Persistent tooth ache.</a:t>
            </a:r>
          </a:p>
          <a:p>
            <a:pPr>
              <a:lnSpc>
                <a:spcPct val="150000"/>
              </a:lnSpc>
              <a:buFont typeface="Wingdings" pitchFamily="2" charset="2"/>
              <a:buChar char="Ø"/>
            </a:pPr>
            <a:r>
              <a:rPr lang="en-US" sz="1800" dirty="0" smtClean="0"/>
              <a:t>Tenderness on percussion / mobility present.</a:t>
            </a:r>
          </a:p>
          <a:p>
            <a:pPr>
              <a:lnSpc>
                <a:spcPct val="150000"/>
              </a:lnSpc>
              <a:buFont typeface="Wingdings" pitchFamily="2" charset="2"/>
              <a:buChar char="Ø"/>
            </a:pPr>
            <a:r>
              <a:rPr lang="en-US" sz="1800" dirty="0" smtClean="0"/>
              <a:t>Root </a:t>
            </a:r>
            <a:r>
              <a:rPr lang="en-US" sz="1800" dirty="0" err="1" smtClean="0"/>
              <a:t>resorption</a:t>
            </a:r>
            <a:r>
              <a:rPr lang="en-US" sz="1800" dirty="0" smtClean="0"/>
              <a:t> more than 1/3</a:t>
            </a:r>
            <a:r>
              <a:rPr lang="en-US" sz="1800" baseline="30000" dirty="0" smtClean="0"/>
              <a:t>rd</a:t>
            </a:r>
            <a:r>
              <a:rPr lang="en-US" sz="1800" dirty="0" smtClean="0"/>
              <a:t> of root length.</a:t>
            </a:r>
          </a:p>
          <a:p>
            <a:pPr>
              <a:lnSpc>
                <a:spcPct val="150000"/>
              </a:lnSpc>
              <a:buFont typeface="Wingdings" pitchFamily="2" charset="2"/>
              <a:buChar char="Ø"/>
            </a:pPr>
            <a:r>
              <a:rPr lang="en-US" sz="1800" dirty="0" smtClean="0"/>
              <a:t>Large carious lesion with non-restorable crown.</a:t>
            </a:r>
          </a:p>
          <a:p>
            <a:pPr>
              <a:lnSpc>
                <a:spcPct val="150000"/>
              </a:lnSpc>
              <a:buFont typeface="Wingdings" pitchFamily="2" charset="2"/>
              <a:buChar char="Ø"/>
            </a:pPr>
            <a:r>
              <a:rPr lang="en-US" sz="1800" dirty="0" smtClean="0"/>
              <a:t>Highly viscous, sluggish hemorrhage from canal orifice which is uncontrollable.</a:t>
            </a:r>
          </a:p>
          <a:p>
            <a:endParaRPr lang="en-US" sz="1800" dirty="0"/>
          </a:p>
        </p:txBody>
      </p:sp>
      <p:pic>
        <p:nvPicPr>
          <p:cNvPr id="5" name="Picture 10" descr="rootcanal_2"/>
          <p:cNvPicPr>
            <a:picLocks noChangeAspect="1" noChangeArrowheads="1"/>
          </p:cNvPicPr>
          <p:nvPr/>
        </p:nvPicPr>
        <p:blipFill>
          <a:blip r:embed="rId3"/>
          <a:srcRect/>
          <a:stretch>
            <a:fillRect/>
          </a:stretch>
        </p:blipFill>
        <p:spPr bwMode="auto">
          <a:xfrm>
            <a:off x="6724650" y="228600"/>
            <a:ext cx="2343150" cy="2007588"/>
          </a:xfrm>
          <a:prstGeom prst="rect">
            <a:avLst/>
          </a:prstGeom>
          <a:noFill/>
        </p:spPr>
      </p:pic>
      <p:pic>
        <p:nvPicPr>
          <p:cNvPr id="6" name="Picture 7"/>
          <p:cNvPicPr>
            <a:picLocks noChangeAspect="1" noChangeArrowheads="1"/>
          </p:cNvPicPr>
          <p:nvPr/>
        </p:nvPicPr>
        <p:blipFill>
          <a:blip r:embed="rId4">
            <a:lum bright="-18000"/>
          </a:blip>
          <a:srcRect l="2777" t="5556" r="15741"/>
          <a:stretch>
            <a:fillRect/>
          </a:stretch>
        </p:blipFill>
        <p:spPr bwMode="auto">
          <a:xfrm>
            <a:off x="6553200" y="2514600"/>
            <a:ext cx="2590800" cy="1944688"/>
          </a:xfrm>
          <a:prstGeom prst="rect">
            <a:avLst/>
          </a:prstGeom>
          <a:noFill/>
          <a:ln w="38100">
            <a:solidFill>
              <a:srgbClr val="33CCFF"/>
            </a:solidFill>
            <a:miter lim="800000"/>
            <a:headEnd/>
            <a:tailEnd/>
          </a:ln>
          <a:effectLst/>
        </p:spPr>
      </p:pic>
      <p:pic>
        <p:nvPicPr>
          <p:cNvPr id="7" name="Picture 8" descr="Picture66"/>
          <p:cNvPicPr>
            <a:picLocks noChangeAspect="1" noChangeArrowheads="1"/>
          </p:cNvPicPr>
          <p:nvPr/>
        </p:nvPicPr>
        <p:blipFill>
          <a:blip r:embed="rId5">
            <a:clrChange>
              <a:clrFrom>
                <a:srgbClr val="FEFEFE"/>
              </a:clrFrom>
              <a:clrTo>
                <a:srgbClr val="FEFEFE">
                  <a:alpha val="0"/>
                </a:srgbClr>
              </a:clrTo>
            </a:clrChange>
          </a:blip>
          <a:srcRect l="2805" t="13023" r="5608" b="13589"/>
          <a:stretch>
            <a:fillRect/>
          </a:stretch>
        </p:blipFill>
        <p:spPr bwMode="auto">
          <a:xfrm>
            <a:off x="6477000" y="4572000"/>
            <a:ext cx="2362200" cy="1804987"/>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85800"/>
          </a:xfrm>
        </p:spPr>
        <p:txBody>
          <a:bodyPr>
            <a:noAutofit/>
          </a:bodyPr>
          <a:lstStyle/>
          <a:p>
            <a:pPr algn="ctr"/>
            <a:r>
              <a:rPr lang="en-IN" sz="3200" b="1" dirty="0" smtClean="0">
                <a:solidFill>
                  <a:srgbClr val="C00000"/>
                </a:solidFill>
                <a:latin typeface="Times New Roman" pitchFamily="18" charset="0"/>
                <a:cs typeface="Times New Roman" pitchFamily="18" charset="0"/>
              </a:rPr>
              <a:t/>
            </a:r>
            <a:br>
              <a:rPr lang="en-IN" sz="3200" b="1" dirty="0" smtClean="0">
                <a:solidFill>
                  <a:srgbClr val="C00000"/>
                </a:solidFill>
                <a:latin typeface="Times New Roman" pitchFamily="18" charset="0"/>
                <a:cs typeface="Times New Roman" pitchFamily="18" charset="0"/>
              </a:rPr>
            </a:br>
            <a:r>
              <a:rPr lang="en-IN" sz="3200" b="1" dirty="0" smtClean="0">
                <a:solidFill>
                  <a:srgbClr val="C00000"/>
                </a:solidFill>
                <a:latin typeface="Times New Roman" pitchFamily="18" charset="0"/>
                <a:cs typeface="Times New Roman" pitchFamily="18" charset="0"/>
              </a:rPr>
              <a:t/>
            </a:r>
            <a:br>
              <a:rPr lang="en-IN" sz="3200" b="1" dirty="0" smtClean="0">
                <a:solidFill>
                  <a:srgbClr val="C00000"/>
                </a:solidFill>
                <a:latin typeface="Times New Roman" pitchFamily="18" charset="0"/>
                <a:cs typeface="Times New Roman" pitchFamily="18" charset="0"/>
              </a:rPr>
            </a:br>
            <a:r>
              <a:rPr lang="en-IN" sz="3200" b="1" dirty="0" smtClean="0">
                <a:solidFill>
                  <a:srgbClr val="C00000"/>
                </a:solidFill>
                <a:latin typeface="Times New Roman" pitchFamily="18" charset="0"/>
                <a:cs typeface="Times New Roman" pitchFamily="18" charset="0"/>
              </a:rPr>
              <a:t>CLASSIFICATION</a:t>
            </a:r>
            <a:r>
              <a:rPr lang="en-US" sz="3200" dirty="0" smtClean="0">
                <a:solidFill>
                  <a:srgbClr val="C00000"/>
                </a:solidFill>
                <a:latin typeface="Times New Roman" pitchFamily="18" charset="0"/>
                <a:cs typeface="Times New Roman" pitchFamily="18" charset="0"/>
              </a:rPr>
              <a:t/>
            </a:r>
            <a:br>
              <a:rPr lang="en-US" sz="3200" dirty="0" smtClean="0">
                <a:solidFill>
                  <a:srgbClr val="C00000"/>
                </a:solidFill>
                <a:latin typeface="Times New Roman" pitchFamily="18" charset="0"/>
                <a:cs typeface="Times New Roman" pitchFamily="18" charset="0"/>
              </a:rPr>
            </a:br>
            <a:r>
              <a:rPr lang="en-US" sz="3200" dirty="0" smtClean="0">
                <a:solidFill>
                  <a:srgbClr val="C00000"/>
                </a:solidFill>
                <a:latin typeface="Times New Roman" pitchFamily="18" charset="0"/>
                <a:cs typeface="Times New Roman" pitchFamily="18" charset="0"/>
              </a:rPr>
              <a:t/>
            </a:r>
            <a:br>
              <a:rPr lang="en-US" sz="3200" dirty="0" smtClean="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066800"/>
            <a:ext cx="8763000" cy="5410200"/>
          </a:xfrm>
        </p:spPr>
        <p:txBody>
          <a:bodyPr>
            <a:normAutofit/>
          </a:bodyPr>
          <a:lstStyle/>
          <a:p>
            <a:pPr>
              <a:buNone/>
            </a:pPr>
            <a:r>
              <a:rPr lang="en-IN" sz="2400" b="1" dirty="0" smtClean="0">
                <a:solidFill>
                  <a:srgbClr val="C00000"/>
                </a:solidFill>
                <a:latin typeface="Times New Roman" pitchFamily="18" charset="0"/>
                <a:cs typeface="Times New Roman" pitchFamily="18" charset="0"/>
              </a:rPr>
              <a:t>1. </a:t>
            </a:r>
            <a:r>
              <a:rPr lang="en-IN" sz="2400" b="1" dirty="0" err="1" smtClean="0">
                <a:solidFill>
                  <a:srgbClr val="C00000"/>
                </a:solidFill>
                <a:latin typeface="Times New Roman" pitchFamily="18" charset="0"/>
                <a:cs typeface="Times New Roman" pitchFamily="18" charset="0"/>
              </a:rPr>
              <a:t>Pulpotomy</a:t>
            </a:r>
            <a:r>
              <a:rPr lang="en-IN" sz="2400" b="1" dirty="0" smtClean="0">
                <a:solidFill>
                  <a:srgbClr val="C00000"/>
                </a:solidFill>
                <a:latin typeface="Times New Roman" pitchFamily="18" charset="0"/>
                <a:cs typeface="Times New Roman" pitchFamily="18" charset="0"/>
              </a:rPr>
              <a:t> can be classified according to treatment objectives given by Ranley  et al:</a:t>
            </a:r>
          </a:p>
          <a:p>
            <a:endParaRPr lang="en-US" sz="2400" dirty="0" smtClean="0">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 </a:t>
            </a:r>
            <a:r>
              <a:rPr lang="en-IN" sz="2400" dirty="0" smtClean="0">
                <a:solidFill>
                  <a:srgbClr val="0070C0"/>
                </a:solidFill>
                <a:latin typeface="Times New Roman" pitchFamily="18" charset="0"/>
                <a:cs typeface="Times New Roman" pitchFamily="18" charset="0"/>
              </a:rPr>
              <a:t>I. </a:t>
            </a:r>
            <a:r>
              <a:rPr lang="en-IN" sz="2400" b="1" dirty="0" smtClean="0">
                <a:solidFill>
                  <a:srgbClr val="0070C0"/>
                </a:solidFill>
                <a:latin typeface="Times New Roman" pitchFamily="18" charset="0"/>
                <a:cs typeface="Times New Roman" pitchFamily="18" charset="0"/>
              </a:rPr>
              <a:t>Devitalization Pulpotomy</a:t>
            </a:r>
            <a:r>
              <a:rPr lang="en-IN" sz="2400" dirty="0" smtClean="0">
                <a:solidFill>
                  <a:srgbClr val="0070C0"/>
                </a:solidFill>
                <a:latin typeface="Times New Roman" pitchFamily="18" charset="0"/>
                <a:cs typeface="Times New Roman" pitchFamily="18" charset="0"/>
              </a:rPr>
              <a:t> (Mummification, Cauterization)</a:t>
            </a:r>
            <a:endParaRPr lang="en-US" sz="2400" dirty="0" smtClean="0">
              <a:solidFill>
                <a:srgbClr val="0070C0"/>
              </a:solidFill>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a. Formocresol pulpotomy.</a:t>
            </a:r>
            <a:endParaRPr lang="en-US" sz="2400" dirty="0" smtClean="0">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b. Electrosurgical pulpotomy.</a:t>
            </a:r>
            <a:endParaRPr lang="en-US" sz="2400" dirty="0" smtClean="0">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c. Laser pulpotomy.</a:t>
            </a:r>
            <a:endParaRPr lang="en-US" sz="2400" dirty="0" smtClean="0">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buNone/>
            </a:pPr>
            <a:r>
              <a:rPr lang="en-IN" sz="2400" dirty="0" smtClean="0">
                <a:latin typeface="Times New Roman" pitchFamily="18" charset="0"/>
                <a:cs typeface="Times New Roman" pitchFamily="18" charset="0"/>
              </a:rPr>
              <a:t> </a:t>
            </a:r>
            <a:r>
              <a:rPr lang="en-IN" sz="2400" dirty="0" smtClean="0">
                <a:solidFill>
                  <a:srgbClr val="0070C0"/>
                </a:solidFill>
                <a:latin typeface="Times New Roman" pitchFamily="18" charset="0"/>
                <a:cs typeface="Times New Roman" pitchFamily="18" charset="0"/>
              </a:rPr>
              <a:t>II. </a:t>
            </a:r>
            <a:r>
              <a:rPr lang="en-IN" sz="2400" b="1" dirty="0" smtClean="0">
                <a:solidFill>
                  <a:srgbClr val="0070C0"/>
                </a:solidFill>
                <a:latin typeface="Times New Roman" pitchFamily="18" charset="0"/>
                <a:cs typeface="Times New Roman" pitchFamily="18" charset="0"/>
              </a:rPr>
              <a:t>Preservation </a:t>
            </a:r>
            <a:r>
              <a:rPr lang="en-IN" sz="2400" b="1" dirty="0" err="1" smtClean="0">
                <a:solidFill>
                  <a:srgbClr val="0070C0"/>
                </a:solidFill>
                <a:latin typeface="Times New Roman" pitchFamily="18" charset="0"/>
                <a:cs typeface="Times New Roman" pitchFamily="18" charset="0"/>
              </a:rPr>
              <a:t>Pulpotomy</a:t>
            </a:r>
            <a:r>
              <a:rPr lang="en-IN" sz="2400" b="1" dirty="0" smtClean="0">
                <a:solidFill>
                  <a:srgbClr val="0070C0"/>
                </a:solidFill>
                <a:latin typeface="Times New Roman" pitchFamily="18" charset="0"/>
                <a:cs typeface="Times New Roman" pitchFamily="18" charset="0"/>
              </a:rPr>
              <a:t> </a:t>
            </a:r>
            <a:r>
              <a:rPr lang="en-IN" sz="2400" dirty="0" smtClean="0">
                <a:solidFill>
                  <a:srgbClr val="0070C0"/>
                </a:solidFill>
                <a:latin typeface="Times New Roman" pitchFamily="18" charset="0"/>
                <a:cs typeface="Times New Roman" pitchFamily="18" charset="0"/>
              </a:rPr>
              <a:t>(Minimal devitalization, Non inductive)</a:t>
            </a:r>
            <a:endParaRPr lang="en-US" sz="2400" dirty="0" smtClean="0">
              <a:solidFill>
                <a:srgbClr val="0070C0"/>
              </a:solidFill>
              <a:latin typeface="Times New Roman" pitchFamily="18" charset="0"/>
              <a:cs typeface="Times New Roman" pitchFamily="18" charset="0"/>
            </a:endParaRPr>
          </a:p>
          <a:p>
            <a:pPr marL="457200" lvl="0" indent="-457200">
              <a:buFont typeface="+mj-lt"/>
              <a:buAutoNum type="alphaLcPeriod"/>
            </a:pPr>
            <a:r>
              <a:rPr lang="en-IN" sz="2400" dirty="0" smtClean="0">
                <a:latin typeface="Times New Roman" pitchFamily="18" charset="0"/>
                <a:cs typeface="Times New Roman" pitchFamily="18" charset="0"/>
              </a:rPr>
              <a:t>Gluteraldehyde.</a:t>
            </a:r>
            <a:endParaRPr lang="en-US" sz="2400" dirty="0" smtClean="0">
              <a:latin typeface="Times New Roman" pitchFamily="18" charset="0"/>
              <a:cs typeface="Times New Roman" pitchFamily="18" charset="0"/>
            </a:endParaRPr>
          </a:p>
          <a:p>
            <a:pPr marL="457200" lvl="0" indent="-457200">
              <a:buFont typeface="+mj-lt"/>
              <a:buAutoNum type="alphaLcPeriod"/>
            </a:pPr>
            <a:r>
              <a:rPr lang="en-IN" sz="2400" dirty="0" smtClean="0">
                <a:latin typeface="Times New Roman" pitchFamily="18" charset="0"/>
                <a:cs typeface="Times New Roman" pitchFamily="18" charset="0"/>
              </a:rPr>
              <a:t>Ferric sulfate.</a:t>
            </a: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600200"/>
            <a:ext cx="8305800" cy="5715000"/>
          </a:xfrm>
        </p:spPr>
        <p:txBody>
          <a:bodyPr>
            <a:normAutofit/>
          </a:bodyPr>
          <a:lstStyle/>
          <a:p>
            <a:pPr>
              <a:buNone/>
            </a:pPr>
            <a:r>
              <a:rPr lang="en-IN" sz="2800" dirty="0" smtClean="0">
                <a:solidFill>
                  <a:srgbClr val="0070C0"/>
                </a:solidFill>
              </a:rPr>
              <a:t>III. </a:t>
            </a:r>
            <a:r>
              <a:rPr lang="en-IN" sz="2800" b="1" dirty="0" smtClean="0">
                <a:solidFill>
                  <a:srgbClr val="0070C0"/>
                </a:solidFill>
              </a:rPr>
              <a:t>Regeneration </a:t>
            </a:r>
            <a:r>
              <a:rPr lang="en-IN" sz="2800" b="1" dirty="0" err="1" smtClean="0">
                <a:solidFill>
                  <a:srgbClr val="0070C0"/>
                </a:solidFill>
              </a:rPr>
              <a:t>Pulpotomy</a:t>
            </a:r>
            <a:r>
              <a:rPr lang="en-IN" sz="2800" b="1" i="1" dirty="0" smtClean="0">
                <a:solidFill>
                  <a:srgbClr val="0070C0"/>
                </a:solidFill>
              </a:rPr>
              <a:t> </a:t>
            </a:r>
            <a:r>
              <a:rPr lang="en-IN" sz="2800" i="1" dirty="0" smtClean="0">
                <a:solidFill>
                  <a:srgbClr val="0070C0"/>
                </a:solidFill>
              </a:rPr>
              <a:t> </a:t>
            </a:r>
            <a:r>
              <a:rPr lang="en-IN" sz="2800" dirty="0" smtClean="0">
                <a:solidFill>
                  <a:srgbClr val="0070C0"/>
                </a:solidFill>
              </a:rPr>
              <a:t>(Inductive, Reparative)</a:t>
            </a:r>
          </a:p>
          <a:p>
            <a:pPr>
              <a:buNone/>
            </a:pPr>
            <a:endParaRPr lang="en-US" sz="2800" dirty="0" smtClean="0"/>
          </a:p>
          <a:p>
            <a:pPr marL="514350" lvl="0" indent="-514350">
              <a:buFont typeface="+mj-lt"/>
              <a:buAutoNum type="alphaLcPeriod"/>
            </a:pPr>
            <a:r>
              <a:rPr lang="en-IN" sz="2800" dirty="0" smtClean="0"/>
              <a:t>Calcium Hydroxide.</a:t>
            </a:r>
            <a:endParaRPr lang="en-US" sz="2800" dirty="0" smtClean="0"/>
          </a:p>
          <a:p>
            <a:pPr marL="514350" lvl="0" indent="-514350">
              <a:buFont typeface="+mj-lt"/>
              <a:buAutoNum type="alphaLcPeriod"/>
            </a:pPr>
            <a:r>
              <a:rPr lang="en-IN" sz="2800" dirty="0" smtClean="0"/>
              <a:t>Bone </a:t>
            </a:r>
            <a:r>
              <a:rPr lang="en-IN" sz="2800" dirty="0" err="1" smtClean="0"/>
              <a:t>Morphgenetic</a:t>
            </a:r>
            <a:r>
              <a:rPr lang="en-IN" sz="2800" dirty="0" smtClean="0"/>
              <a:t> Protein.</a:t>
            </a:r>
            <a:endParaRPr lang="en-US" sz="2800" dirty="0" smtClean="0"/>
          </a:p>
          <a:p>
            <a:pPr marL="514350" indent="-514350">
              <a:buFont typeface="+mj-lt"/>
              <a:buAutoNum type="alphaLcPeriod"/>
            </a:pPr>
            <a:r>
              <a:rPr lang="en-IN" sz="2800" dirty="0" smtClean="0"/>
              <a:t> Mineral trioxide aggregate.</a:t>
            </a:r>
          </a:p>
          <a:p>
            <a:pPr>
              <a:buNone/>
            </a:pP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sz="quarter" idx="1"/>
          </p:nvPr>
        </p:nvSpPr>
        <p:spPr>
          <a:xfrm>
            <a:off x="304800" y="1295400"/>
            <a:ext cx="8610600" cy="5181600"/>
          </a:xfrm>
        </p:spPr>
        <p:txBody>
          <a:bodyPr>
            <a:normAutofit/>
          </a:bodyPr>
          <a:lstStyle/>
          <a:p>
            <a:pPr>
              <a:buNone/>
            </a:pPr>
            <a:r>
              <a:rPr lang="en-US" sz="2400" b="1" dirty="0" smtClean="0">
                <a:solidFill>
                  <a:srgbClr val="C00000"/>
                </a:solidFill>
                <a:latin typeface="Times New Roman" pitchFamily="18" charset="0"/>
                <a:cs typeface="Tahoma" pitchFamily="34" charset="0"/>
              </a:rPr>
              <a:t>2.  </a:t>
            </a:r>
            <a:r>
              <a:rPr lang="en-IN" sz="2400" b="1" dirty="0" smtClean="0">
                <a:solidFill>
                  <a:srgbClr val="C00000"/>
                </a:solidFill>
              </a:rPr>
              <a:t>It can also be classified depending upon the number of visits:</a:t>
            </a:r>
          </a:p>
          <a:p>
            <a:pPr>
              <a:buNone/>
            </a:pPr>
            <a:endParaRPr lang="en-US" sz="2400" dirty="0" smtClean="0"/>
          </a:p>
          <a:p>
            <a:pPr>
              <a:buNone/>
            </a:pPr>
            <a:r>
              <a:rPr lang="en-IN" sz="2400" dirty="0" smtClean="0"/>
              <a:t>I. Single Visit </a:t>
            </a:r>
            <a:r>
              <a:rPr lang="en-IN" sz="2400" dirty="0" err="1" smtClean="0"/>
              <a:t>Pulpotomy</a:t>
            </a:r>
            <a:endParaRPr lang="en-US" sz="2400" dirty="0" smtClean="0"/>
          </a:p>
          <a:p>
            <a:pPr>
              <a:buNone/>
            </a:pPr>
            <a:r>
              <a:rPr lang="en-IN" sz="2400" dirty="0" smtClean="0"/>
              <a:t>II. Multiple Visits </a:t>
            </a:r>
            <a:r>
              <a:rPr lang="en-IN" sz="2400" dirty="0" err="1" smtClean="0"/>
              <a:t>Pulpotomy</a:t>
            </a:r>
            <a:endParaRPr lang="en-US" sz="2400" dirty="0" smtClean="0"/>
          </a:p>
          <a:p>
            <a:pPr>
              <a:buNone/>
            </a:pPr>
            <a:endParaRPr lang="en-US" sz="2400" dirty="0" smtClean="0"/>
          </a:p>
          <a:p>
            <a:pPr marL="457200" indent="-457200">
              <a:lnSpc>
                <a:spcPct val="130000"/>
              </a:lnSpc>
              <a:buNone/>
            </a:pPr>
            <a:endParaRPr lang="en-US" sz="2400" dirty="0" smtClean="0">
              <a:latin typeface="Times New Roman" pitchFamily="18" charset="0"/>
              <a:cs typeface="Tahoma" pitchFamily="34" charset="0"/>
            </a:endParaRPr>
          </a:p>
          <a:p>
            <a:pPr marL="457200" indent="-457200">
              <a:lnSpc>
                <a:spcPct val="130000"/>
              </a:lnSpc>
              <a:buNone/>
            </a:pPr>
            <a:endParaRPr lang="en-GB" sz="2400" dirty="0" smtClean="0">
              <a:latin typeface="Times New Roman" pitchFamily="18" charset="0"/>
              <a:cs typeface="Tahoma" pitchFamily="34" charset="0"/>
            </a:endParaRPr>
          </a:p>
          <a:p>
            <a:pPr marL="457200" indent="-457200">
              <a:lnSpc>
                <a:spcPct val="130000"/>
              </a:lnSpc>
              <a:buNone/>
            </a:pPr>
            <a:endParaRPr lang="en-GB" sz="2400" dirty="0" smtClean="0">
              <a:latin typeface="Times New Roman" pitchFamily="18" charset="0"/>
              <a:cs typeface="Tahoma" pitchFamily="34" charset="0"/>
            </a:endParaRPr>
          </a:p>
          <a:p>
            <a:pPr marL="457200" indent="-457200">
              <a:lnSpc>
                <a:spcPct val="130000"/>
              </a:lnSpc>
              <a:buNone/>
            </a:pPr>
            <a:endParaRPr lang="en-GB" sz="2400" dirty="0" smtClean="0">
              <a:latin typeface="Times New Roman" pitchFamily="18" charset="0"/>
              <a:cs typeface="Tahoma" pitchFamily="34" charset="0"/>
            </a:endParaRPr>
          </a:p>
          <a:p>
            <a:endParaRPr lang="en-US" sz="24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gt ddc vidya">
  <a:themeElements>
    <a:clrScheme name="">
      <a:dk1>
        <a:srgbClr val="4D4D4D"/>
      </a:dk1>
      <a:lt1>
        <a:srgbClr val="FFFFFF"/>
      </a:lt1>
      <a:dk2>
        <a:srgbClr val="4D4D4D"/>
      </a:dk2>
      <a:lt2>
        <a:srgbClr val="214DDB"/>
      </a:lt2>
      <a:accent1>
        <a:srgbClr val="49A8FD"/>
      </a:accent1>
      <a:accent2>
        <a:srgbClr val="8C41E1"/>
      </a:accent2>
      <a:accent3>
        <a:srgbClr val="FFFFFF"/>
      </a:accent3>
      <a:accent4>
        <a:srgbClr val="404040"/>
      </a:accent4>
      <a:accent5>
        <a:srgbClr val="B1D1FE"/>
      </a:accent5>
      <a:accent6>
        <a:srgbClr val="7E3ACC"/>
      </a:accent6>
      <a:hlink>
        <a:srgbClr val="FF52C4"/>
      </a:hlink>
      <a:folHlink>
        <a:srgbClr val="D5D5D5"/>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IN"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IN"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mgt ddc vidya</Template>
  <TotalTime>2099</TotalTime>
  <Words>5754</Words>
  <Application>Microsoft Office PowerPoint</Application>
  <PresentationFormat>On-screen Show (4:3)</PresentationFormat>
  <Paragraphs>941</Paragraphs>
  <Slides>148</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148</vt:i4>
      </vt:variant>
    </vt:vector>
  </HeadingPairs>
  <TitlesOfParts>
    <vt:vector size="150" baseType="lpstr">
      <vt:lpstr>mgt ddc vidya</vt:lpstr>
      <vt:lpstr>Bitmap Image</vt:lpstr>
      <vt:lpstr>Management of  Deep Carious Lesions  </vt:lpstr>
      <vt:lpstr>CONTENTS</vt:lpstr>
      <vt:lpstr>INTRODUCTION:</vt:lpstr>
      <vt:lpstr>INTRODUCTION</vt:lpstr>
      <vt:lpstr>INTRODUCTION:</vt:lpstr>
      <vt:lpstr>INTRODUCTION:</vt:lpstr>
      <vt:lpstr>INTRODUCTION:</vt:lpstr>
      <vt:lpstr>TYPES OF CARIOUS DENTIN:</vt:lpstr>
      <vt:lpstr>Pathology of dental caries</vt:lpstr>
      <vt:lpstr>Later stages of Dental caries: </vt:lpstr>
      <vt:lpstr>Decayed zone  </vt:lpstr>
      <vt:lpstr>Septic Zone </vt:lpstr>
      <vt:lpstr>Demineralized Zone </vt:lpstr>
      <vt:lpstr>Transparent  Zone</vt:lpstr>
      <vt:lpstr>Opaque Zone </vt:lpstr>
      <vt:lpstr> </vt:lpstr>
      <vt:lpstr>DIAGNOSIS OF DENTAL CARIES:</vt:lpstr>
      <vt:lpstr>Slide 18</vt:lpstr>
      <vt:lpstr>Slide 19</vt:lpstr>
      <vt:lpstr>Slide 20</vt:lpstr>
      <vt:lpstr>Slide 21</vt:lpstr>
      <vt:lpstr>Slide 22</vt:lpstr>
      <vt:lpstr> caries activity tests include : </vt:lpstr>
      <vt:lpstr>Radiographic assessment : </vt:lpstr>
      <vt:lpstr>Slide 25</vt:lpstr>
      <vt:lpstr>Slide 26</vt:lpstr>
      <vt:lpstr>Diagnosis  of  dental caries </vt:lpstr>
      <vt:lpstr>Advanced methods:</vt:lpstr>
      <vt:lpstr>Slide 29</vt:lpstr>
      <vt:lpstr>Traditional methods: </vt:lpstr>
      <vt:lpstr>Pain </vt:lpstr>
      <vt:lpstr>Slide 32</vt:lpstr>
      <vt:lpstr>Slide 33</vt:lpstr>
      <vt:lpstr>Slide 34</vt:lpstr>
      <vt:lpstr>Slide 35</vt:lpstr>
      <vt:lpstr>Slide 36</vt:lpstr>
      <vt:lpstr>   Radiographs:</vt:lpstr>
      <vt:lpstr> </vt:lpstr>
      <vt:lpstr> Caries diagnosis for pit and fissures :</vt:lpstr>
      <vt:lpstr>Caries diagnosis for smooth surfaces: </vt:lpstr>
      <vt:lpstr>Slide 41</vt:lpstr>
      <vt:lpstr>Slide 42</vt:lpstr>
      <vt:lpstr>Slide 43</vt:lpstr>
      <vt:lpstr>Pulp testing</vt:lpstr>
      <vt:lpstr>Slide 45</vt:lpstr>
      <vt:lpstr>Electric pulp testing:</vt:lpstr>
      <vt:lpstr>STEPS TO CARRY OUT EPT:</vt:lpstr>
      <vt:lpstr>Slide 48</vt:lpstr>
      <vt:lpstr>Slide 49</vt:lpstr>
      <vt:lpstr>Slide 50</vt:lpstr>
      <vt:lpstr>Slide 51</vt:lpstr>
      <vt:lpstr>Slide 52</vt:lpstr>
      <vt:lpstr>Direct pulp exposure </vt:lpstr>
      <vt:lpstr>Slide 54</vt:lpstr>
      <vt:lpstr>Percussion sensitivity</vt:lpstr>
      <vt:lpstr> </vt:lpstr>
      <vt:lpstr>Factors affecting outcome  of treatment:</vt:lpstr>
      <vt:lpstr>Remaining dentin thickness   (Effective  depth )</vt:lpstr>
      <vt:lpstr>Slide 59</vt:lpstr>
      <vt:lpstr>Requirements for  deep caries treatment</vt:lpstr>
      <vt:lpstr>Requirements for  deep caries treatment</vt:lpstr>
      <vt:lpstr>Mechanics of Caries Removal</vt:lpstr>
      <vt:lpstr> </vt:lpstr>
      <vt:lpstr>INDIRECT PULP CAPPING</vt:lpstr>
      <vt:lpstr> </vt:lpstr>
      <vt:lpstr> </vt:lpstr>
      <vt:lpstr> </vt:lpstr>
      <vt:lpstr>Slide 68</vt:lpstr>
      <vt:lpstr>Two appointment technique</vt:lpstr>
      <vt:lpstr>Slide 70</vt:lpstr>
      <vt:lpstr>Slide 71</vt:lpstr>
      <vt:lpstr>Slide 72</vt:lpstr>
      <vt:lpstr>Slide 73</vt:lpstr>
      <vt:lpstr>Slide 74</vt:lpstr>
      <vt:lpstr> </vt:lpstr>
      <vt:lpstr>Response to treatment</vt:lpstr>
      <vt:lpstr>Slide 77</vt:lpstr>
      <vt:lpstr>Stepwise excavation</vt:lpstr>
      <vt:lpstr>Slide 79</vt:lpstr>
      <vt:lpstr> </vt:lpstr>
      <vt:lpstr>INDICATIONS:</vt:lpstr>
      <vt:lpstr>CONTRAINDICATIONS:</vt:lpstr>
      <vt:lpstr>PROCEDURE:</vt:lpstr>
      <vt:lpstr>Slide 84</vt:lpstr>
      <vt:lpstr>Slide 85</vt:lpstr>
      <vt:lpstr>Treatment considerations:</vt:lpstr>
      <vt:lpstr>Debridement </vt:lpstr>
      <vt:lpstr> </vt:lpstr>
      <vt:lpstr> </vt:lpstr>
      <vt:lpstr> </vt:lpstr>
      <vt:lpstr>Successful Pulp Capping</vt:lpstr>
      <vt:lpstr>Pulpotomy</vt:lpstr>
      <vt:lpstr>Rationale: </vt:lpstr>
      <vt:lpstr>    Objectives:      </vt:lpstr>
      <vt:lpstr>INDICATIONS:</vt:lpstr>
      <vt:lpstr>CONTRAINDICATIONS:</vt:lpstr>
      <vt:lpstr>  CLASSIFICATION  </vt:lpstr>
      <vt:lpstr>Slide 98</vt:lpstr>
      <vt:lpstr>Slide 99</vt:lpstr>
      <vt:lpstr>Slide 100</vt:lpstr>
      <vt:lpstr>Partial Pulpotomy (Cvek’s Pulpotomy)  </vt:lpstr>
      <vt:lpstr>Slide 102</vt:lpstr>
      <vt:lpstr>Single Visit Pulpotomy (Formocresol)</vt:lpstr>
      <vt:lpstr>Slide 104</vt:lpstr>
      <vt:lpstr>Slide 105</vt:lpstr>
      <vt:lpstr>Techniques of Pulpotomy:</vt:lpstr>
      <vt:lpstr>Slide 107</vt:lpstr>
      <vt:lpstr>Slide 108</vt:lpstr>
      <vt:lpstr>Slide 109</vt:lpstr>
      <vt:lpstr>Slide 110</vt:lpstr>
      <vt:lpstr>Slide 111</vt:lpstr>
      <vt:lpstr>Slide 112</vt:lpstr>
      <vt:lpstr>Slide 113</vt:lpstr>
      <vt:lpstr>FORMOCRESOL COTTON PELLET</vt:lpstr>
      <vt:lpstr>Slide 115</vt:lpstr>
      <vt:lpstr>Slide 116</vt:lpstr>
      <vt:lpstr>Slide 117</vt:lpstr>
      <vt:lpstr>Slide 118</vt:lpstr>
      <vt:lpstr> PRE AND POSTOPERATIVE RADIOGRAPHS</vt:lpstr>
      <vt:lpstr>Single Visit Pulpotomy(Ca(OH)2)</vt:lpstr>
      <vt:lpstr>Two Visit Pulpotomy</vt:lpstr>
      <vt:lpstr>Slide 122</vt:lpstr>
      <vt:lpstr>Slide 123</vt:lpstr>
      <vt:lpstr>PULP CAPPING AGENTS</vt:lpstr>
      <vt:lpstr>Calcium Hydroxide</vt:lpstr>
      <vt:lpstr>Composition of Ca(OH)2:</vt:lpstr>
      <vt:lpstr>Composition:</vt:lpstr>
      <vt:lpstr>Mechanism of action:</vt:lpstr>
      <vt:lpstr> </vt:lpstr>
      <vt:lpstr>Slide 130</vt:lpstr>
      <vt:lpstr> </vt:lpstr>
      <vt:lpstr> </vt:lpstr>
      <vt:lpstr>Advantages:</vt:lpstr>
      <vt:lpstr>Disadvantages:</vt:lpstr>
      <vt:lpstr>Zinc Oxide Eugenol</vt:lpstr>
      <vt:lpstr>Corticosteroids  and Antibiotics  </vt:lpstr>
      <vt:lpstr> </vt:lpstr>
      <vt:lpstr>Collagen fibres </vt:lpstr>
      <vt:lpstr>Hybridizing bonding agents</vt:lpstr>
      <vt:lpstr>Mineral trioxide aggregate</vt:lpstr>
      <vt:lpstr>MTA</vt:lpstr>
      <vt:lpstr>Disadvantages of MTA:</vt:lpstr>
      <vt:lpstr>MTA:</vt:lpstr>
      <vt:lpstr>Slide 144</vt:lpstr>
      <vt:lpstr>Bioactive Tricalcium Silicate</vt:lpstr>
      <vt:lpstr>CONCLUSION</vt:lpstr>
      <vt:lpstr>References:</vt:lpstr>
      <vt:lpstr>Slide 148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DELL</cp:lastModifiedBy>
  <cp:revision>165</cp:revision>
  <dcterms:created xsi:type="dcterms:W3CDTF">2013-09-17T17:14:06Z</dcterms:created>
  <dcterms:modified xsi:type="dcterms:W3CDTF">2023-05-20T06:19:48Z</dcterms:modified>
</cp:coreProperties>
</file>