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57"/>
  </p:notesMasterIdLst>
  <p:sldIdLst>
    <p:sldId id="437" r:id="rId2"/>
    <p:sldId id="319" r:id="rId3"/>
    <p:sldId id="301" r:id="rId4"/>
    <p:sldId id="446" r:id="rId5"/>
    <p:sldId id="426" r:id="rId6"/>
    <p:sldId id="438" r:id="rId7"/>
    <p:sldId id="427" r:id="rId8"/>
    <p:sldId id="439" r:id="rId9"/>
    <p:sldId id="428" r:id="rId10"/>
    <p:sldId id="440" r:id="rId11"/>
    <p:sldId id="429" r:id="rId12"/>
    <p:sldId id="430" r:id="rId13"/>
    <p:sldId id="431" r:id="rId14"/>
    <p:sldId id="432" r:id="rId15"/>
    <p:sldId id="441" r:id="rId16"/>
    <p:sldId id="433" r:id="rId17"/>
    <p:sldId id="259" r:id="rId18"/>
    <p:sldId id="303" r:id="rId19"/>
    <p:sldId id="304" r:id="rId20"/>
    <p:sldId id="260" r:id="rId21"/>
    <p:sldId id="337" r:id="rId22"/>
    <p:sldId id="339" r:id="rId23"/>
    <p:sldId id="414" r:id="rId24"/>
    <p:sldId id="415" r:id="rId25"/>
    <p:sldId id="442" r:id="rId26"/>
    <p:sldId id="344" r:id="rId27"/>
    <p:sldId id="305" r:id="rId28"/>
    <p:sldId id="306" r:id="rId29"/>
    <p:sldId id="307" r:id="rId30"/>
    <p:sldId id="443" r:id="rId31"/>
    <p:sldId id="345" r:id="rId32"/>
    <p:sldId id="308" r:id="rId33"/>
    <p:sldId id="346" r:id="rId34"/>
    <p:sldId id="405" r:id="rId35"/>
    <p:sldId id="350" r:id="rId36"/>
    <p:sldId id="351" r:id="rId37"/>
    <p:sldId id="310" r:id="rId38"/>
    <p:sldId id="311" r:id="rId39"/>
    <p:sldId id="312" r:id="rId40"/>
    <p:sldId id="309" r:id="rId41"/>
    <p:sldId id="356" r:id="rId42"/>
    <p:sldId id="434" r:id="rId43"/>
    <p:sldId id="435" r:id="rId44"/>
    <p:sldId id="436" r:id="rId45"/>
    <p:sldId id="410" r:id="rId46"/>
    <p:sldId id="413" r:id="rId47"/>
    <p:sldId id="375" r:id="rId48"/>
    <p:sldId id="262" r:id="rId49"/>
    <p:sldId id="390" r:id="rId50"/>
    <p:sldId id="391" r:id="rId51"/>
    <p:sldId id="444" r:id="rId52"/>
    <p:sldId id="392" r:id="rId53"/>
    <p:sldId id="445" r:id="rId54"/>
    <p:sldId id="393" r:id="rId55"/>
    <p:sldId id="394" r:id="rId56"/>
  </p:sldIdLst>
  <p:sldSz cx="9144000" cy="5143500" type="screen16x9"/>
  <p:notesSz cx="6858000" cy="9144000"/>
  <p:embeddedFontLst>
    <p:embeddedFont>
      <p:font typeface="Monotype Corsiva" pitchFamily="66" charset="0"/>
      <p:italic r:id="rId58"/>
    </p:embeddedFont>
    <p:embeddedFont>
      <p:font typeface="Red Hat Text" charset="0"/>
      <p:regular r:id="rId59"/>
      <p:bold r:id="rId60"/>
      <p:italic r:id="rId61"/>
      <p:boldItalic r:id="rId62"/>
    </p:embeddedFont>
    <p:embeddedFont>
      <p:font typeface="Calibri" pitchFamily="34" charset="0"/>
      <p:regular r:id="rId63"/>
      <p:bold r:id="rId64"/>
      <p:italic r:id="rId65"/>
      <p:boldItalic r:id="rId66"/>
    </p:embeddedFont>
    <p:embeddedFont>
      <p:font typeface="Tw Cen MT" pitchFamily="34" charset="0"/>
      <p:regular r:id="rId67"/>
      <p:bold r:id="rId68"/>
      <p:italic r:id="rId69"/>
      <p:boldItalic r:id="rId70"/>
    </p:embeddedFont>
    <p:embeddedFont>
      <p:font typeface="AR CENA" charset="0"/>
      <p:regular r:id="rId71"/>
    </p:embeddedFont>
    <p:embeddedFont>
      <p:font typeface="Red Hat Display"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A50021"/>
    <a:srgbClr val="660033"/>
    <a:srgbClr val="FF0066"/>
    <a:srgbClr val="33CC33"/>
    <a:srgbClr val="9933FF"/>
    <a:srgbClr val="FF9900"/>
    <a:srgbClr val="4EB3CF"/>
    <a:srgbClr val="FF66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7F38A07-D7B8-4D88-859F-E63A7DEED6EB}">
  <a:tblStyle styleId="{67F38A07-D7B8-4D88-859F-E63A7DEED6E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750AF5C-1CCD-4E7A-9779-E25E6EAF9B9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2832" autoAdjust="0"/>
  </p:normalViewPr>
  <p:slideViewPr>
    <p:cSldViewPr snapToGrid="0">
      <p:cViewPr>
        <p:scale>
          <a:sx n="50" d="100"/>
          <a:sy n="50" d="100"/>
        </p:scale>
        <p:origin x="-3300" y="-1536"/>
      </p:cViewPr>
      <p:guideLst>
        <p:guide orient="horz" pos="1620"/>
        <p:guide pos="2880"/>
      </p:guideLst>
    </p:cSldViewPr>
  </p:slideViewPr>
  <p:outlineViewPr>
    <p:cViewPr>
      <p:scale>
        <a:sx n="33" d="100"/>
        <a:sy n="33" d="100"/>
      </p:scale>
      <p:origin x="0" y="23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font" Target="fonts/font11.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font" Target="fonts/font17.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572716-27AB-475D-9E5B-B10D64A2CC0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IN"/>
        </a:p>
      </dgm:t>
    </dgm:pt>
    <dgm:pt modelId="{D848B8FF-5279-4EC8-B22F-AE49100FC99B}">
      <dgm:prSet phldrT="[Text]" custT="1"/>
      <dgm:spPr/>
      <dgm:t>
        <a:bodyPr/>
        <a:lstStyle/>
        <a:p>
          <a:r>
            <a:rPr lang="en-IN" sz="1400" dirty="0">
              <a:solidFill>
                <a:srgbClr val="002060"/>
              </a:solidFill>
              <a:latin typeface="Times New Roman" pitchFamily="18" charset="0"/>
              <a:cs typeface="Times New Roman" pitchFamily="18" charset="0"/>
            </a:rPr>
            <a:t>PLAQUE</a:t>
          </a:r>
        </a:p>
      </dgm:t>
    </dgm:pt>
    <dgm:pt modelId="{6ECE6517-B303-4F70-A7AD-F2C5FDCA3A9B}" type="parTrans" cxnId="{D33CD582-C4BD-4858-912A-4F49921BBE36}">
      <dgm:prSet/>
      <dgm:spPr/>
      <dgm:t>
        <a:bodyPr/>
        <a:lstStyle/>
        <a:p>
          <a:endParaRPr lang="en-IN"/>
        </a:p>
      </dgm:t>
    </dgm:pt>
    <dgm:pt modelId="{D60904D1-8B3B-4EB9-BE84-4AEDE79FA4C7}" type="sibTrans" cxnId="{D33CD582-C4BD-4858-912A-4F49921BBE36}">
      <dgm:prSet/>
      <dgm:spPr/>
      <dgm:t>
        <a:bodyPr/>
        <a:lstStyle/>
        <a:p>
          <a:endParaRPr lang="en-IN"/>
        </a:p>
      </dgm:t>
    </dgm:pt>
    <dgm:pt modelId="{B74F341A-B2A9-490C-AE10-518BAB865B50}">
      <dgm:prSet phldrT="[Text]" custT="1"/>
      <dgm:spPr/>
      <dgm:t>
        <a:bodyPr/>
        <a:lstStyle/>
        <a:p>
          <a:r>
            <a:rPr lang="en-IN" sz="1400" dirty="0">
              <a:solidFill>
                <a:srgbClr val="002060"/>
              </a:solidFill>
              <a:latin typeface="Times New Roman" pitchFamily="18" charset="0"/>
              <a:cs typeface="Times New Roman" pitchFamily="18" charset="0"/>
            </a:rPr>
            <a:t>Bacteria</a:t>
          </a:r>
        </a:p>
      </dgm:t>
    </dgm:pt>
    <dgm:pt modelId="{D904CAF2-17CB-4BE7-85F0-6A7AACF42F01}" type="parTrans" cxnId="{C486E1A8-C08C-4918-9D38-D774FC60F09E}">
      <dgm:prSet/>
      <dgm:spPr/>
      <dgm:t>
        <a:bodyPr/>
        <a:lstStyle/>
        <a:p>
          <a:endParaRPr lang="en-IN"/>
        </a:p>
      </dgm:t>
    </dgm:pt>
    <dgm:pt modelId="{86021761-1CCD-411E-96CD-8EA791BC547B}" type="sibTrans" cxnId="{C486E1A8-C08C-4918-9D38-D774FC60F09E}">
      <dgm:prSet/>
      <dgm:spPr/>
      <dgm:t>
        <a:bodyPr/>
        <a:lstStyle/>
        <a:p>
          <a:endParaRPr lang="en-IN"/>
        </a:p>
      </dgm:t>
    </dgm:pt>
    <dgm:pt modelId="{EC444D80-9B8D-4CF4-8440-B4BE3E5BA80B}">
      <dgm:prSet phldrT="[Text]" custT="1"/>
      <dgm:spPr/>
      <dgm:t>
        <a:bodyPr/>
        <a:lstStyle/>
        <a:p>
          <a:r>
            <a:rPr lang="en-IN" sz="1400" dirty="0" smtClean="0">
              <a:solidFill>
                <a:srgbClr val="002060"/>
              </a:solidFill>
              <a:latin typeface="Times New Roman" pitchFamily="18" charset="0"/>
              <a:cs typeface="Times New Roman" pitchFamily="18" charset="0"/>
            </a:rPr>
            <a:t>Extracellular</a:t>
          </a:r>
        </a:p>
        <a:p>
          <a:r>
            <a:rPr lang="en-IN" sz="1400" dirty="0" smtClean="0">
              <a:solidFill>
                <a:srgbClr val="002060"/>
              </a:solidFill>
              <a:latin typeface="Times New Roman" pitchFamily="18" charset="0"/>
              <a:cs typeface="Times New Roman" pitchFamily="18" charset="0"/>
            </a:rPr>
            <a:t>polysaccharide</a:t>
          </a:r>
          <a:endParaRPr lang="en-IN" sz="1400" dirty="0">
            <a:solidFill>
              <a:srgbClr val="002060"/>
            </a:solidFill>
            <a:latin typeface="Times New Roman" pitchFamily="18" charset="0"/>
            <a:cs typeface="Times New Roman" pitchFamily="18" charset="0"/>
          </a:endParaRPr>
        </a:p>
      </dgm:t>
    </dgm:pt>
    <dgm:pt modelId="{AA1C3C18-9715-4B63-A9B5-5A201C8C5F84}" type="parTrans" cxnId="{BAEF3B2E-F395-43C1-990E-4E77A0068449}">
      <dgm:prSet/>
      <dgm:spPr/>
      <dgm:t>
        <a:bodyPr/>
        <a:lstStyle/>
        <a:p>
          <a:endParaRPr lang="en-IN"/>
        </a:p>
      </dgm:t>
    </dgm:pt>
    <dgm:pt modelId="{1B1EDC10-CE63-494F-986A-54601437C0C8}" type="sibTrans" cxnId="{BAEF3B2E-F395-43C1-990E-4E77A0068449}">
      <dgm:prSet/>
      <dgm:spPr/>
      <dgm:t>
        <a:bodyPr/>
        <a:lstStyle/>
        <a:p>
          <a:endParaRPr lang="en-IN"/>
        </a:p>
      </dgm:t>
    </dgm:pt>
    <dgm:pt modelId="{CACDEE37-652B-49F4-812D-81CC3F289A19}">
      <dgm:prSet phldrT="[Text]" custT="1"/>
      <dgm:spPr/>
      <dgm:t>
        <a:bodyPr/>
        <a:lstStyle/>
        <a:p>
          <a:r>
            <a:rPr lang="en-IN" sz="1400" dirty="0">
              <a:solidFill>
                <a:srgbClr val="002060"/>
              </a:solidFill>
              <a:latin typeface="Times New Roman" pitchFamily="18" charset="0"/>
              <a:cs typeface="Times New Roman" pitchFamily="18" charset="0"/>
            </a:rPr>
            <a:t>Salivary </a:t>
          </a:r>
        </a:p>
        <a:p>
          <a:r>
            <a:rPr lang="en-IN" sz="1400" dirty="0">
              <a:solidFill>
                <a:srgbClr val="002060"/>
              </a:solidFill>
              <a:latin typeface="Times New Roman" pitchFamily="18" charset="0"/>
              <a:cs typeface="Times New Roman" pitchFamily="18" charset="0"/>
            </a:rPr>
            <a:t>glycoproteins</a:t>
          </a:r>
        </a:p>
      </dgm:t>
    </dgm:pt>
    <dgm:pt modelId="{D7C9E08B-28DD-42A8-9857-98F1BCF188D4}" type="parTrans" cxnId="{0AB47F25-309C-4AFE-AE51-F492355EE434}">
      <dgm:prSet/>
      <dgm:spPr/>
      <dgm:t>
        <a:bodyPr/>
        <a:lstStyle/>
        <a:p>
          <a:endParaRPr lang="en-IN"/>
        </a:p>
      </dgm:t>
    </dgm:pt>
    <dgm:pt modelId="{6544CB13-5310-4CF4-B584-BDCC96FC6639}" type="sibTrans" cxnId="{0AB47F25-309C-4AFE-AE51-F492355EE434}">
      <dgm:prSet/>
      <dgm:spPr/>
      <dgm:t>
        <a:bodyPr/>
        <a:lstStyle/>
        <a:p>
          <a:endParaRPr lang="en-IN"/>
        </a:p>
      </dgm:t>
    </dgm:pt>
    <dgm:pt modelId="{82B3645D-DD8A-4870-A540-1C94989F6EB1}" type="pres">
      <dgm:prSet presAssocID="{2A572716-27AB-475D-9E5B-B10D64A2CC04}" presName="composite" presStyleCnt="0">
        <dgm:presLayoutVars>
          <dgm:chMax val="1"/>
          <dgm:dir/>
          <dgm:resizeHandles val="exact"/>
        </dgm:presLayoutVars>
      </dgm:prSet>
      <dgm:spPr/>
      <dgm:t>
        <a:bodyPr/>
        <a:lstStyle/>
        <a:p>
          <a:endParaRPr lang="en-IN"/>
        </a:p>
      </dgm:t>
    </dgm:pt>
    <dgm:pt modelId="{2FFB21F5-1C99-474F-8FC2-FA7FA453DF37}" type="pres">
      <dgm:prSet presAssocID="{2A572716-27AB-475D-9E5B-B10D64A2CC04}" presName="radial" presStyleCnt="0">
        <dgm:presLayoutVars>
          <dgm:animLvl val="ctr"/>
        </dgm:presLayoutVars>
      </dgm:prSet>
      <dgm:spPr/>
    </dgm:pt>
    <dgm:pt modelId="{95104D35-95F5-4B8E-A694-9BC711FAC2CB}" type="pres">
      <dgm:prSet presAssocID="{D848B8FF-5279-4EC8-B22F-AE49100FC99B}" presName="centerShape" presStyleLbl="vennNode1" presStyleIdx="0" presStyleCnt="4" custScaleX="71421" custScaleY="63842"/>
      <dgm:spPr/>
      <dgm:t>
        <a:bodyPr/>
        <a:lstStyle/>
        <a:p>
          <a:endParaRPr lang="en-IN"/>
        </a:p>
      </dgm:t>
    </dgm:pt>
    <dgm:pt modelId="{565B3426-413C-47D2-9C7C-8E7DFAEBAF5A}" type="pres">
      <dgm:prSet presAssocID="{B74F341A-B2A9-490C-AE10-518BAB865B50}" presName="node" presStyleLbl="vennNode1" presStyleIdx="1" presStyleCnt="4" custScaleX="126177" custScaleY="123617" custRadScaleRad="63000" custRadScaleInc="539">
        <dgm:presLayoutVars>
          <dgm:bulletEnabled val="1"/>
        </dgm:presLayoutVars>
      </dgm:prSet>
      <dgm:spPr/>
      <dgm:t>
        <a:bodyPr/>
        <a:lstStyle/>
        <a:p>
          <a:endParaRPr lang="en-IN"/>
        </a:p>
      </dgm:t>
    </dgm:pt>
    <dgm:pt modelId="{57B8C63F-977B-4726-B1C3-57A8D617ABA7}" type="pres">
      <dgm:prSet presAssocID="{EC444D80-9B8D-4CF4-8440-B4BE3E5BA80B}" presName="node" presStyleLbl="vennNode1" presStyleIdx="2" presStyleCnt="4" custScaleX="152260" custScaleY="120793" custRadScaleRad="76333" custRadScaleInc="-708">
        <dgm:presLayoutVars>
          <dgm:bulletEnabled val="1"/>
        </dgm:presLayoutVars>
      </dgm:prSet>
      <dgm:spPr/>
      <dgm:t>
        <a:bodyPr/>
        <a:lstStyle/>
        <a:p>
          <a:endParaRPr lang="en-IN"/>
        </a:p>
      </dgm:t>
    </dgm:pt>
    <dgm:pt modelId="{D8F7EDA8-B999-449C-90BA-1C73FF8AA7EC}" type="pres">
      <dgm:prSet presAssocID="{CACDEE37-652B-49F4-812D-81CC3F289A19}" presName="node" presStyleLbl="vennNode1" presStyleIdx="3" presStyleCnt="4" custScaleX="138469" custScaleY="122463" custRadScaleRad="77654" custRadScaleInc="156">
        <dgm:presLayoutVars>
          <dgm:bulletEnabled val="1"/>
        </dgm:presLayoutVars>
      </dgm:prSet>
      <dgm:spPr/>
      <dgm:t>
        <a:bodyPr/>
        <a:lstStyle/>
        <a:p>
          <a:endParaRPr lang="en-IN"/>
        </a:p>
      </dgm:t>
    </dgm:pt>
  </dgm:ptLst>
  <dgm:cxnLst>
    <dgm:cxn modelId="{D33CD582-C4BD-4858-912A-4F49921BBE36}" srcId="{2A572716-27AB-475D-9E5B-B10D64A2CC04}" destId="{D848B8FF-5279-4EC8-B22F-AE49100FC99B}" srcOrd="0" destOrd="0" parTransId="{6ECE6517-B303-4F70-A7AD-F2C5FDCA3A9B}" sibTransId="{D60904D1-8B3B-4EB9-BE84-4AEDE79FA4C7}"/>
    <dgm:cxn modelId="{D7BFF081-0FB2-437F-A0BE-4D4368FE3446}" type="presOf" srcId="{D848B8FF-5279-4EC8-B22F-AE49100FC99B}" destId="{95104D35-95F5-4B8E-A694-9BC711FAC2CB}" srcOrd="0" destOrd="0" presId="urn:microsoft.com/office/officeart/2005/8/layout/radial3"/>
    <dgm:cxn modelId="{C0AB4A75-5D90-4AD1-BE33-4C4439AF3A48}" type="presOf" srcId="{EC444D80-9B8D-4CF4-8440-B4BE3E5BA80B}" destId="{57B8C63F-977B-4726-B1C3-57A8D617ABA7}" srcOrd="0" destOrd="0" presId="urn:microsoft.com/office/officeart/2005/8/layout/radial3"/>
    <dgm:cxn modelId="{0AB47F25-309C-4AFE-AE51-F492355EE434}" srcId="{D848B8FF-5279-4EC8-B22F-AE49100FC99B}" destId="{CACDEE37-652B-49F4-812D-81CC3F289A19}" srcOrd="2" destOrd="0" parTransId="{D7C9E08B-28DD-42A8-9857-98F1BCF188D4}" sibTransId="{6544CB13-5310-4CF4-B584-BDCC96FC6639}"/>
    <dgm:cxn modelId="{C486E1A8-C08C-4918-9D38-D774FC60F09E}" srcId="{D848B8FF-5279-4EC8-B22F-AE49100FC99B}" destId="{B74F341A-B2A9-490C-AE10-518BAB865B50}" srcOrd="0" destOrd="0" parTransId="{D904CAF2-17CB-4BE7-85F0-6A7AACF42F01}" sibTransId="{86021761-1CCD-411E-96CD-8EA791BC547B}"/>
    <dgm:cxn modelId="{BAEF3B2E-F395-43C1-990E-4E77A0068449}" srcId="{D848B8FF-5279-4EC8-B22F-AE49100FC99B}" destId="{EC444D80-9B8D-4CF4-8440-B4BE3E5BA80B}" srcOrd="1" destOrd="0" parTransId="{AA1C3C18-9715-4B63-A9B5-5A201C8C5F84}" sibTransId="{1B1EDC10-CE63-494F-986A-54601437C0C8}"/>
    <dgm:cxn modelId="{D4420119-CEB8-4442-A816-61076962BC4F}" type="presOf" srcId="{B74F341A-B2A9-490C-AE10-518BAB865B50}" destId="{565B3426-413C-47D2-9C7C-8E7DFAEBAF5A}" srcOrd="0" destOrd="0" presId="urn:microsoft.com/office/officeart/2005/8/layout/radial3"/>
    <dgm:cxn modelId="{2802FADC-62D0-4CEB-A33B-6F5B44AE6DEE}" type="presOf" srcId="{CACDEE37-652B-49F4-812D-81CC3F289A19}" destId="{D8F7EDA8-B999-449C-90BA-1C73FF8AA7EC}" srcOrd="0" destOrd="0" presId="urn:microsoft.com/office/officeart/2005/8/layout/radial3"/>
    <dgm:cxn modelId="{02D48070-5E77-4E94-8D97-4C6BF52B1B57}" type="presOf" srcId="{2A572716-27AB-475D-9E5B-B10D64A2CC04}" destId="{82B3645D-DD8A-4870-A540-1C94989F6EB1}" srcOrd="0" destOrd="0" presId="urn:microsoft.com/office/officeart/2005/8/layout/radial3"/>
    <dgm:cxn modelId="{E6A72183-34C4-4514-9204-EBC45CD335EA}" type="presParOf" srcId="{82B3645D-DD8A-4870-A540-1C94989F6EB1}" destId="{2FFB21F5-1C99-474F-8FC2-FA7FA453DF37}" srcOrd="0" destOrd="0" presId="urn:microsoft.com/office/officeart/2005/8/layout/radial3"/>
    <dgm:cxn modelId="{0E07D229-BC82-42AC-90A0-62CE04169AAB}" type="presParOf" srcId="{2FFB21F5-1C99-474F-8FC2-FA7FA453DF37}" destId="{95104D35-95F5-4B8E-A694-9BC711FAC2CB}" srcOrd="0" destOrd="0" presId="urn:microsoft.com/office/officeart/2005/8/layout/radial3"/>
    <dgm:cxn modelId="{C59D4C50-9DF0-46F8-9AE3-74703BC38556}" type="presParOf" srcId="{2FFB21F5-1C99-474F-8FC2-FA7FA453DF37}" destId="{565B3426-413C-47D2-9C7C-8E7DFAEBAF5A}" srcOrd="1" destOrd="0" presId="urn:microsoft.com/office/officeart/2005/8/layout/radial3"/>
    <dgm:cxn modelId="{966BBAD7-B5A8-4AA6-BFB2-AC0A642B774D}" type="presParOf" srcId="{2FFB21F5-1C99-474F-8FC2-FA7FA453DF37}" destId="{57B8C63F-977B-4726-B1C3-57A8D617ABA7}" srcOrd="2" destOrd="0" presId="urn:microsoft.com/office/officeart/2005/8/layout/radial3"/>
    <dgm:cxn modelId="{4716EA2C-5AC1-4CC3-A113-3F8CE2736250}" type="presParOf" srcId="{2FFB21F5-1C99-474F-8FC2-FA7FA453DF37}" destId="{D8F7EDA8-B999-449C-90BA-1C73FF8AA7EC}"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91E1B8-182B-43CD-848B-7DA11D0D5724}" type="doc">
      <dgm:prSet loTypeId="urn:microsoft.com/office/officeart/2005/8/layout/hierarchy2" loCatId="hierarchy" qsTypeId="urn:microsoft.com/office/officeart/2005/8/quickstyle/simple2" qsCatId="simple" csTypeId="urn:microsoft.com/office/officeart/2005/8/colors/colorful3" csCatId="colorful" phldr="1"/>
      <dgm:spPr/>
      <dgm:t>
        <a:bodyPr/>
        <a:lstStyle/>
        <a:p>
          <a:endParaRPr lang="en-IN"/>
        </a:p>
      </dgm:t>
    </dgm:pt>
    <dgm:pt modelId="{CD46F75E-6695-46F1-BB6D-87D364F9CBB6}">
      <dgm:prSet phldrT="[Text]"/>
      <dgm:spPr/>
      <dgm:t>
        <a:bodyPr/>
        <a:lstStyle/>
        <a:p>
          <a:r>
            <a:rPr lang="en-IN" dirty="0">
              <a:solidFill>
                <a:schemeClr val="tx1"/>
              </a:solidFill>
              <a:latin typeface="Times New Roman" pitchFamily="18" charset="0"/>
              <a:cs typeface="Times New Roman" pitchFamily="18" charset="0"/>
            </a:rPr>
            <a:t>PLAQUE</a:t>
          </a:r>
        </a:p>
      </dgm:t>
    </dgm:pt>
    <dgm:pt modelId="{1648B7F4-099D-4D99-B023-1646488C0AE5}" type="parTrans" cxnId="{0927D363-D8DD-4C3C-8EAF-C50D3A8E3E9D}">
      <dgm:prSet/>
      <dgm:spPr/>
      <dgm:t>
        <a:bodyPr/>
        <a:lstStyle/>
        <a:p>
          <a:endParaRPr lang="en-IN"/>
        </a:p>
      </dgm:t>
    </dgm:pt>
    <dgm:pt modelId="{4B0397FB-45F4-4D08-BE2C-F23FA880741E}" type="sibTrans" cxnId="{0927D363-D8DD-4C3C-8EAF-C50D3A8E3E9D}">
      <dgm:prSet/>
      <dgm:spPr/>
      <dgm:t>
        <a:bodyPr/>
        <a:lstStyle/>
        <a:p>
          <a:endParaRPr lang="en-IN"/>
        </a:p>
      </dgm:t>
    </dgm:pt>
    <dgm:pt modelId="{B6D57C04-C965-416C-B45E-50649D36732D}">
      <dgm:prSet phldrT="[Text]"/>
      <dgm:spPr/>
      <dgm:t>
        <a:bodyPr/>
        <a:lstStyle/>
        <a:p>
          <a:r>
            <a:rPr lang="en-IN" dirty="0">
              <a:solidFill>
                <a:schemeClr val="tx1"/>
              </a:solidFill>
              <a:latin typeface="Times New Roman" pitchFamily="18" charset="0"/>
              <a:cs typeface="Times New Roman" pitchFamily="18" charset="0"/>
            </a:rPr>
            <a:t>SUB GINGIVAL</a:t>
          </a:r>
        </a:p>
      </dgm:t>
    </dgm:pt>
    <dgm:pt modelId="{A7CB9B40-9991-4CF2-AFB0-264C368FEA95}" type="parTrans" cxnId="{B34D4E43-8FEE-42C7-8F6F-D86BD5508599}">
      <dgm:prSet/>
      <dgm:spPr/>
      <dgm:t>
        <a:bodyPr/>
        <a:lstStyle/>
        <a:p>
          <a:endParaRPr lang="en-IN"/>
        </a:p>
      </dgm:t>
    </dgm:pt>
    <dgm:pt modelId="{3C77C5B7-A48C-43F7-B8B6-C19024EFFC38}" type="sibTrans" cxnId="{B34D4E43-8FEE-42C7-8F6F-D86BD5508599}">
      <dgm:prSet/>
      <dgm:spPr/>
      <dgm:t>
        <a:bodyPr/>
        <a:lstStyle/>
        <a:p>
          <a:endParaRPr lang="en-IN"/>
        </a:p>
      </dgm:t>
    </dgm:pt>
    <dgm:pt modelId="{FF098231-4802-48C7-B1D6-373EE43FE1B8}">
      <dgm:prSet phldrT="[Text]"/>
      <dgm:spPr/>
      <dgm:t>
        <a:bodyPr/>
        <a:lstStyle/>
        <a:p>
          <a:r>
            <a:rPr lang="en-IN" dirty="0">
              <a:solidFill>
                <a:schemeClr val="tx1"/>
              </a:solidFill>
              <a:latin typeface="Times New Roman" pitchFamily="18" charset="0"/>
              <a:cs typeface="Times New Roman" pitchFamily="18" charset="0"/>
            </a:rPr>
            <a:t>Tooth </a:t>
          </a:r>
        </a:p>
        <a:p>
          <a:r>
            <a:rPr lang="en-IN" dirty="0">
              <a:solidFill>
                <a:schemeClr val="tx1"/>
              </a:solidFill>
              <a:latin typeface="Times New Roman" pitchFamily="18" charset="0"/>
              <a:cs typeface="Times New Roman" pitchFamily="18" charset="0"/>
            </a:rPr>
            <a:t>associated</a:t>
          </a:r>
        </a:p>
      </dgm:t>
    </dgm:pt>
    <dgm:pt modelId="{ED813F6F-E33F-41C9-ABC5-54F095E426F7}" type="parTrans" cxnId="{9D76BBBE-5106-4532-B3AA-67B170A6F6B3}">
      <dgm:prSet/>
      <dgm:spPr/>
      <dgm:t>
        <a:bodyPr/>
        <a:lstStyle/>
        <a:p>
          <a:endParaRPr lang="en-IN"/>
        </a:p>
      </dgm:t>
    </dgm:pt>
    <dgm:pt modelId="{30A3C2E7-8CA4-43F0-AE45-11A38A578313}" type="sibTrans" cxnId="{9D76BBBE-5106-4532-B3AA-67B170A6F6B3}">
      <dgm:prSet/>
      <dgm:spPr/>
      <dgm:t>
        <a:bodyPr/>
        <a:lstStyle/>
        <a:p>
          <a:endParaRPr lang="en-IN"/>
        </a:p>
      </dgm:t>
    </dgm:pt>
    <dgm:pt modelId="{E03A7113-3FC4-4B33-BC39-783353F8F137}">
      <dgm:prSet phldrT="[Text]"/>
      <dgm:spPr/>
      <dgm:t>
        <a:bodyPr/>
        <a:lstStyle/>
        <a:p>
          <a:r>
            <a:rPr lang="en-IN" dirty="0">
              <a:solidFill>
                <a:schemeClr val="tx1"/>
              </a:solidFill>
              <a:latin typeface="Times New Roman" pitchFamily="18" charset="0"/>
              <a:cs typeface="Times New Roman" pitchFamily="18" charset="0"/>
            </a:rPr>
            <a:t>Tissue</a:t>
          </a:r>
        </a:p>
        <a:p>
          <a:r>
            <a:rPr lang="en-IN" dirty="0">
              <a:solidFill>
                <a:schemeClr val="tx1"/>
              </a:solidFill>
              <a:latin typeface="Times New Roman" pitchFamily="18" charset="0"/>
              <a:cs typeface="Times New Roman" pitchFamily="18" charset="0"/>
            </a:rPr>
            <a:t>associated</a:t>
          </a:r>
        </a:p>
      </dgm:t>
    </dgm:pt>
    <dgm:pt modelId="{7F5E8E72-9CBD-4488-AE24-6B7A90643D14}" type="parTrans" cxnId="{D6441849-4062-4E85-962B-C147E54B2B7D}">
      <dgm:prSet/>
      <dgm:spPr/>
      <dgm:t>
        <a:bodyPr/>
        <a:lstStyle/>
        <a:p>
          <a:endParaRPr lang="en-IN"/>
        </a:p>
      </dgm:t>
    </dgm:pt>
    <dgm:pt modelId="{E701BE57-B68D-4881-9FCA-65F440515EE1}" type="sibTrans" cxnId="{D6441849-4062-4E85-962B-C147E54B2B7D}">
      <dgm:prSet/>
      <dgm:spPr/>
      <dgm:t>
        <a:bodyPr/>
        <a:lstStyle/>
        <a:p>
          <a:endParaRPr lang="en-IN"/>
        </a:p>
      </dgm:t>
    </dgm:pt>
    <dgm:pt modelId="{7DB6973F-18B6-42E9-8193-D9EA84121B9A}">
      <dgm:prSet phldrT="[Text]"/>
      <dgm:spPr/>
      <dgm:t>
        <a:bodyPr/>
        <a:lstStyle/>
        <a:p>
          <a:endParaRPr lang="en-IN" dirty="0">
            <a:latin typeface="Times New Roman" pitchFamily="18" charset="0"/>
            <a:cs typeface="Times New Roman" pitchFamily="18" charset="0"/>
          </a:endParaRPr>
        </a:p>
        <a:p>
          <a:r>
            <a:rPr lang="en-IN" dirty="0">
              <a:solidFill>
                <a:schemeClr val="tx1"/>
              </a:solidFill>
              <a:latin typeface="Times New Roman" pitchFamily="18" charset="0"/>
              <a:cs typeface="Times New Roman" pitchFamily="18" charset="0"/>
            </a:rPr>
            <a:t>SUPRA GINGIVAL</a:t>
          </a:r>
        </a:p>
        <a:p>
          <a:endParaRPr lang="en-IN" dirty="0">
            <a:latin typeface="Times New Roman" pitchFamily="18" charset="0"/>
            <a:cs typeface="Times New Roman" pitchFamily="18" charset="0"/>
          </a:endParaRPr>
        </a:p>
      </dgm:t>
    </dgm:pt>
    <dgm:pt modelId="{8B3990B6-0621-43D0-8B73-C00CD62B01FF}" type="parTrans" cxnId="{247B883E-3649-4956-ADB3-FDAA391BE2AB}">
      <dgm:prSet/>
      <dgm:spPr/>
      <dgm:t>
        <a:bodyPr/>
        <a:lstStyle/>
        <a:p>
          <a:endParaRPr lang="en-IN"/>
        </a:p>
      </dgm:t>
    </dgm:pt>
    <dgm:pt modelId="{111D6654-E9C7-427D-93ED-2490F58BBBC0}" type="sibTrans" cxnId="{247B883E-3649-4956-ADB3-FDAA391BE2AB}">
      <dgm:prSet/>
      <dgm:spPr/>
      <dgm:t>
        <a:bodyPr/>
        <a:lstStyle/>
        <a:p>
          <a:endParaRPr lang="en-IN"/>
        </a:p>
      </dgm:t>
    </dgm:pt>
    <dgm:pt modelId="{383E4D28-9BAB-4E66-80C4-4D1C3590FB5A}" type="pres">
      <dgm:prSet presAssocID="{9191E1B8-182B-43CD-848B-7DA11D0D5724}" presName="diagram" presStyleCnt="0">
        <dgm:presLayoutVars>
          <dgm:chPref val="1"/>
          <dgm:dir/>
          <dgm:animOne val="branch"/>
          <dgm:animLvl val="lvl"/>
          <dgm:resizeHandles val="exact"/>
        </dgm:presLayoutVars>
      </dgm:prSet>
      <dgm:spPr/>
      <dgm:t>
        <a:bodyPr/>
        <a:lstStyle/>
        <a:p>
          <a:endParaRPr lang="en-IN"/>
        </a:p>
      </dgm:t>
    </dgm:pt>
    <dgm:pt modelId="{25FB566F-7199-4FD0-B11A-78942D3507FB}" type="pres">
      <dgm:prSet presAssocID="{CD46F75E-6695-46F1-BB6D-87D364F9CBB6}" presName="root1" presStyleCnt="0"/>
      <dgm:spPr/>
    </dgm:pt>
    <dgm:pt modelId="{4915900A-419E-4E75-A46A-FE401894023F}" type="pres">
      <dgm:prSet presAssocID="{CD46F75E-6695-46F1-BB6D-87D364F9CBB6}" presName="LevelOneTextNode" presStyleLbl="node0" presStyleIdx="0" presStyleCnt="1">
        <dgm:presLayoutVars>
          <dgm:chPref val="3"/>
        </dgm:presLayoutVars>
      </dgm:prSet>
      <dgm:spPr/>
      <dgm:t>
        <a:bodyPr/>
        <a:lstStyle/>
        <a:p>
          <a:endParaRPr lang="en-IN"/>
        </a:p>
      </dgm:t>
    </dgm:pt>
    <dgm:pt modelId="{681F4350-C690-469E-B682-2070A64C3153}" type="pres">
      <dgm:prSet presAssocID="{CD46F75E-6695-46F1-BB6D-87D364F9CBB6}" presName="level2hierChild" presStyleCnt="0"/>
      <dgm:spPr/>
    </dgm:pt>
    <dgm:pt modelId="{AC0167E6-6337-4BF7-BDBD-7A3FA0CE01DD}" type="pres">
      <dgm:prSet presAssocID="{A7CB9B40-9991-4CF2-AFB0-264C368FEA95}" presName="conn2-1" presStyleLbl="parChTrans1D2" presStyleIdx="0" presStyleCnt="2"/>
      <dgm:spPr/>
      <dgm:t>
        <a:bodyPr/>
        <a:lstStyle/>
        <a:p>
          <a:endParaRPr lang="en-IN"/>
        </a:p>
      </dgm:t>
    </dgm:pt>
    <dgm:pt modelId="{AC673171-8FE8-415F-9549-6AD402C4FC19}" type="pres">
      <dgm:prSet presAssocID="{A7CB9B40-9991-4CF2-AFB0-264C368FEA95}" presName="connTx" presStyleLbl="parChTrans1D2" presStyleIdx="0" presStyleCnt="2"/>
      <dgm:spPr/>
      <dgm:t>
        <a:bodyPr/>
        <a:lstStyle/>
        <a:p>
          <a:endParaRPr lang="en-IN"/>
        </a:p>
      </dgm:t>
    </dgm:pt>
    <dgm:pt modelId="{1E120DC3-6063-4AB3-ADD1-964D2BC6FF40}" type="pres">
      <dgm:prSet presAssocID="{B6D57C04-C965-416C-B45E-50649D36732D}" presName="root2" presStyleCnt="0"/>
      <dgm:spPr/>
    </dgm:pt>
    <dgm:pt modelId="{DE7D9972-F300-46DD-8036-3F18937407F1}" type="pres">
      <dgm:prSet presAssocID="{B6D57C04-C965-416C-B45E-50649D36732D}" presName="LevelTwoTextNode" presStyleLbl="node2" presStyleIdx="0" presStyleCnt="2">
        <dgm:presLayoutVars>
          <dgm:chPref val="3"/>
        </dgm:presLayoutVars>
      </dgm:prSet>
      <dgm:spPr/>
      <dgm:t>
        <a:bodyPr/>
        <a:lstStyle/>
        <a:p>
          <a:endParaRPr lang="en-IN"/>
        </a:p>
      </dgm:t>
    </dgm:pt>
    <dgm:pt modelId="{07711E03-CAE5-45C4-B039-4F209501EE46}" type="pres">
      <dgm:prSet presAssocID="{B6D57C04-C965-416C-B45E-50649D36732D}" presName="level3hierChild" presStyleCnt="0"/>
      <dgm:spPr/>
    </dgm:pt>
    <dgm:pt modelId="{7BCA6B42-610B-49CA-936A-765FCB8A591B}" type="pres">
      <dgm:prSet presAssocID="{ED813F6F-E33F-41C9-ABC5-54F095E426F7}" presName="conn2-1" presStyleLbl="parChTrans1D3" presStyleIdx="0" presStyleCnt="2"/>
      <dgm:spPr/>
      <dgm:t>
        <a:bodyPr/>
        <a:lstStyle/>
        <a:p>
          <a:endParaRPr lang="en-IN"/>
        </a:p>
      </dgm:t>
    </dgm:pt>
    <dgm:pt modelId="{DE5EE1CE-ED66-4E65-98C0-18C50AD6A12D}" type="pres">
      <dgm:prSet presAssocID="{ED813F6F-E33F-41C9-ABC5-54F095E426F7}" presName="connTx" presStyleLbl="parChTrans1D3" presStyleIdx="0" presStyleCnt="2"/>
      <dgm:spPr/>
      <dgm:t>
        <a:bodyPr/>
        <a:lstStyle/>
        <a:p>
          <a:endParaRPr lang="en-IN"/>
        </a:p>
      </dgm:t>
    </dgm:pt>
    <dgm:pt modelId="{60503DB6-24D8-4A99-ABC3-4850D0C3EF27}" type="pres">
      <dgm:prSet presAssocID="{FF098231-4802-48C7-B1D6-373EE43FE1B8}" presName="root2" presStyleCnt="0"/>
      <dgm:spPr/>
    </dgm:pt>
    <dgm:pt modelId="{B4C3BF4F-54A5-4594-897A-B44C51FE4242}" type="pres">
      <dgm:prSet presAssocID="{FF098231-4802-48C7-B1D6-373EE43FE1B8}" presName="LevelTwoTextNode" presStyleLbl="node3" presStyleIdx="0" presStyleCnt="2">
        <dgm:presLayoutVars>
          <dgm:chPref val="3"/>
        </dgm:presLayoutVars>
      </dgm:prSet>
      <dgm:spPr/>
      <dgm:t>
        <a:bodyPr/>
        <a:lstStyle/>
        <a:p>
          <a:endParaRPr lang="en-IN"/>
        </a:p>
      </dgm:t>
    </dgm:pt>
    <dgm:pt modelId="{6DFA6FA7-87B9-4E38-BDD0-2BBEEF5B3899}" type="pres">
      <dgm:prSet presAssocID="{FF098231-4802-48C7-B1D6-373EE43FE1B8}" presName="level3hierChild" presStyleCnt="0"/>
      <dgm:spPr/>
    </dgm:pt>
    <dgm:pt modelId="{437DEADA-E63D-4EFF-832D-A6549E588FFE}" type="pres">
      <dgm:prSet presAssocID="{7F5E8E72-9CBD-4488-AE24-6B7A90643D14}" presName="conn2-1" presStyleLbl="parChTrans1D3" presStyleIdx="1" presStyleCnt="2"/>
      <dgm:spPr/>
      <dgm:t>
        <a:bodyPr/>
        <a:lstStyle/>
        <a:p>
          <a:endParaRPr lang="en-IN"/>
        </a:p>
      </dgm:t>
    </dgm:pt>
    <dgm:pt modelId="{76E6D7B8-56C0-4012-9C5E-ACE22AC58E41}" type="pres">
      <dgm:prSet presAssocID="{7F5E8E72-9CBD-4488-AE24-6B7A90643D14}" presName="connTx" presStyleLbl="parChTrans1D3" presStyleIdx="1" presStyleCnt="2"/>
      <dgm:spPr/>
      <dgm:t>
        <a:bodyPr/>
        <a:lstStyle/>
        <a:p>
          <a:endParaRPr lang="en-IN"/>
        </a:p>
      </dgm:t>
    </dgm:pt>
    <dgm:pt modelId="{E7A488C5-69A5-42BF-A290-A1D364560133}" type="pres">
      <dgm:prSet presAssocID="{E03A7113-3FC4-4B33-BC39-783353F8F137}" presName="root2" presStyleCnt="0"/>
      <dgm:spPr/>
    </dgm:pt>
    <dgm:pt modelId="{BB49AA52-0455-450F-95BE-DDF319F9A539}" type="pres">
      <dgm:prSet presAssocID="{E03A7113-3FC4-4B33-BC39-783353F8F137}" presName="LevelTwoTextNode" presStyleLbl="node3" presStyleIdx="1" presStyleCnt="2">
        <dgm:presLayoutVars>
          <dgm:chPref val="3"/>
        </dgm:presLayoutVars>
      </dgm:prSet>
      <dgm:spPr/>
      <dgm:t>
        <a:bodyPr/>
        <a:lstStyle/>
        <a:p>
          <a:endParaRPr lang="en-IN"/>
        </a:p>
      </dgm:t>
    </dgm:pt>
    <dgm:pt modelId="{D3F74C6F-EECF-41A3-8F72-E8BE933A66DC}" type="pres">
      <dgm:prSet presAssocID="{E03A7113-3FC4-4B33-BC39-783353F8F137}" presName="level3hierChild" presStyleCnt="0"/>
      <dgm:spPr/>
    </dgm:pt>
    <dgm:pt modelId="{54675022-6CA7-4DAC-A9E3-27A1AAEFD25E}" type="pres">
      <dgm:prSet presAssocID="{8B3990B6-0621-43D0-8B73-C00CD62B01FF}" presName="conn2-1" presStyleLbl="parChTrans1D2" presStyleIdx="1" presStyleCnt="2"/>
      <dgm:spPr/>
      <dgm:t>
        <a:bodyPr/>
        <a:lstStyle/>
        <a:p>
          <a:endParaRPr lang="en-IN"/>
        </a:p>
      </dgm:t>
    </dgm:pt>
    <dgm:pt modelId="{8C2415D9-7CF4-4A5F-93F8-18114C197842}" type="pres">
      <dgm:prSet presAssocID="{8B3990B6-0621-43D0-8B73-C00CD62B01FF}" presName="connTx" presStyleLbl="parChTrans1D2" presStyleIdx="1" presStyleCnt="2"/>
      <dgm:spPr/>
      <dgm:t>
        <a:bodyPr/>
        <a:lstStyle/>
        <a:p>
          <a:endParaRPr lang="en-IN"/>
        </a:p>
      </dgm:t>
    </dgm:pt>
    <dgm:pt modelId="{F3F56583-1334-4D7F-A7F6-D2616140AAA7}" type="pres">
      <dgm:prSet presAssocID="{7DB6973F-18B6-42E9-8193-D9EA84121B9A}" presName="root2" presStyleCnt="0"/>
      <dgm:spPr/>
    </dgm:pt>
    <dgm:pt modelId="{8B0F74D5-79E1-466B-A05B-A7D5CCB36A36}" type="pres">
      <dgm:prSet presAssocID="{7DB6973F-18B6-42E9-8193-D9EA84121B9A}" presName="LevelTwoTextNode" presStyleLbl="node2" presStyleIdx="1" presStyleCnt="2">
        <dgm:presLayoutVars>
          <dgm:chPref val="3"/>
        </dgm:presLayoutVars>
      </dgm:prSet>
      <dgm:spPr/>
      <dgm:t>
        <a:bodyPr/>
        <a:lstStyle/>
        <a:p>
          <a:endParaRPr lang="en-IN"/>
        </a:p>
      </dgm:t>
    </dgm:pt>
    <dgm:pt modelId="{608E4D86-822E-4FA8-ADCA-6620CBCA6656}" type="pres">
      <dgm:prSet presAssocID="{7DB6973F-18B6-42E9-8193-D9EA84121B9A}" presName="level3hierChild" presStyleCnt="0"/>
      <dgm:spPr/>
    </dgm:pt>
  </dgm:ptLst>
  <dgm:cxnLst>
    <dgm:cxn modelId="{8A620D35-2801-4862-B626-450C5EB5FE2B}" type="presOf" srcId="{FF098231-4802-48C7-B1D6-373EE43FE1B8}" destId="{B4C3BF4F-54A5-4594-897A-B44C51FE4242}" srcOrd="0" destOrd="0" presId="urn:microsoft.com/office/officeart/2005/8/layout/hierarchy2"/>
    <dgm:cxn modelId="{D6441849-4062-4E85-962B-C147E54B2B7D}" srcId="{B6D57C04-C965-416C-B45E-50649D36732D}" destId="{E03A7113-3FC4-4B33-BC39-783353F8F137}" srcOrd="1" destOrd="0" parTransId="{7F5E8E72-9CBD-4488-AE24-6B7A90643D14}" sibTransId="{E701BE57-B68D-4881-9FCA-65F440515EE1}"/>
    <dgm:cxn modelId="{70A62183-4B04-4749-9D32-F9D93E5F1CA9}" type="presOf" srcId="{ED813F6F-E33F-41C9-ABC5-54F095E426F7}" destId="{DE5EE1CE-ED66-4E65-98C0-18C50AD6A12D}" srcOrd="1" destOrd="0" presId="urn:microsoft.com/office/officeart/2005/8/layout/hierarchy2"/>
    <dgm:cxn modelId="{642AA9A2-7E66-44A7-8912-89A1109A7001}" type="presOf" srcId="{A7CB9B40-9991-4CF2-AFB0-264C368FEA95}" destId="{AC673171-8FE8-415F-9549-6AD402C4FC19}" srcOrd="1" destOrd="0" presId="urn:microsoft.com/office/officeart/2005/8/layout/hierarchy2"/>
    <dgm:cxn modelId="{4D16CA27-217E-49C7-9173-F7E48DC11D65}" type="presOf" srcId="{E03A7113-3FC4-4B33-BC39-783353F8F137}" destId="{BB49AA52-0455-450F-95BE-DDF319F9A539}" srcOrd="0" destOrd="0" presId="urn:microsoft.com/office/officeart/2005/8/layout/hierarchy2"/>
    <dgm:cxn modelId="{5E64E3B4-DEB0-452E-8BE3-1313653167E6}" type="presOf" srcId="{7F5E8E72-9CBD-4488-AE24-6B7A90643D14}" destId="{437DEADA-E63D-4EFF-832D-A6549E588FFE}" srcOrd="0" destOrd="0" presId="urn:microsoft.com/office/officeart/2005/8/layout/hierarchy2"/>
    <dgm:cxn modelId="{0927D363-D8DD-4C3C-8EAF-C50D3A8E3E9D}" srcId="{9191E1B8-182B-43CD-848B-7DA11D0D5724}" destId="{CD46F75E-6695-46F1-BB6D-87D364F9CBB6}" srcOrd="0" destOrd="0" parTransId="{1648B7F4-099D-4D99-B023-1646488C0AE5}" sibTransId="{4B0397FB-45F4-4D08-BE2C-F23FA880741E}"/>
    <dgm:cxn modelId="{ACB70B53-53E6-4AC4-8BEC-841332048937}" type="presOf" srcId="{B6D57C04-C965-416C-B45E-50649D36732D}" destId="{DE7D9972-F300-46DD-8036-3F18937407F1}" srcOrd="0" destOrd="0" presId="urn:microsoft.com/office/officeart/2005/8/layout/hierarchy2"/>
    <dgm:cxn modelId="{9D76BBBE-5106-4532-B3AA-67B170A6F6B3}" srcId="{B6D57C04-C965-416C-B45E-50649D36732D}" destId="{FF098231-4802-48C7-B1D6-373EE43FE1B8}" srcOrd="0" destOrd="0" parTransId="{ED813F6F-E33F-41C9-ABC5-54F095E426F7}" sibTransId="{30A3C2E7-8CA4-43F0-AE45-11A38A578313}"/>
    <dgm:cxn modelId="{279213AF-7AA2-469B-BBAC-929C5111AAC1}" type="presOf" srcId="{ED813F6F-E33F-41C9-ABC5-54F095E426F7}" destId="{7BCA6B42-610B-49CA-936A-765FCB8A591B}" srcOrd="0" destOrd="0" presId="urn:microsoft.com/office/officeart/2005/8/layout/hierarchy2"/>
    <dgm:cxn modelId="{C30C001E-BE5C-4020-954F-74F849430EFD}" type="presOf" srcId="{9191E1B8-182B-43CD-848B-7DA11D0D5724}" destId="{383E4D28-9BAB-4E66-80C4-4D1C3590FB5A}" srcOrd="0" destOrd="0" presId="urn:microsoft.com/office/officeart/2005/8/layout/hierarchy2"/>
    <dgm:cxn modelId="{B50B69B0-A0E8-4430-B53C-9AF64E8D6345}" type="presOf" srcId="{A7CB9B40-9991-4CF2-AFB0-264C368FEA95}" destId="{AC0167E6-6337-4BF7-BDBD-7A3FA0CE01DD}" srcOrd="0" destOrd="0" presId="urn:microsoft.com/office/officeart/2005/8/layout/hierarchy2"/>
    <dgm:cxn modelId="{9429AB64-98BD-4A23-A8E7-4DF7ABABDAC5}" type="presOf" srcId="{8B3990B6-0621-43D0-8B73-C00CD62B01FF}" destId="{8C2415D9-7CF4-4A5F-93F8-18114C197842}" srcOrd="1" destOrd="0" presId="urn:microsoft.com/office/officeart/2005/8/layout/hierarchy2"/>
    <dgm:cxn modelId="{CD45C1EB-9539-4DE5-966A-1F10B061F538}" type="presOf" srcId="{8B3990B6-0621-43D0-8B73-C00CD62B01FF}" destId="{54675022-6CA7-4DAC-A9E3-27A1AAEFD25E}" srcOrd="0" destOrd="0" presId="urn:microsoft.com/office/officeart/2005/8/layout/hierarchy2"/>
    <dgm:cxn modelId="{B34D4E43-8FEE-42C7-8F6F-D86BD5508599}" srcId="{CD46F75E-6695-46F1-BB6D-87D364F9CBB6}" destId="{B6D57C04-C965-416C-B45E-50649D36732D}" srcOrd="0" destOrd="0" parTransId="{A7CB9B40-9991-4CF2-AFB0-264C368FEA95}" sibTransId="{3C77C5B7-A48C-43F7-B8B6-C19024EFFC38}"/>
    <dgm:cxn modelId="{247B883E-3649-4956-ADB3-FDAA391BE2AB}" srcId="{CD46F75E-6695-46F1-BB6D-87D364F9CBB6}" destId="{7DB6973F-18B6-42E9-8193-D9EA84121B9A}" srcOrd="1" destOrd="0" parTransId="{8B3990B6-0621-43D0-8B73-C00CD62B01FF}" sibTransId="{111D6654-E9C7-427D-93ED-2490F58BBBC0}"/>
    <dgm:cxn modelId="{16253D3C-E861-474D-8C89-A42B418232F4}" type="presOf" srcId="{7DB6973F-18B6-42E9-8193-D9EA84121B9A}" destId="{8B0F74D5-79E1-466B-A05B-A7D5CCB36A36}" srcOrd="0" destOrd="0" presId="urn:microsoft.com/office/officeart/2005/8/layout/hierarchy2"/>
    <dgm:cxn modelId="{49D5CE0D-4C46-4534-907E-D3FDF7326E0E}" type="presOf" srcId="{7F5E8E72-9CBD-4488-AE24-6B7A90643D14}" destId="{76E6D7B8-56C0-4012-9C5E-ACE22AC58E41}" srcOrd="1" destOrd="0" presId="urn:microsoft.com/office/officeart/2005/8/layout/hierarchy2"/>
    <dgm:cxn modelId="{18611A9C-CD30-43DA-8C15-0162E057421F}" type="presOf" srcId="{CD46F75E-6695-46F1-BB6D-87D364F9CBB6}" destId="{4915900A-419E-4E75-A46A-FE401894023F}" srcOrd="0" destOrd="0" presId="urn:microsoft.com/office/officeart/2005/8/layout/hierarchy2"/>
    <dgm:cxn modelId="{8F90212C-7D47-4C9E-A6E7-F29117387DE8}" type="presParOf" srcId="{383E4D28-9BAB-4E66-80C4-4D1C3590FB5A}" destId="{25FB566F-7199-4FD0-B11A-78942D3507FB}" srcOrd="0" destOrd="0" presId="urn:microsoft.com/office/officeart/2005/8/layout/hierarchy2"/>
    <dgm:cxn modelId="{719E868D-09B6-473C-8450-517DDE3FBE80}" type="presParOf" srcId="{25FB566F-7199-4FD0-B11A-78942D3507FB}" destId="{4915900A-419E-4E75-A46A-FE401894023F}" srcOrd="0" destOrd="0" presId="urn:microsoft.com/office/officeart/2005/8/layout/hierarchy2"/>
    <dgm:cxn modelId="{D7A35A4B-5951-4ED6-946B-AD66EB1E02FC}" type="presParOf" srcId="{25FB566F-7199-4FD0-B11A-78942D3507FB}" destId="{681F4350-C690-469E-B682-2070A64C3153}" srcOrd="1" destOrd="0" presId="urn:microsoft.com/office/officeart/2005/8/layout/hierarchy2"/>
    <dgm:cxn modelId="{2C087954-956A-4E2D-984A-5DF3F3C20C22}" type="presParOf" srcId="{681F4350-C690-469E-B682-2070A64C3153}" destId="{AC0167E6-6337-4BF7-BDBD-7A3FA0CE01DD}" srcOrd="0" destOrd="0" presId="urn:microsoft.com/office/officeart/2005/8/layout/hierarchy2"/>
    <dgm:cxn modelId="{140BFD6F-ED67-4EC2-9423-4973AF329161}" type="presParOf" srcId="{AC0167E6-6337-4BF7-BDBD-7A3FA0CE01DD}" destId="{AC673171-8FE8-415F-9549-6AD402C4FC19}" srcOrd="0" destOrd="0" presId="urn:microsoft.com/office/officeart/2005/8/layout/hierarchy2"/>
    <dgm:cxn modelId="{59EA0911-83C5-4AEE-8B99-BCB18C06CECF}" type="presParOf" srcId="{681F4350-C690-469E-B682-2070A64C3153}" destId="{1E120DC3-6063-4AB3-ADD1-964D2BC6FF40}" srcOrd="1" destOrd="0" presId="urn:microsoft.com/office/officeart/2005/8/layout/hierarchy2"/>
    <dgm:cxn modelId="{7CF3FDA7-004F-470D-A1B7-91228E34F5FD}" type="presParOf" srcId="{1E120DC3-6063-4AB3-ADD1-964D2BC6FF40}" destId="{DE7D9972-F300-46DD-8036-3F18937407F1}" srcOrd="0" destOrd="0" presId="urn:microsoft.com/office/officeart/2005/8/layout/hierarchy2"/>
    <dgm:cxn modelId="{9FE3BFF9-942E-41B0-9535-9C47B09FC2A8}" type="presParOf" srcId="{1E120DC3-6063-4AB3-ADD1-964D2BC6FF40}" destId="{07711E03-CAE5-45C4-B039-4F209501EE46}" srcOrd="1" destOrd="0" presId="urn:microsoft.com/office/officeart/2005/8/layout/hierarchy2"/>
    <dgm:cxn modelId="{14FB9E26-3786-421D-8557-299204D918DE}" type="presParOf" srcId="{07711E03-CAE5-45C4-B039-4F209501EE46}" destId="{7BCA6B42-610B-49CA-936A-765FCB8A591B}" srcOrd="0" destOrd="0" presId="urn:microsoft.com/office/officeart/2005/8/layout/hierarchy2"/>
    <dgm:cxn modelId="{4B258355-683E-4809-A4C6-C7D733E498B8}" type="presParOf" srcId="{7BCA6B42-610B-49CA-936A-765FCB8A591B}" destId="{DE5EE1CE-ED66-4E65-98C0-18C50AD6A12D}" srcOrd="0" destOrd="0" presId="urn:microsoft.com/office/officeart/2005/8/layout/hierarchy2"/>
    <dgm:cxn modelId="{BBBF68D6-A883-4288-B1B3-3FE054BCB8F5}" type="presParOf" srcId="{07711E03-CAE5-45C4-B039-4F209501EE46}" destId="{60503DB6-24D8-4A99-ABC3-4850D0C3EF27}" srcOrd="1" destOrd="0" presId="urn:microsoft.com/office/officeart/2005/8/layout/hierarchy2"/>
    <dgm:cxn modelId="{E480B590-A24B-495A-86A3-0960537F73C7}" type="presParOf" srcId="{60503DB6-24D8-4A99-ABC3-4850D0C3EF27}" destId="{B4C3BF4F-54A5-4594-897A-B44C51FE4242}" srcOrd="0" destOrd="0" presId="urn:microsoft.com/office/officeart/2005/8/layout/hierarchy2"/>
    <dgm:cxn modelId="{9E23384C-182F-435C-8144-77465E3BF1CE}" type="presParOf" srcId="{60503DB6-24D8-4A99-ABC3-4850D0C3EF27}" destId="{6DFA6FA7-87B9-4E38-BDD0-2BBEEF5B3899}" srcOrd="1" destOrd="0" presId="urn:microsoft.com/office/officeart/2005/8/layout/hierarchy2"/>
    <dgm:cxn modelId="{F74965CF-03D1-4453-84CF-8B04EBD4859E}" type="presParOf" srcId="{07711E03-CAE5-45C4-B039-4F209501EE46}" destId="{437DEADA-E63D-4EFF-832D-A6549E588FFE}" srcOrd="2" destOrd="0" presId="urn:microsoft.com/office/officeart/2005/8/layout/hierarchy2"/>
    <dgm:cxn modelId="{54174B31-9614-4D1E-A776-CBFA5B84E4EC}" type="presParOf" srcId="{437DEADA-E63D-4EFF-832D-A6549E588FFE}" destId="{76E6D7B8-56C0-4012-9C5E-ACE22AC58E41}" srcOrd="0" destOrd="0" presId="urn:microsoft.com/office/officeart/2005/8/layout/hierarchy2"/>
    <dgm:cxn modelId="{9BB93F77-65B2-4353-98AE-DD92BE950A81}" type="presParOf" srcId="{07711E03-CAE5-45C4-B039-4F209501EE46}" destId="{E7A488C5-69A5-42BF-A290-A1D364560133}" srcOrd="3" destOrd="0" presId="urn:microsoft.com/office/officeart/2005/8/layout/hierarchy2"/>
    <dgm:cxn modelId="{46D548D8-F37C-438B-BD05-FE79F194FF53}" type="presParOf" srcId="{E7A488C5-69A5-42BF-A290-A1D364560133}" destId="{BB49AA52-0455-450F-95BE-DDF319F9A539}" srcOrd="0" destOrd="0" presId="urn:microsoft.com/office/officeart/2005/8/layout/hierarchy2"/>
    <dgm:cxn modelId="{0BD13B61-0DB2-4FCE-814E-132B1B0CE467}" type="presParOf" srcId="{E7A488C5-69A5-42BF-A290-A1D364560133}" destId="{D3F74C6F-EECF-41A3-8F72-E8BE933A66DC}" srcOrd="1" destOrd="0" presId="urn:microsoft.com/office/officeart/2005/8/layout/hierarchy2"/>
    <dgm:cxn modelId="{54ABA50F-C074-4702-A30A-B882BA74D0D6}" type="presParOf" srcId="{681F4350-C690-469E-B682-2070A64C3153}" destId="{54675022-6CA7-4DAC-A9E3-27A1AAEFD25E}" srcOrd="2" destOrd="0" presId="urn:microsoft.com/office/officeart/2005/8/layout/hierarchy2"/>
    <dgm:cxn modelId="{381CCABB-F8CD-4356-B1AD-628B999CEFEF}" type="presParOf" srcId="{54675022-6CA7-4DAC-A9E3-27A1AAEFD25E}" destId="{8C2415D9-7CF4-4A5F-93F8-18114C197842}" srcOrd="0" destOrd="0" presId="urn:microsoft.com/office/officeart/2005/8/layout/hierarchy2"/>
    <dgm:cxn modelId="{DA8FEC7F-2A49-4658-ABB1-07CB684CA25C}" type="presParOf" srcId="{681F4350-C690-469E-B682-2070A64C3153}" destId="{F3F56583-1334-4D7F-A7F6-D2616140AAA7}" srcOrd="3" destOrd="0" presId="urn:microsoft.com/office/officeart/2005/8/layout/hierarchy2"/>
    <dgm:cxn modelId="{F36B872B-3EBF-4F20-9C11-FFFBE2C23C05}" type="presParOf" srcId="{F3F56583-1334-4D7F-A7F6-D2616140AAA7}" destId="{8B0F74D5-79E1-466B-A05B-A7D5CCB36A36}" srcOrd="0" destOrd="0" presId="urn:microsoft.com/office/officeart/2005/8/layout/hierarchy2"/>
    <dgm:cxn modelId="{355AB1D5-D04C-4F79-AE68-08B5B255FBC7}" type="presParOf" srcId="{F3F56583-1334-4D7F-A7F6-D2616140AAA7}" destId="{608E4D86-822E-4FA8-ADCA-6620CBCA665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1449235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Gram-positive_cocci"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en.wikipedia.org/wiki/Coccu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IN" sz="1100" dirty="0">
                <a:solidFill>
                  <a:srgbClr val="002060"/>
                </a:solidFill>
                <a:latin typeface="Adobe Devanagari" panose="02040503050201020203" pitchFamily="18" charset="0"/>
                <a:cs typeface="Adobe Devanagari" panose="02040503050201020203" pitchFamily="18" charset="0"/>
              </a:rPr>
              <a:t>On the basis of physical and morphological criteria, the oral cavity is divided into six major ecosystems:-</a:t>
            </a:r>
          </a:p>
          <a:p>
            <a:endParaRPr lang="en-IN" dirty="0"/>
          </a:p>
        </p:txBody>
      </p:sp>
    </p:spTree>
    <p:extLst>
      <p:ext uri="{BB962C8B-B14F-4D97-AF65-F5344CB8AC3E}">
        <p14:creationId xmlns:p14="http://schemas.microsoft.com/office/powerpoint/2010/main" val="2858932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dirty="0">
                <a:latin typeface="Adobe Devanagari" panose="02040503050201020203" pitchFamily="18" charset="0"/>
                <a:cs typeface="Adobe Devanagari" panose="02040503050201020203" pitchFamily="18" charset="0"/>
              </a:rPr>
              <a:t>The subsequent development of dental plaque will involve further </a:t>
            </a:r>
            <a:r>
              <a:rPr lang="en-US" sz="1100" i="1" dirty="0">
                <a:solidFill>
                  <a:srgbClr val="009644"/>
                </a:solidFill>
                <a:latin typeface="Adobe Devanagari" panose="02040503050201020203" pitchFamily="18" charset="0"/>
                <a:cs typeface="Adobe Devanagari" panose="02040503050201020203" pitchFamily="18" charset="0"/>
              </a:rPr>
              <a:t>intergeneric co-aggregation </a:t>
            </a:r>
            <a:r>
              <a:rPr lang="en-US" sz="1100" dirty="0">
                <a:latin typeface="Adobe Devanagari" panose="02040503050201020203" pitchFamily="18" charset="0"/>
                <a:cs typeface="Adobe Devanagari" panose="02040503050201020203" pitchFamily="18" charset="0"/>
              </a:rPr>
              <a:t>between other genera and the primary colonies for example co-aggregation can occur between: </a:t>
            </a:r>
          </a:p>
          <a:p>
            <a:endParaRPr lang="en-IN" dirty="0"/>
          </a:p>
        </p:txBody>
      </p:sp>
    </p:spTree>
    <p:extLst>
      <p:ext uri="{BB962C8B-B14F-4D97-AF65-F5344CB8AC3E}">
        <p14:creationId xmlns:p14="http://schemas.microsoft.com/office/powerpoint/2010/main" val="2674664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model depicts the sequential arrangement of </a:t>
            </a:r>
            <a:r>
              <a:rPr lang="en-US" dirty="0" err="1"/>
              <a:t>coaggregating</a:t>
            </a:r>
            <a:r>
              <a:rPr lang="en-US" dirty="0"/>
              <a:t> cells and the formation of </a:t>
            </a:r>
            <a:r>
              <a:rPr lang="en-US" u="sng" dirty="0"/>
              <a:t>multiple bridges </a:t>
            </a:r>
            <a:r>
              <a:rPr lang="en-US" dirty="0"/>
              <a:t>in the accretion of cells as </a:t>
            </a:r>
            <a:r>
              <a:rPr lang="en-US" u="sng" dirty="0" err="1"/>
              <a:t>multigeneric</a:t>
            </a:r>
            <a:r>
              <a:rPr lang="en-US" u="sng" dirty="0"/>
              <a:t> </a:t>
            </a:r>
            <a:r>
              <a:rPr lang="en-US" u="sng" dirty="0" err="1"/>
              <a:t>coaggregates</a:t>
            </a:r>
            <a:endParaRPr lang="en-US" u="sng" dirty="0"/>
          </a:p>
          <a:p>
            <a:endParaRPr lang="en-IN" dirty="0"/>
          </a:p>
        </p:txBody>
      </p:sp>
    </p:spTree>
    <p:extLst>
      <p:ext uri="{BB962C8B-B14F-4D97-AF65-F5344CB8AC3E}">
        <p14:creationId xmlns:p14="http://schemas.microsoft.com/office/powerpoint/2010/main" val="3829093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 coaggregation bridge is formed when the common partner bears two or more types of coaggregation mediators. These mediators can be various types of receptor polysaccharides, or various types of adhesins, or a mixture of the two. Figure -example where the common partner (red cell) exhibits an adhesin and an unrelated(noncomplementary) receptor polysaccharide. One of the cell types (purple cell) recognizes the adhesin, and the other cell type (blue cell) recognizes the receptor polysaccharide. In this way, the two cell types (blue and purple cells) do not compete with each other for binding to the common partner, which acts as a coaggregation bridge to connect the three</a:t>
            </a:r>
          </a:p>
          <a:p>
            <a:endParaRPr lang="en-IN" dirty="0"/>
          </a:p>
        </p:txBody>
      </p:sp>
    </p:spTree>
    <p:extLst>
      <p:ext uri="{BB962C8B-B14F-4D97-AF65-F5344CB8AC3E}">
        <p14:creationId xmlns:p14="http://schemas.microsoft.com/office/powerpoint/2010/main" val="654160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latin typeface="Adobe Devanagari" panose="02040503050201020203" pitchFamily="18" charset="0"/>
                <a:cs typeface="Adobe Devanagari" panose="02040503050201020203" pitchFamily="18" charset="0"/>
              </a:rPr>
              <a:t>Bacilli - filamentous  organism </a:t>
            </a:r>
            <a:endParaRPr lang="en-IN" dirty="0"/>
          </a:p>
        </p:txBody>
      </p:sp>
    </p:spTree>
    <p:extLst>
      <p:ext uri="{BB962C8B-B14F-4D97-AF65-F5344CB8AC3E}">
        <p14:creationId xmlns:p14="http://schemas.microsoft.com/office/powerpoint/2010/main" val="2906764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gn="just">
              <a:lnSpc>
                <a:spcPct val="150000"/>
              </a:lnSpc>
              <a:buFont typeface="Arial" panose="020B0604020202020204" pitchFamily="34" charset="0"/>
              <a:buChar char="•"/>
            </a:pPr>
            <a:r>
              <a:rPr lang="en-US" altLang="en-US" sz="1100" dirty="0">
                <a:latin typeface="Adobe Devanagari" panose="02040503050201020203" pitchFamily="18" charset="0"/>
                <a:cs typeface="Adobe Devanagari" panose="02040503050201020203" pitchFamily="18" charset="0"/>
              </a:rPr>
              <a:t>The association of bacteria within mixed biofilms is not random rather there are specific association among bacterial species.</a:t>
            </a:r>
          </a:p>
          <a:p>
            <a:r>
              <a:rPr lang="en-US" altLang="en-US" sz="1100" dirty="0">
                <a:latin typeface="Adobe Devanagari" panose="02040503050201020203" pitchFamily="18" charset="0"/>
                <a:cs typeface="Adobe Devanagari" panose="02040503050201020203" pitchFamily="18" charset="0"/>
              </a:rPr>
              <a:t>Six closely associated groups of bacterial species were </a:t>
            </a:r>
            <a:r>
              <a:rPr lang="en-US" altLang="en-US" sz="1100" dirty="0" err="1">
                <a:latin typeface="Adobe Devanagari" panose="02040503050201020203" pitchFamily="18" charset="0"/>
                <a:cs typeface="Adobe Devanagari" panose="02040503050201020203" pitchFamily="18" charset="0"/>
              </a:rPr>
              <a:t>recognized.these</a:t>
            </a:r>
            <a:r>
              <a:rPr lang="en-US" altLang="en-US" sz="1100" dirty="0">
                <a:latin typeface="Adobe Devanagari" panose="02040503050201020203" pitchFamily="18" charset="0"/>
                <a:cs typeface="Adobe Devanagari" panose="02040503050201020203" pitchFamily="18" charset="0"/>
              </a:rPr>
              <a:t> include </a:t>
            </a:r>
          </a:p>
          <a:p>
            <a:r>
              <a:rPr lang="en-US" sz="1100" dirty="0">
                <a:latin typeface="Adobe Devanagari" panose="02040503050201020203" pitchFamily="18" charset="0"/>
                <a:cs typeface="Adobe Devanagari" panose="02040503050201020203" pitchFamily="18" charset="0"/>
              </a:rPr>
              <a:t>The microorganisms primarily considered secondary </a:t>
            </a:r>
            <a:r>
              <a:rPr lang="en-US" sz="1100" dirty="0" err="1">
                <a:latin typeface="Adobe Devanagari" panose="02040503050201020203" pitchFamily="18" charset="0"/>
                <a:cs typeface="Adobe Devanagari" panose="02040503050201020203" pitchFamily="18" charset="0"/>
              </a:rPr>
              <a:t>colonisers</a:t>
            </a:r>
            <a:r>
              <a:rPr lang="en-US" sz="1100" dirty="0">
                <a:latin typeface="Adobe Devanagari" panose="02040503050201020203" pitchFamily="18" charset="0"/>
                <a:cs typeface="Adobe Devanagari" panose="02040503050201020203" pitchFamily="18" charset="0"/>
              </a:rPr>
              <a:t> fell into green orange and red …where green and orange include species recognized as pathogens in periodontal and non periodontal infections</a:t>
            </a:r>
          </a:p>
          <a:p>
            <a:r>
              <a:rPr lang="en-US" sz="1100" dirty="0">
                <a:latin typeface="Adobe Devanagari" panose="02040503050201020203" pitchFamily="18" charset="0"/>
                <a:cs typeface="Adobe Devanagari" panose="02040503050201020203" pitchFamily="18" charset="0"/>
              </a:rPr>
              <a:t>Where as the red has a special </a:t>
            </a:r>
            <a:r>
              <a:rPr lang="en-US" sz="1100" dirty="0" err="1">
                <a:latin typeface="Adobe Devanagari" panose="02040503050201020203" pitchFamily="18" charset="0"/>
                <a:cs typeface="Adobe Devanagari" panose="02040503050201020203" pitchFamily="18" charset="0"/>
              </a:rPr>
              <a:t>intrest</a:t>
            </a:r>
            <a:r>
              <a:rPr lang="en-US" sz="1100" dirty="0">
                <a:latin typeface="Adobe Devanagari" panose="02040503050201020203" pitchFamily="18" charset="0"/>
                <a:cs typeface="Adobe Devanagari" panose="02040503050201020203" pitchFamily="18" charset="0"/>
              </a:rPr>
              <a:t> because these include microorganisms which are associated with bleeding on probing</a:t>
            </a:r>
            <a:endParaRPr lang="en-IN" dirty="0"/>
          </a:p>
        </p:txBody>
      </p:sp>
    </p:spTree>
    <p:extLst>
      <p:ext uri="{BB962C8B-B14F-4D97-AF65-F5344CB8AC3E}">
        <p14:creationId xmlns:p14="http://schemas.microsoft.com/office/powerpoint/2010/main" val="4275118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sz="1100" dirty="0">
              <a:latin typeface="Adobe Devanagari" panose="02040503050201020203" pitchFamily="18" charset="0"/>
              <a:cs typeface="Adobe Devanagari" panose="02040503050201020203" pitchFamily="18" charset="0"/>
            </a:endParaRPr>
          </a:p>
          <a:p>
            <a:pPr algn="just"/>
            <a:r>
              <a:rPr lang="en-IN" sz="1100" dirty="0">
                <a:latin typeface="Times New Roman" pitchFamily="18" charset="0"/>
                <a:cs typeface="Times New Roman" pitchFamily="18" charset="0"/>
              </a:rPr>
              <a:t>One important factor in determining the bacterial composition of a biofilm is clearly the availability of nutrients.</a:t>
            </a:r>
            <a:endParaRPr lang="en-US" sz="1100" dirty="0">
              <a:latin typeface="Times New Roman" pitchFamily="18" charset="0"/>
              <a:cs typeface="Times New Roman" pitchFamily="18" charset="0"/>
            </a:endParaRPr>
          </a:p>
          <a:p>
            <a:pPr algn="just"/>
            <a:r>
              <a:rPr lang="en-IN" sz="1100" dirty="0">
                <a:latin typeface="Times New Roman" pitchFamily="18" charset="0"/>
                <a:cs typeface="Times New Roman" pitchFamily="18" charset="0"/>
              </a:rPr>
              <a:t>Organisms that have adapted to particular environments such as the oral cavity have evolved metabolic pathways to efficiently utilize the available nutrients in each specific ecological niche.</a:t>
            </a:r>
          </a:p>
          <a:p>
            <a:pPr algn="just"/>
            <a:r>
              <a:rPr lang="en-IN" sz="1100" dirty="0">
                <a:latin typeface="Adobe Devanagari" panose="02040503050201020203" pitchFamily="18" charset="0"/>
                <a:cs typeface="Adobe Devanagari" panose="02040503050201020203" pitchFamily="18" charset="0"/>
              </a:rPr>
              <a:t>one of the major etiological agents of periodontal disease, often </a:t>
            </a:r>
          </a:p>
          <a:p>
            <a:pPr algn="just"/>
            <a:r>
              <a:rPr lang="en-IN" sz="1100" dirty="0">
                <a:latin typeface="Adobe Devanagari" panose="02040503050201020203" pitchFamily="18" charset="0"/>
                <a:cs typeface="Adobe Devanagari" panose="02040503050201020203" pitchFamily="18" charset="0"/>
              </a:rPr>
              <a:t>Either organism alone is a poor colonizer of saliva-coated surfaces, but together they form extensive biofilms on these same surfaces. This appears to result from the </a:t>
            </a:r>
            <a:endParaRPr lang="en-IN" sz="1100" dirty="0">
              <a:latin typeface="Times New Roman" pitchFamily="18" charset="0"/>
              <a:cs typeface="Times New Roman" pitchFamily="18" charset="0"/>
            </a:endParaRPr>
          </a:p>
          <a:p>
            <a:endParaRPr lang="en-IN" dirty="0"/>
          </a:p>
        </p:txBody>
      </p:sp>
    </p:spTree>
    <p:extLst>
      <p:ext uri="{BB962C8B-B14F-4D97-AF65-F5344CB8AC3E}">
        <p14:creationId xmlns:p14="http://schemas.microsoft.com/office/powerpoint/2010/main" val="1509795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618775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57607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IN" sz="1100" b="0" i="0" u="none" strike="noStrike" baseline="0" dirty="0">
                <a:latin typeface="Adobe Devanagari" panose="02040503050201020203" pitchFamily="18" charset="0"/>
                <a:cs typeface="Adobe Devanagari" panose="02040503050201020203" pitchFamily="18" charset="0"/>
              </a:rPr>
              <a:t>(e.g., </a:t>
            </a:r>
            <a:r>
              <a:rPr lang="en-IN" sz="1100" b="0" i="1" u="none" strike="noStrike" baseline="0" dirty="0">
                <a:latin typeface="Adobe Devanagari" panose="02040503050201020203" pitchFamily="18" charset="0"/>
                <a:cs typeface="Adobe Devanagari" panose="02040503050201020203" pitchFamily="18" charset="0"/>
              </a:rPr>
              <a:t>S. sanguinis, S. mitis, A. </a:t>
            </a:r>
            <a:r>
              <a:rPr lang="en-IN" sz="1100" b="0" i="1" u="none" strike="noStrike" baseline="0" dirty="0" err="1">
                <a:latin typeface="Adobe Devanagari" panose="02040503050201020203" pitchFamily="18" charset="0"/>
                <a:cs typeface="Adobe Devanagari" panose="02040503050201020203" pitchFamily="18" charset="0"/>
              </a:rPr>
              <a:t>oris</a:t>
            </a:r>
            <a:r>
              <a:rPr lang="en-IN" sz="1100" b="0" i="0" u="none" strike="noStrike" baseline="0" dirty="0">
                <a:latin typeface="Adobe Devanagari" panose="02040503050201020203" pitchFamily="18" charset="0"/>
                <a:cs typeface="Adobe Devanagari" panose="02040503050201020203" pitchFamily="18" charset="0"/>
              </a:rPr>
              <a:t>, </a:t>
            </a:r>
            <a:r>
              <a:rPr lang="en-IN" sz="1100" b="0" i="1" u="none" strike="noStrike" baseline="0" dirty="0">
                <a:latin typeface="Adobe Devanagari" panose="02040503050201020203" pitchFamily="18" charset="0"/>
                <a:cs typeface="Adobe Devanagari" panose="02040503050201020203" pitchFamily="18" charset="0"/>
              </a:rPr>
              <a:t>Actinomyces </a:t>
            </a:r>
            <a:r>
              <a:rPr lang="en-IN" sz="1100" b="0" i="1" u="none" strike="noStrike" baseline="0" dirty="0" err="1">
                <a:latin typeface="Adobe Devanagari" panose="02040503050201020203" pitchFamily="18" charset="0"/>
                <a:cs typeface="Adobe Devanagari" panose="02040503050201020203" pitchFamily="18" charset="0"/>
              </a:rPr>
              <a:t>israelii</a:t>
            </a:r>
            <a:r>
              <a:rPr lang="en-IN" sz="1100" b="0" i="1" u="none" strike="noStrike" baseline="0" dirty="0">
                <a:latin typeface="Adobe Devanagari" panose="02040503050201020203" pitchFamily="18" charset="0"/>
                <a:cs typeface="Adobe Devanagari" panose="02040503050201020203" pitchFamily="18" charset="0"/>
              </a:rPr>
              <a:t>,</a:t>
            </a:r>
          </a:p>
          <a:p>
            <a:pPr algn="l"/>
            <a:r>
              <a:rPr lang="en-IN" sz="1100" b="0" i="1" u="none" strike="noStrike" baseline="0" dirty="0">
                <a:latin typeface="Adobe Devanagari" panose="02040503050201020203" pitchFamily="18" charset="0"/>
                <a:cs typeface="Adobe Devanagari" panose="02040503050201020203" pitchFamily="18" charset="0"/>
              </a:rPr>
              <a:t>Actinomyces </a:t>
            </a:r>
            <a:r>
              <a:rPr lang="en-IN" sz="1100" b="0" i="1" u="none" strike="noStrike" baseline="0" dirty="0" err="1">
                <a:latin typeface="Adobe Devanagari" panose="02040503050201020203" pitchFamily="18" charset="0"/>
                <a:cs typeface="Adobe Devanagari" panose="02040503050201020203" pitchFamily="18" charset="0"/>
              </a:rPr>
              <a:t>gerencseriae</a:t>
            </a:r>
            <a:r>
              <a:rPr lang="en-IN" sz="1100" b="0" i="1" u="none" strike="noStrike" baseline="0" dirty="0">
                <a:latin typeface="Adobe Devanagari" panose="02040503050201020203" pitchFamily="18" charset="0"/>
                <a:cs typeface="Adobe Devanagari" panose="02040503050201020203" pitchFamily="18" charset="0"/>
              </a:rPr>
              <a:t>, Actinomyces </a:t>
            </a:r>
            <a:r>
              <a:rPr lang="en-IN" sz="1100" b="0" i="1" u="none" strike="noStrike" baseline="0" dirty="0" err="1">
                <a:latin typeface="Adobe Devanagari" panose="02040503050201020203" pitchFamily="18" charset="0"/>
                <a:cs typeface="Adobe Devanagari" panose="02040503050201020203" pitchFamily="18" charset="0"/>
              </a:rPr>
              <a:t>viscosus</a:t>
            </a:r>
            <a:r>
              <a:rPr lang="en-IN" sz="1100" b="0" i="0" u="none" strike="noStrike" baseline="0" dirty="0">
                <a:latin typeface="Adobe Devanagari" panose="02040503050201020203" pitchFamily="18" charset="0"/>
                <a:cs typeface="Adobe Devanagari" panose="02040503050201020203" pitchFamily="18" charset="0"/>
              </a:rPr>
              <a:t>, </a:t>
            </a:r>
            <a:r>
              <a:rPr lang="en-IN" sz="1100" b="0" i="1" u="none" strike="noStrike" baseline="0" dirty="0">
                <a:latin typeface="Adobe Devanagari" panose="02040503050201020203" pitchFamily="18" charset="0"/>
                <a:cs typeface="Adobe Devanagari" panose="02040503050201020203" pitchFamily="18" charset="0"/>
              </a:rPr>
              <a:t>A. </a:t>
            </a:r>
            <a:r>
              <a:rPr lang="en-IN" sz="1100" b="0" i="1" u="none" strike="noStrike" baseline="0" dirty="0" err="1">
                <a:latin typeface="Adobe Devanagari" panose="02040503050201020203" pitchFamily="18" charset="0"/>
                <a:cs typeface="Adobe Devanagari" panose="02040503050201020203" pitchFamily="18" charset="0"/>
              </a:rPr>
              <a:t>naeslundii</a:t>
            </a:r>
            <a:r>
              <a:rPr lang="en-IN" sz="1100" b="0" i="0" u="none" strike="noStrike" baseline="0" dirty="0">
                <a:latin typeface="Adobe Devanagari" panose="02040503050201020203" pitchFamily="18" charset="0"/>
                <a:cs typeface="Adobe Devanagari" panose="02040503050201020203" pitchFamily="18" charset="0"/>
              </a:rPr>
              <a:t>)</a:t>
            </a:r>
            <a:r>
              <a:rPr lang="en-IN" sz="1100" b="0" i="1" u="none" strike="noStrike" baseline="0" dirty="0">
                <a:latin typeface="Adobe Devanagari" panose="02040503050201020203" pitchFamily="18" charset="0"/>
                <a:cs typeface="Adobe Devanagari" panose="02040503050201020203" pitchFamily="18" charset="0"/>
              </a:rPr>
              <a:t>.</a:t>
            </a:r>
            <a:endParaRPr lang="en-IN" dirty="0"/>
          </a:p>
        </p:txBody>
      </p:sp>
    </p:spTree>
    <p:extLst>
      <p:ext uri="{BB962C8B-B14F-4D97-AF65-F5344CB8AC3E}">
        <p14:creationId xmlns:p14="http://schemas.microsoft.com/office/powerpoint/2010/main" val="2874976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IN" sz="1100" b="0" i="0" u="none" strike="noStrike" baseline="0" dirty="0">
                <a:latin typeface="Adobe Devanagari" panose="02040503050201020203" pitchFamily="18" charset="0"/>
                <a:cs typeface="Adobe Devanagari" panose="02040503050201020203" pitchFamily="18" charset="0"/>
              </a:rPr>
              <a:t>and they will increase in number by  a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IN" sz="1100" b="0" i="0" u="none" strike="noStrike" baseline="0" dirty="0">
                <a:latin typeface="Adobe Devanagari" panose="02040503050201020203" pitchFamily="18" charset="0"/>
                <a:cs typeface="Adobe Devanagari" panose="02040503050201020203" pitchFamily="18" charset="0"/>
              </a:rPr>
              <a:t>Periodontal health is first established in human subjects via cleaning and rigorous oral hygiene measures that are followed by abstinence from oral hygiene for 21 days.</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IN" sz="1100" b="0" i="0" u="none" strike="noStrike" baseline="0" dirty="0">
                <a:solidFill>
                  <a:srgbClr val="000000"/>
                </a:solidFill>
                <a:latin typeface="Adobe Devanagari" panose="02040503050201020203" pitchFamily="18" charset="0"/>
                <a:cs typeface="Adobe Devanagari" panose="02040503050201020203" pitchFamily="18" charset="0"/>
              </a:rPr>
              <a:t>it is accompanied  FIRST BY</a:t>
            </a:r>
            <a:endParaRPr lang="en-IN" sz="1100" b="0" i="0" u="none" strike="noStrike" baseline="0" dirty="0">
              <a:latin typeface="Adobe Devanagari" panose="02040503050201020203" pitchFamily="18" charset="0"/>
              <a:cs typeface="Adobe Devanagari" panose="02040503050201020203" pitchFamily="18" charset="0"/>
            </a:endParaRPr>
          </a:p>
          <a:p>
            <a:endParaRPr lang="en-IN" dirty="0"/>
          </a:p>
        </p:txBody>
      </p:sp>
    </p:spTree>
    <p:extLst>
      <p:ext uri="{BB962C8B-B14F-4D97-AF65-F5344CB8AC3E}">
        <p14:creationId xmlns:p14="http://schemas.microsoft.com/office/powerpoint/2010/main" val="3973045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7833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sz="1100" b="0" i="0" u="none" strike="noStrike" baseline="0" dirty="0">
                <a:latin typeface="Adobe Devanagari" panose="02040503050201020203" pitchFamily="18" charset="0"/>
                <a:cs typeface="Adobe Devanagari" panose="02040503050201020203" pitchFamily="18" charset="0"/>
              </a:rPr>
              <a:t>It consists of roughly equal proportions of….As well as facultative</a:t>
            </a:r>
          </a:p>
          <a:p>
            <a:r>
              <a:rPr lang="en-IN" sz="1100" b="0" i="0" u="none" strike="noStrike" baseline="0" dirty="0">
                <a:solidFill>
                  <a:srgbClr val="FF0066"/>
                </a:solidFill>
                <a:latin typeface="Adobe Devanagari" panose="02040503050201020203" pitchFamily="18" charset="0"/>
                <a:cs typeface="Adobe Devanagari" panose="02040503050201020203" pitchFamily="18" charset="0"/>
              </a:rPr>
              <a:t>(</a:t>
            </a:r>
            <a:r>
              <a:rPr lang="en-IN" sz="1100" b="0" i="1" u="none" strike="noStrike" baseline="0" dirty="0" err="1">
                <a:solidFill>
                  <a:srgbClr val="FF0066"/>
                </a:solidFill>
                <a:latin typeface="Adobe Devanagari" panose="02040503050201020203" pitchFamily="18" charset="0"/>
                <a:cs typeface="Adobe Devanagari" panose="02040503050201020203" pitchFamily="18" charset="0"/>
              </a:rPr>
              <a:t>S.sanguinis</a:t>
            </a:r>
            <a:r>
              <a:rPr lang="en-IN" sz="1100" b="0" i="1" u="none" strike="noStrike" baseline="0" dirty="0">
                <a:solidFill>
                  <a:srgbClr val="FF0066"/>
                </a:solidFill>
                <a:latin typeface="Adobe Devanagari" panose="02040503050201020203" pitchFamily="18" charset="0"/>
                <a:cs typeface="Adobe Devanagari" panose="02040503050201020203" pitchFamily="18" charset="0"/>
              </a:rPr>
              <a:t>, S. mitis, S. intermedius, S. </a:t>
            </a:r>
            <a:r>
              <a:rPr lang="en-IN" sz="1100" b="0" i="1" u="none" strike="noStrike" baseline="0" dirty="0" err="1">
                <a:solidFill>
                  <a:srgbClr val="FF0066"/>
                </a:solidFill>
                <a:latin typeface="Adobe Devanagari" panose="02040503050201020203" pitchFamily="18" charset="0"/>
                <a:cs typeface="Adobe Devanagari" panose="02040503050201020203" pitchFamily="18" charset="0"/>
              </a:rPr>
              <a:t>oralis</a:t>
            </a:r>
            <a:r>
              <a:rPr lang="en-IN" sz="1100" b="0" i="1" u="none" strike="noStrike" baseline="0" dirty="0">
                <a:solidFill>
                  <a:srgbClr val="FF0066"/>
                </a:solidFill>
                <a:latin typeface="Adobe Devanagari" panose="02040503050201020203" pitchFamily="18" charset="0"/>
                <a:cs typeface="Adobe Devanagari" panose="02040503050201020203" pitchFamily="18" charset="0"/>
              </a:rPr>
              <a:t>, S. </a:t>
            </a:r>
            <a:r>
              <a:rPr lang="en-IN" sz="1100" b="0" i="1" u="none" strike="noStrike" baseline="0" dirty="0" err="1">
                <a:solidFill>
                  <a:srgbClr val="FF0066"/>
                </a:solidFill>
                <a:latin typeface="Adobe Devanagari" panose="02040503050201020203" pitchFamily="18" charset="0"/>
                <a:cs typeface="Adobe Devanagari" panose="02040503050201020203" pitchFamily="18" charset="0"/>
              </a:rPr>
              <a:t>anginosus</a:t>
            </a:r>
            <a:r>
              <a:rPr lang="en-IN" sz="1100" b="0" i="0" u="none" strike="noStrike" baseline="0" dirty="0">
                <a:latin typeface="Adobe Devanagari" panose="02040503050201020203" pitchFamily="18" charset="0"/>
                <a:cs typeface="Adobe Devanagari" panose="02040503050201020203" pitchFamily="18" charset="0"/>
              </a:rPr>
              <a:t>)</a:t>
            </a:r>
            <a:r>
              <a:rPr lang="en-IN" sz="1100" b="0" i="1" u="none" strike="noStrike" baseline="0" dirty="0">
                <a:latin typeface="Adobe Devanagari" panose="02040503050201020203" pitchFamily="18" charset="0"/>
                <a:cs typeface="Adobe Devanagari" panose="02040503050201020203" pitchFamily="18" charset="0"/>
              </a:rPr>
              <a:t>, </a:t>
            </a:r>
            <a:r>
              <a:rPr lang="en-IN" sz="1100" b="0" i="0" u="none" strike="noStrike" baseline="0" dirty="0">
                <a:solidFill>
                  <a:srgbClr val="0070C0"/>
                </a:solidFill>
                <a:latin typeface="Adobe Devanagari" panose="02040503050201020203" pitchFamily="18" charset="0"/>
                <a:cs typeface="Adobe Devanagari" panose="02040503050201020203" pitchFamily="18" charset="0"/>
              </a:rPr>
              <a:t>(</a:t>
            </a:r>
            <a:r>
              <a:rPr lang="en-IN" sz="1100" b="0" i="1" u="none" strike="noStrike" baseline="0" dirty="0">
                <a:solidFill>
                  <a:srgbClr val="0070C0"/>
                </a:solidFill>
                <a:latin typeface="Adobe Devanagari" panose="02040503050201020203" pitchFamily="18" charset="0"/>
                <a:cs typeface="Adobe Devanagari" panose="02040503050201020203" pitchFamily="18" charset="0"/>
              </a:rPr>
              <a:t>A. </a:t>
            </a:r>
            <a:r>
              <a:rPr lang="en-IN" sz="1100" b="0" i="1" u="none" strike="noStrike" baseline="0" dirty="0" err="1">
                <a:solidFill>
                  <a:srgbClr val="0070C0"/>
                </a:solidFill>
                <a:latin typeface="Adobe Devanagari" panose="02040503050201020203" pitchFamily="18" charset="0"/>
                <a:cs typeface="Adobe Devanagari" panose="02040503050201020203" pitchFamily="18" charset="0"/>
              </a:rPr>
              <a:t>oris,A.naeslundii</a:t>
            </a:r>
            <a:r>
              <a:rPr lang="en-IN" sz="1100" b="0" i="0" u="none" strike="noStrike" baseline="0" dirty="0">
                <a:solidFill>
                  <a:srgbClr val="0070C0"/>
                </a:solidFill>
                <a:latin typeface="Adobe Devanagari" panose="02040503050201020203" pitchFamily="18" charset="0"/>
                <a:cs typeface="Adobe Devanagari" panose="02040503050201020203" pitchFamily="18" charset="0"/>
              </a:rPr>
              <a:t>)</a:t>
            </a:r>
            <a:r>
              <a:rPr lang="en-IN" sz="1100" b="0" i="1" u="none" strike="noStrike" baseline="0" dirty="0">
                <a:solidFill>
                  <a:srgbClr val="0070C0"/>
                </a:solidFill>
                <a:latin typeface="Adobe Devanagari" panose="02040503050201020203" pitchFamily="18" charset="0"/>
                <a:cs typeface="Adobe Devanagari" panose="02040503050201020203" pitchFamily="18" charset="0"/>
              </a:rPr>
              <a:t>,</a:t>
            </a:r>
            <a:endParaRPr lang="en-IN" dirty="0"/>
          </a:p>
        </p:txBody>
      </p:sp>
    </p:spTree>
    <p:extLst>
      <p:ext uri="{BB962C8B-B14F-4D97-AF65-F5344CB8AC3E}">
        <p14:creationId xmlns:p14="http://schemas.microsoft.com/office/powerpoint/2010/main" val="2379922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sz="1100" b="0" i="0" u="none" strike="noStrike" baseline="0" dirty="0">
                <a:latin typeface="Adobe Devanagari" panose="02040503050201020203" pitchFamily="18" charset="0"/>
                <a:cs typeface="Adobe Devanagari" panose="02040503050201020203" pitchFamily="18" charset="0"/>
              </a:rPr>
              <a:t>This condition is accompanied by</a:t>
            </a:r>
            <a:endParaRPr lang="en-IN" dirty="0"/>
          </a:p>
        </p:txBody>
      </p:sp>
    </p:spTree>
    <p:extLst>
      <p:ext uri="{BB962C8B-B14F-4D97-AF65-F5344CB8AC3E}">
        <p14:creationId xmlns:p14="http://schemas.microsoft.com/office/powerpoint/2010/main" val="4178192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IN" sz="1800" b="0" i="0" u="none" strike="noStrike" baseline="0" dirty="0">
                <a:latin typeface="Adobe Devanagari" panose="02040503050201020203" pitchFamily="18" charset="0"/>
                <a:cs typeface="Adobe Devanagari" panose="02040503050201020203" pitchFamily="18" charset="0"/>
              </a:rPr>
              <a:t>the majority of predominant species in chronic periodontitis are already present in the gingivitis state, but mostly in small numbers.</a:t>
            </a:r>
          </a:p>
          <a:p>
            <a:pPr algn="l"/>
            <a:r>
              <a:rPr lang="en-IN" sz="1100" b="0" i="0" u="none" strike="noStrike" baseline="0" dirty="0">
                <a:latin typeface="Adobe Devanagari" panose="02040503050201020203" pitchFamily="18" charset="0"/>
                <a:cs typeface="Adobe Devanagari" panose="02040503050201020203" pitchFamily="18" charset="0"/>
              </a:rPr>
              <a:t>In patients with chronic periodontitis, the bacteria that are most often detected at ……..</a:t>
            </a:r>
            <a:r>
              <a:rPr lang="en-IN" sz="1100" b="0" i="0" u="none" strike="noStrike" baseline="0" dirty="0">
                <a:solidFill>
                  <a:schemeClr val="tx1"/>
                </a:solidFill>
                <a:latin typeface="Adobe Devanagari" panose="02040503050201020203" pitchFamily="18" charset="0"/>
                <a:cs typeface="Adobe Devanagari" panose="02040503050201020203" pitchFamily="18" charset="0"/>
              </a:rPr>
              <a:t>, </a:t>
            </a:r>
          </a:p>
          <a:p>
            <a:pPr algn="l"/>
            <a:r>
              <a:rPr lang="en-IN" sz="1800" b="0" i="0" u="none" strike="noStrike" baseline="0" dirty="0">
                <a:latin typeface="Adobe Devanagari" panose="02040503050201020203" pitchFamily="18" charset="0"/>
                <a:cs typeface="Adobe Devanagari" panose="02040503050201020203" pitchFamily="18" charset="0"/>
              </a:rPr>
              <a:t>These data support the hypothesis that viral infection may contribute to periodontal pathogenesis, but the potential role of viral agents remains to be determined</a:t>
            </a:r>
            <a:endParaRPr lang="en-IN" sz="1100" dirty="0">
              <a:solidFill>
                <a:schemeClr val="tx1"/>
              </a:solidFill>
              <a:latin typeface="Adobe Devanagari" panose="02040503050201020203" pitchFamily="18" charset="0"/>
              <a:cs typeface="Adobe Devanagari" panose="02040503050201020203" pitchFamily="18" charset="0"/>
            </a:endParaRPr>
          </a:p>
          <a:p>
            <a:pPr algn="l"/>
            <a:endParaRPr lang="en-IN"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2539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8418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altLang="en-US" sz="1100" dirty="0">
                <a:latin typeface="Adobe Devanagari" panose="02040503050201020203" pitchFamily="18" charset="0"/>
                <a:cs typeface="Adobe Devanagari" panose="02040503050201020203" pitchFamily="18" charset="0"/>
              </a:rPr>
              <a:t>Plaque is primarily composed of bacteria in a matrix of salivary glycoproteins and extracellular polysaccharides.</a:t>
            </a:r>
          </a:p>
          <a:p>
            <a:endParaRPr lang="en-IN" dirty="0"/>
          </a:p>
        </p:txBody>
      </p:sp>
    </p:spTree>
    <p:extLst>
      <p:ext uri="{BB962C8B-B14F-4D97-AF65-F5344CB8AC3E}">
        <p14:creationId xmlns:p14="http://schemas.microsoft.com/office/powerpoint/2010/main" val="914356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4149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b="0" i="0" dirty="0">
                <a:solidFill>
                  <a:srgbClr val="202122"/>
                </a:solidFill>
                <a:effectLst/>
                <a:latin typeface="Arial" panose="020B0604020202020204" pitchFamily="34" charset="0"/>
              </a:rPr>
              <a:t>The first bacteria to attach to these pellicle glycoproteins are </a:t>
            </a:r>
            <a:r>
              <a:rPr lang="en-IN" b="0" i="0" u="none" strike="noStrike" dirty="0">
                <a:solidFill>
                  <a:srgbClr val="0645AD"/>
                </a:solidFill>
                <a:effectLst/>
                <a:latin typeface="Arial" panose="020B0604020202020204" pitchFamily="34" charset="0"/>
                <a:hlinkClick r:id="rId3"/>
              </a:rPr>
              <a:t>gram-positive</a:t>
            </a:r>
            <a:r>
              <a:rPr lang="en-IN" b="0" i="0" dirty="0">
                <a:solidFill>
                  <a:srgbClr val="202122"/>
                </a:solidFill>
                <a:effectLst/>
                <a:latin typeface="Arial" panose="020B0604020202020204" pitchFamily="34" charset="0"/>
              </a:rPr>
              <a:t>, aerobic </a:t>
            </a:r>
            <a:r>
              <a:rPr lang="en-IN" b="0" i="0" u="none" strike="noStrike" dirty="0">
                <a:solidFill>
                  <a:srgbClr val="0645AD"/>
                </a:solidFill>
                <a:effectLst/>
                <a:latin typeface="Arial" panose="020B0604020202020204" pitchFamily="34" charset="0"/>
                <a:hlinkClick r:id="rId4" tooltip="Coccus"/>
              </a:rPr>
              <a:t>cocci</a:t>
            </a:r>
            <a:r>
              <a:rPr lang="en-IN" b="0" i="0" dirty="0">
                <a:solidFill>
                  <a:srgbClr val="202122"/>
                </a:solidFill>
                <a:effectLst/>
                <a:latin typeface="Arial" panose="020B0604020202020204" pitchFamily="34" charset="0"/>
              </a:rPr>
              <a:t> .</a:t>
            </a:r>
          </a:p>
          <a:p>
            <a:r>
              <a:rPr lang="en-IN" b="0" i="0" dirty="0">
                <a:solidFill>
                  <a:srgbClr val="202122"/>
                </a:solidFill>
                <a:effectLst/>
                <a:latin typeface="Arial" panose="020B0604020202020204" pitchFamily="34" charset="0"/>
              </a:rPr>
              <a:t>These bacteria are able to replicate in the oxygen-rich environment of the oral cavity and form micro-colonies minutes after attachment.</a:t>
            </a:r>
            <a:endParaRPr lang="en-IN" dirty="0"/>
          </a:p>
        </p:txBody>
      </p:sp>
    </p:spTree>
    <p:extLst>
      <p:ext uri="{BB962C8B-B14F-4D97-AF65-F5344CB8AC3E}">
        <p14:creationId xmlns:p14="http://schemas.microsoft.com/office/powerpoint/2010/main" val="2753961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201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655823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IN" dirty="0">
                <a:latin typeface="Adobe Devanagari" panose="02040503050201020203" pitchFamily="18" charset="0"/>
                <a:cs typeface="Adobe Devanagari" panose="02040503050201020203" pitchFamily="18" charset="0"/>
              </a:rPr>
              <a:t>A principal feature of human oral bacteria is their ability to interact by coaggregation with other oral bacteria. Gibbons and Nygaard (31) discovered coaggregation Gibbons and Nygaard called it interbacterial aggregation. The term coaggregation was coined to describe a clumping phenomenon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dirty="0">
                <a:solidFill>
                  <a:schemeClr val="tx1"/>
                </a:solidFill>
                <a:latin typeface="Adobe Devanagari" panose="02040503050201020203" pitchFamily="18" charset="0"/>
                <a:cs typeface="Adobe Devanagari" panose="02040503050201020203" pitchFamily="18" charset="0"/>
              </a:rPr>
              <a:t>Co aggregation is cell to cell recognition of genetically distinct partner cell  type</a:t>
            </a:r>
            <a:endParaRPr lang="en-US" sz="1100" b="1" i="1" dirty="0">
              <a:solidFill>
                <a:schemeClr val="tx1"/>
              </a:solidFill>
              <a:latin typeface="Adobe Devanagari" panose="02040503050201020203" pitchFamily="18" charset="0"/>
              <a:cs typeface="Adobe Devanagari" panose="02040503050201020203" pitchFamily="18" charset="0"/>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IN" dirty="0">
              <a:latin typeface="Adobe Devanagari" panose="02040503050201020203" pitchFamily="18" charset="0"/>
              <a:cs typeface="Adobe Devanagari" panose="02040503050201020203" pitchFamily="18" charset="0"/>
            </a:endParaRPr>
          </a:p>
          <a:p>
            <a:endParaRPr lang="en-IN" dirty="0"/>
          </a:p>
        </p:txBody>
      </p:sp>
    </p:spTree>
    <p:extLst>
      <p:ext uri="{BB962C8B-B14F-4D97-AF65-F5344CB8AC3E}">
        <p14:creationId xmlns:p14="http://schemas.microsoft.com/office/powerpoint/2010/main" val="1137112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fld id="{A3A068A4-2CDF-4843-80B4-96864C623FED}" type="datetimeFigureOut">
              <a:rPr lang="en-IN"/>
              <a:pPr>
                <a:defRPr/>
              </a:pPr>
              <a:t>22-05-2023</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04D4D8FD-68F2-4869-A121-95A0820ADCD3}" type="datetimeFigureOut">
              <a:rPr lang="en-IN"/>
              <a:pPr>
                <a:defRPr/>
              </a:pPr>
              <a:t>22-05-2023</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AD82AB8E-64DA-40E6-BE86-E22E4E62F0FA}" type="datetimeFigureOut">
              <a:rPr lang="en-IN"/>
              <a:pPr>
                <a:defRPr/>
              </a:pPr>
              <a:t>22-05-2023</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5"/>
            </a:gs>
            <a:gs pos="100000">
              <a:schemeClr val="accent4"/>
            </a:gs>
          </a:gsLst>
          <a:lin ang="18900044" scaled="0"/>
        </a:gradFill>
        <a:effectLst/>
      </p:bgPr>
    </p:bg>
    <p:spTree>
      <p:nvGrpSpPr>
        <p:cNvPr id="1" name="Shape 9"/>
        <p:cNvGrpSpPr/>
        <p:nvPr/>
      </p:nvGrpSpPr>
      <p:grpSpPr>
        <a:xfrm>
          <a:off x="0" y="0"/>
          <a:ext cx="0" cy="0"/>
          <a:chOff x="0" y="0"/>
          <a:chExt cx="0" cy="0"/>
        </a:xfrm>
      </p:grpSpPr>
      <p:sp>
        <p:nvSpPr>
          <p:cNvPr id="12" name="Google Shape;12;p2"/>
          <p:cNvSpPr txBox="1">
            <a:spLocks noGrp="1"/>
          </p:cNvSpPr>
          <p:nvPr>
            <p:ph type="ctrTitle"/>
          </p:nvPr>
        </p:nvSpPr>
        <p:spPr>
          <a:xfrm>
            <a:off x="4207975" y="1510600"/>
            <a:ext cx="4047900" cy="21222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
        <p:cNvGrpSpPr/>
        <p:nvPr/>
      </p:nvGrpSpPr>
      <p:grpSpPr>
        <a:xfrm>
          <a:off x="0" y="0"/>
          <a:ext cx="0" cy="0"/>
          <a:chOff x="0" y="0"/>
          <a:chExt cx="0" cy="0"/>
        </a:xfrm>
      </p:grpSpPr>
      <p:sp>
        <p:nvSpPr>
          <p:cNvPr id="35" name="Google Shape;35;p6"/>
          <p:cNvSpPr txBox="1">
            <a:spLocks noGrp="1"/>
          </p:cNvSpPr>
          <p:nvPr>
            <p:ph type="title"/>
          </p:nvPr>
        </p:nvSpPr>
        <p:spPr>
          <a:xfrm>
            <a:off x="1044475" y="742575"/>
            <a:ext cx="7207500" cy="633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6" name="Google Shape;36;p6"/>
          <p:cNvSpPr txBox="1">
            <a:spLocks noGrp="1"/>
          </p:cNvSpPr>
          <p:nvPr>
            <p:ph type="body" idx="1"/>
          </p:nvPr>
        </p:nvSpPr>
        <p:spPr>
          <a:xfrm>
            <a:off x="1044350" y="1468375"/>
            <a:ext cx="3367500" cy="2899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7" name="Google Shape;37;p6"/>
          <p:cNvSpPr txBox="1">
            <a:spLocks noGrp="1"/>
          </p:cNvSpPr>
          <p:nvPr>
            <p:ph type="body" idx="2"/>
          </p:nvPr>
        </p:nvSpPr>
        <p:spPr>
          <a:xfrm>
            <a:off x="4884415" y="1468375"/>
            <a:ext cx="3367500" cy="2899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8" name="Google Shape;38;p6"/>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
        <p:cNvGrpSpPr/>
        <p:nvPr/>
      </p:nvGrpSpPr>
      <p:grpSpPr>
        <a:xfrm>
          <a:off x="0" y="0"/>
          <a:ext cx="0" cy="0"/>
          <a:chOff x="0" y="0"/>
          <a:chExt cx="0" cy="0"/>
        </a:xfrm>
      </p:grpSpPr>
      <p:sp>
        <p:nvSpPr>
          <p:cNvPr id="22" name="Google Shape;22;p4"/>
          <p:cNvSpPr txBox="1">
            <a:spLocks noGrp="1"/>
          </p:cNvSpPr>
          <p:nvPr>
            <p:ph type="body" idx="1"/>
          </p:nvPr>
        </p:nvSpPr>
        <p:spPr>
          <a:xfrm>
            <a:off x="1441500" y="1194900"/>
            <a:ext cx="6261300" cy="2753700"/>
          </a:xfrm>
          <a:prstGeom prst="rect">
            <a:avLst/>
          </a:prstGeom>
        </p:spPr>
        <p:txBody>
          <a:bodyPr spcFirstLastPara="1" wrap="square" lIns="0" tIns="0" rIns="0" bIns="0" anchor="ctr" anchorCtr="0">
            <a:noAutofit/>
          </a:bodyPr>
          <a:lstStyle>
            <a:lvl1pPr marL="457200" lvl="0" indent="-419100" algn="ctr" rtl="0">
              <a:spcBef>
                <a:spcPts val="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1pPr>
            <a:lvl2pPr marL="914400" lvl="1"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2pPr>
            <a:lvl3pPr marL="1371600" lvl="2"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3pPr>
            <a:lvl4pPr marL="1828800" lvl="3"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4pPr>
            <a:lvl5pPr marL="2286000" lvl="4"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5pPr>
            <a:lvl6pPr marL="2743200" lvl="5"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6pPr>
            <a:lvl7pPr marL="3200400" lvl="6"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7pPr>
            <a:lvl8pPr marL="3657600" lvl="7"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8pPr>
            <a:lvl9pPr marL="4114800" lvl="8" indent="-419100" algn="ctr" rtl="0">
              <a:spcBef>
                <a:spcPts val="800"/>
              </a:spcBef>
              <a:spcAft>
                <a:spcPts val="80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9pPr>
          </a:lstStyle>
          <a:p>
            <a:endParaRPr/>
          </a:p>
        </p:txBody>
      </p:sp>
      <p:sp>
        <p:nvSpPr>
          <p:cNvPr id="24" name="Google Shape;24;p4"/>
          <p:cNvSpPr txBox="1">
            <a:spLocks noGrp="1"/>
          </p:cNvSpPr>
          <p:nvPr>
            <p:ph type="sldNum" idx="12"/>
          </p:nvPr>
        </p:nvSpPr>
        <p:spPr>
          <a:xfrm>
            <a:off x="4091600" y="4717600"/>
            <a:ext cx="960900" cy="4260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6"/>
        <p:cNvGrpSpPr/>
        <p:nvPr/>
      </p:nvGrpSpPr>
      <p:grpSpPr>
        <a:xfrm>
          <a:off x="0" y="0"/>
          <a:ext cx="0" cy="0"/>
          <a:chOff x="0" y="0"/>
          <a:chExt cx="0" cy="0"/>
        </a:xfrm>
      </p:grpSpPr>
      <p:sp>
        <p:nvSpPr>
          <p:cNvPr id="29" name="Google Shape;29;p5"/>
          <p:cNvSpPr txBox="1">
            <a:spLocks noGrp="1"/>
          </p:cNvSpPr>
          <p:nvPr>
            <p:ph type="title"/>
          </p:nvPr>
        </p:nvSpPr>
        <p:spPr>
          <a:xfrm>
            <a:off x="1044475" y="742575"/>
            <a:ext cx="7207500" cy="633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0" name="Google Shape;30;p5"/>
          <p:cNvSpPr txBox="1">
            <a:spLocks noGrp="1"/>
          </p:cNvSpPr>
          <p:nvPr>
            <p:ph type="body" idx="1"/>
          </p:nvPr>
        </p:nvSpPr>
        <p:spPr>
          <a:xfrm>
            <a:off x="1044475" y="1468375"/>
            <a:ext cx="7207500" cy="27576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31" name="Google Shape;31;p5"/>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 Dark background">
  <p:cSld name="Blank - Dark background">
    <p:bg>
      <p:bgPr>
        <a:gradFill>
          <a:gsLst>
            <a:gs pos="0">
              <a:schemeClr val="accent5"/>
            </a:gs>
            <a:gs pos="100000">
              <a:schemeClr val="accent4"/>
            </a:gs>
          </a:gsLst>
          <a:lin ang="18900044" scaled="0"/>
        </a:gradFill>
        <a:effectLst/>
      </p:bgPr>
    </p:bg>
    <p:spTree>
      <p:nvGrpSpPr>
        <p:cNvPr id="1" name="Shape 61"/>
        <p:cNvGrpSpPr/>
        <p:nvPr/>
      </p:nvGrpSpPr>
      <p:grpSpPr>
        <a:xfrm>
          <a:off x="0" y="0"/>
          <a:ext cx="0" cy="0"/>
          <a:chOff x="0" y="0"/>
          <a:chExt cx="0" cy="0"/>
        </a:xfrm>
      </p:grpSpPr>
      <p:sp>
        <p:nvSpPr>
          <p:cNvPr id="64" name="Google Shape;64;p11"/>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EEBF3DD1-1261-4A6D-90C1-BD4B3AB8F0BD}" type="datetimeFigureOut">
              <a:rPr lang="en-IN"/>
              <a:pPr>
                <a:defRPr/>
              </a:pPr>
              <a:t>22-05-2023</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3F6208-EB5D-440E-8260-2CA3D6756C55}" type="datetimeFigureOut">
              <a:rPr lang="en-IN"/>
              <a:pPr>
                <a:defRPr/>
              </a:pPr>
              <a:t>22-05-2023</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3"/>
          <p:cNvSpPr>
            <a:spLocks noGrp="1"/>
          </p:cNvSpPr>
          <p:nvPr>
            <p:ph type="dt" sz="half" idx="10"/>
          </p:nvPr>
        </p:nvSpPr>
        <p:spPr/>
        <p:txBody>
          <a:bodyPr/>
          <a:lstStyle>
            <a:lvl1pPr>
              <a:defRPr/>
            </a:lvl1pPr>
          </a:lstStyle>
          <a:p>
            <a:pPr>
              <a:defRPr/>
            </a:pPr>
            <a:fld id="{24066201-060F-4ECA-84C8-4638887A4141}" type="datetimeFigureOut">
              <a:rPr lang="en-IN"/>
              <a:pPr>
                <a:defRPr/>
              </a:pPr>
              <a:t>22-05-2023</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D5FC2DEE-1040-4F2E-B743-D5405190CE78}" type="datetimeFigureOut">
              <a:rPr lang="en-IN"/>
              <a:pPr>
                <a:defRPr/>
              </a:pPr>
              <a:t>22-05-2023</a:t>
            </a:fld>
            <a:endParaRPr lang="en-IN"/>
          </a:p>
        </p:txBody>
      </p:sp>
      <p:sp>
        <p:nvSpPr>
          <p:cNvPr id="8" name="Footer Placeholder 4"/>
          <p:cNvSpPr>
            <a:spLocks noGrp="1"/>
          </p:cNvSpPr>
          <p:nvPr>
            <p:ph type="ftr" sz="quarter" idx="11"/>
          </p:nvPr>
        </p:nvSpPr>
        <p:spPr/>
        <p:txBody>
          <a:bodyPr/>
          <a:lstStyle>
            <a:lvl1pPr>
              <a:defRPr/>
            </a:lvl1pPr>
          </a:lstStyle>
          <a:p>
            <a:pPr>
              <a:defRPr/>
            </a:pPr>
            <a:endParaRPr lang="en-IN"/>
          </a:p>
        </p:txBody>
      </p:sp>
      <p:sp>
        <p:nvSpPr>
          <p:cNvPr id="9" name="Slide Number Placeholder 5"/>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fld id="{CB0EB81A-45DC-4F65-BB1A-50E4F84B54C9}" type="datetimeFigureOut">
              <a:rPr lang="en-IN"/>
              <a:pPr>
                <a:defRPr/>
              </a:pPr>
              <a:t>22-05-2023</a:t>
            </a:fld>
            <a:endParaRPr lang="en-IN"/>
          </a:p>
        </p:txBody>
      </p:sp>
      <p:sp>
        <p:nvSpPr>
          <p:cNvPr id="4" name="Footer Placeholder 4"/>
          <p:cNvSpPr>
            <a:spLocks noGrp="1"/>
          </p:cNvSpPr>
          <p:nvPr>
            <p:ph type="ftr" sz="quarter" idx="11"/>
          </p:nvPr>
        </p:nvSpPr>
        <p:spPr/>
        <p:txBody>
          <a:bodyPr/>
          <a:lstStyle>
            <a:lvl1pPr>
              <a:defRPr/>
            </a:lvl1pPr>
          </a:lstStyle>
          <a:p>
            <a:pPr>
              <a:defRPr/>
            </a:pPr>
            <a:endParaRPr lang="en-IN"/>
          </a:p>
        </p:txBody>
      </p:sp>
      <p:sp>
        <p:nvSpPr>
          <p:cNvPr id="5" name="Slide Number Placeholder 5"/>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FAC9BF-5125-4AA6-A7BE-90122AFEE814}" type="datetimeFigureOut">
              <a:rPr lang="en-IN"/>
              <a:pPr>
                <a:defRPr/>
              </a:pPr>
              <a:t>22-05-2023</a:t>
            </a:fld>
            <a:endParaRPr lang="en-IN"/>
          </a:p>
        </p:txBody>
      </p:sp>
      <p:sp>
        <p:nvSpPr>
          <p:cNvPr id="3" name="Footer Placeholder 4"/>
          <p:cNvSpPr>
            <a:spLocks noGrp="1"/>
          </p:cNvSpPr>
          <p:nvPr>
            <p:ph type="ftr" sz="quarter" idx="11"/>
          </p:nvPr>
        </p:nvSpPr>
        <p:spPr/>
        <p:txBody>
          <a:bodyPr/>
          <a:lstStyle>
            <a:lvl1pPr>
              <a:defRPr/>
            </a:lvl1pPr>
          </a:lstStyle>
          <a:p>
            <a:pPr>
              <a:defRPr/>
            </a:pPr>
            <a:endParaRPr lang="en-IN"/>
          </a:p>
        </p:txBody>
      </p:sp>
      <p:sp>
        <p:nvSpPr>
          <p:cNvPr id="4" name="Slide Number Placeholder 5"/>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C99BAA-EB18-4EC0-B10F-06C4DC1CB6D6}" type="datetimeFigureOut">
              <a:rPr lang="en-IN"/>
              <a:pPr>
                <a:defRPr/>
              </a:pPr>
              <a:t>22-05-2023</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IN"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B96DB4-A560-434F-9B42-D7AE9082A5C5}" type="datetimeFigureOut">
              <a:rPr lang="en-IN"/>
              <a:pPr>
                <a:defRPr/>
              </a:pPr>
              <a:t>22-05-2023</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N" altLang="en-US" smtClean="0"/>
          </a:p>
        </p:txBody>
      </p:sp>
      <p:sp>
        <p:nvSpPr>
          <p:cNvPr id="1027" name="Text Placeholder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N" altLang="en-US" smtClean="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49FD8ED-CFC4-4543-A2FC-A0832710FF87}" type="datetimeFigureOut">
              <a:rPr lang="en-IN"/>
              <a:pPr>
                <a:defRPr/>
              </a:pPr>
              <a:t>22-05-2023</a:t>
            </a:fld>
            <a:endParaRPr lang="en-I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Lst>
  <p:transition>
    <p:fade thruBlk="1"/>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a:t>
            </a:fld>
            <a:endParaRPr lang="en"/>
          </a:p>
        </p:txBody>
      </p:sp>
      <p:sp>
        <p:nvSpPr>
          <p:cNvPr id="4" name="Rectangle 3"/>
          <p:cNvSpPr/>
          <p:nvPr/>
        </p:nvSpPr>
        <p:spPr>
          <a:xfrm>
            <a:off x="0" y="4223861"/>
            <a:ext cx="9144000" cy="91963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smtClean="0">
                <a:latin typeface="Times New Roman" pitchFamily="18" charset="0"/>
                <a:cs typeface="Times New Roman" pitchFamily="18" charset="0"/>
              </a:rPr>
              <a:t>        </a:t>
            </a:r>
            <a:r>
              <a:rPr lang="en-IN" sz="3200" dirty="0" smtClean="0">
                <a:solidFill>
                  <a:schemeClr val="tx1"/>
                </a:solidFill>
                <a:latin typeface="Times New Roman" pitchFamily="18" charset="0"/>
                <a:cs typeface="Times New Roman" pitchFamily="18" charset="0"/>
              </a:rPr>
              <a:t>SIBAR INSTITUTE OF DENTAL SCIENCES</a:t>
            </a:r>
          </a:p>
          <a:p>
            <a:pPr algn="ctr"/>
            <a:r>
              <a:rPr lang="en-IN" sz="2800" dirty="0" smtClean="0">
                <a:solidFill>
                  <a:schemeClr val="tx1"/>
                </a:solidFill>
                <a:latin typeface="Times New Roman" pitchFamily="18" charset="0"/>
                <a:cs typeface="Times New Roman" pitchFamily="18" charset="0"/>
              </a:rPr>
              <a:t>   DEPARTMENT OF PERIODONTICS</a:t>
            </a:r>
          </a:p>
        </p:txBody>
      </p:sp>
      <p:sp>
        <p:nvSpPr>
          <p:cNvPr id="5" name="Rectangle 4"/>
          <p:cNvSpPr/>
          <p:nvPr/>
        </p:nvSpPr>
        <p:spPr>
          <a:xfrm>
            <a:off x="0" y="0"/>
            <a:ext cx="9144000" cy="80403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smtClean="0">
                <a:solidFill>
                  <a:schemeClr val="bg1"/>
                </a:solidFill>
                <a:latin typeface="Times New Roman" pitchFamily="18" charset="0"/>
                <a:cs typeface="Times New Roman" pitchFamily="18" charset="0"/>
              </a:rPr>
              <a:t>BIOFILM</a:t>
            </a:r>
            <a:endParaRPr lang="en-IN" sz="3200" dirty="0">
              <a:solidFill>
                <a:schemeClr val="bg1"/>
              </a:solidFill>
              <a:latin typeface="Times New Roman" pitchFamily="18" charset="0"/>
              <a:cs typeface="Times New Roman" pitchFamily="18" charset="0"/>
            </a:endParaRPr>
          </a:p>
        </p:txBody>
      </p:sp>
      <p:pic>
        <p:nvPicPr>
          <p:cNvPr id="6" name="Picture 2" descr="C:\Users\DELL-PC\Downloads\SIBAR Logo copy (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2790" y="4216555"/>
            <a:ext cx="632781" cy="824431"/>
          </a:xfrm>
          <a:prstGeom prst="rect">
            <a:avLst/>
          </a:prstGeom>
          <a:noFill/>
        </p:spPr>
      </p:pic>
      <p:pic>
        <p:nvPicPr>
          <p:cNvPr id="7" name="Content Placeholder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04035"/>
            <a:ext cx="9144000" cy="2851110"/>
          </a:xfrm>
          <a:prstGeom prst="rect">
            <a:avLst/>
          </a:prstGeom>
        </p:spPr>
      </p:pic>
      <p:sp>
        <p:nvSpPr>
          <p:cNvPr id="8" name="Rectangle 7"/>
          <p:cNvSpPr/>
          <p:nvPr/>
        </p:nvSpPr>
        <p:spPr>
          <a:xfrm>
            <a:off x="0" y="3618034"/>
            <a:ext cx="9144000" cy="6429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Dr. P. Lakshmi </a:t>
            </a:r>
            <a:r>
              <a:rPr lang="en-US" sz="2400" dirty="0" err="1" smtClean="0">
                <a:latin typeface="Times New Roman" panose="02020603050405020304" pitchFamily="18" charset="0"/>
                <a:cs typeface="Times New Roman" panose="02020603050405020304" pitchFamily="18" charset="0"/>
              </a:rPr>
              <a:t>Tejaswin</a:t>
            </a:r>
            <a:r>
              <a:rPr lang="en-US" sz="2400" dirty="0" smtClean="0">
                <a:latin typeface="Times New Roman" panose="02020603050405020304" pitchFamily="18" charset="0"/>
                <a:cs typeface="Times New Roman" panose="02020603050405020304" pitchFamily="18" charset="0"/>
              </a:rPr>
              <a:t>, Reader</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10</a:t>
            </a:fld>
            <a:endParaRPr lang="en"/>
          </a:p>
        </p:txBody>
      </p:sp>
      <p:graphicFrame>
        <p:nvGraphicFramePr>
          <p:cNvPr id="3" name="Table 2"/>
          <p:cNvGraphicFramePr>
            <a:graphicFrameLocks noGrp="1"/>
          </p:cNvGraphicFramePr>
          <p:nvPr/>
        </p:nvGraphicFramePr>
        <p:xfrm>
          <a:off x="682388" y="539749"/>
          <a:ext cx="8120418" cy="3733096"/>
        </p:xfrm>
        <a:graphic>
          <a:graphicData uri="http://schemas.openxmlformats.org/drawingml/2006/table">
            <a:tbl>
              <a:tblPr firstRow="1" bandRow="1">
                <a:tableStyleId>{67F38A07-D7B8-4D88-859F-E63A7DEED6EB}</a:tableStyleId>
              </a:tblPr>
              <a:tblGrid>
                <a:gridCol w="2604810"/>
                <a:gridCol w="2757804"/>
                <a:gridCol w="2757804"/>
              </a:tblGrid>
              <a:tr h="217861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2400" b="0" i="0" u="none" strike="noStrike" cap="none" baseline="0" dirty="0">
                          <a:solidFill>
                            <a:srgbClr val="000000"/>
                          </a:solidFill>
                          <a:latin typeface="Times New Roman" pitchFamily="18" charset="0"/>
                          <a:ea typeface="Arial"/>
                          <a:cs typeface="Times New Roman" pitchFamily="18" charset="0"/>
                          <a:sym typeface="Arial"/>
                        </a:rPr>
                        <a:t>Lacks an organized structure and is therefore not as complex as dental plaque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2400" b="0" i="0" u="none" strike="noStrike" cap="none" baseline="0" dirty="0">
                          <a:solidFill>
                            <a:srgbClr val="000000"/>
                          </a:solidFill>
                          <a:latin typeface="Times New Roman" pitchFamily="18" charset="0"/>
                          <a:ea typeface="Arial"/>
                          <a:cs typeface="Times New Roman" pitchFamily="18" charset="0"/>
                          <a:sym typeface="Arial"/>
                        </a:rPr>
                        <a:t>Considered to be a biofilm</a:t>
                      </a:r>
                      <a:endParaRPr lang="en-IN" sz="2400" dirty="0">
                        <a:latin typeface="Times New Roman" pitchFamily="18" charset="0"/>
                        <a:cs typeface="Times New Roman" pitchFamily="18" charset="0"/>
                      </a:endParaRPr>
                    </a:p>
                    <a:p>
                      <a:endParaRPr lang="en-IN" sz="2400" b="0" i="0" u="none" strike="noStrike" cap="none" baseline="0" dirty="0">
                        <a:solidFill>
                          <a:srgbClr val="000000"/>
                        </a:solidFill>
                        <a:latin typeface="Times New Roman" pitchFamily="18" charset="0"/>
                        <a:ea typeface="Arial"/>
                        <a:cs typeface="Times New Roman" pitchFamily="18" charset="0"/>
                        <a:sym typeface="Arial"/>
                      </a:endParaRPr>
                    </a:p>
                  </a:txBody>
                  <a:tcPr/>
                </a:tc>
                <a:tc>
                  <a:txBody>
                    <a:bodyPr/>
                    <a:lstStyle/>
                    <a:p>
                      <a:endParaRPr lang="en-IN" sz="2400">
                        <a:latin typeface="Times New Roman" pitchFamily="18" charset="0"/>
                        <a:cs typeface="Times New Roman" pitchFamily="18" charset="0"/>
                      </a:endParaRPr>
                    </a:p>
                  </a:txBody>
                  <a:tcPr/>
                </a:tc>
              </a:tr>
              <a:tr h="134866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2400" b="0" i="0" u="none" strike="noStrike" cap="none" baseline="0" dirty="0">
                          <a:solidFill>
                            <a:srgbClr val="000000"/>
                          </a:solidFill>
                          <a:latin typeface="Times New Roman" pitchFamily="18" charset="0"/>
                          <a:ea typeface="Arial"/>
                          <a:cs typeface="Times New Roman" pitchFamily="18" charset="0"/>
                          <a:sym typeface="Arial"/>
                        </a:rPr>
                        <a:t>Easily displaced with a water spray</a:t>
                      </a:r>
                      <a:endParaRPr lang="en-IN" sz="2400" dirty="0">
                        <a:latin typeface="Times New Roman" pitchFamily="18" charset="0"/>
                        <a:cs typeface="Times New Roman" pitchFamily="18" charset="0"/>
                      </a:endParaRPr>
                    </a:p>
                    <a:p>
                      <a:endParaRPr lang="en-IN" sz="2400" b="0" i="0" u="none" strike="noStrike" cap="none" baseline="0" dirty="0">
                        <a:solidFill>
                          <a:srgbClr val="000000"/>
                        </a:solidFill>
                        <a:latin typeface="Times New Roman" pitchFamily="18" charset="0"/>
                        <a:ea typeface="Arial"/>
                        <a:cs typeface="Times New Roman" pitchFamily="18" charset="0"/>
                        <a:sym typeface="Arial"/>
                      </a:endParaRPr>
                    </a:p>
                  </a:txBody>
                  <a:tcPr/>
                </a:tc>
                <a:tc>
                  <a:txBody>
                    <a:bodyPr/>
                    <a:lstStyle/>
                    <a:p>
                      <a:r>
                        <a:rPr lang="en-IN" sz="2400" b="0" i="0" u="none" strike="noStrike" cap="none" baseline="0" dirty="0">
                          <a:solidFill>
                            <a:srgbClr val="000000"/>
                          </a:solidFill>
                          <a:latin typeface="Times New Roman" pitchFamily="18" charset="0"/>
                          <a:ea typeface="Arial"/>
                          <a:cs typeface="Times New Roman" pitchFamily="18" charset="0"/>
                          <a:sym typeface="Arial"/>
                        </a:rPr>
                        <a:t>Impossible to remove by rinsing or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2400" b="0" i="0" u="none" strike="noStrike" cap="none" baseline="0" dirty="0">
                          <a:solidFill>
                            <a:srgbClr val="000000"/>
                          </a:solidFill>
                          <a:latin typeface="Times New Roman" pitchFamily="18" charset="0"/>
                          <a:ea typeface="Arial"/>
                          <a:cs typeface="Times New Roman" pitchFamily="18" charset="0"/>
                          <a:sym typeface="Arial"/>
                        </a:rPr>
                        <a:t>with the use of sprays</a:t>
                      </a:r>
                    </a:p>
                  </a:txBody>
                  <a:tcPr/>
                </a:tc>
                <a:tc>
                  <a:txBody>
                    <a:bodyPr/>
                    <a:lstStyle/>
                    <a:p>
                      <a:endParaRPr lang="en-IN" sz="2400" dirty="0">
                        <a:latin typeface="Times New Roman" pitchFamily="18" charset="0"/>
                        <a:cs typeface="Times New Roman" pitchFamily="18" charset="0"/>
                      </a:endParaRPr>
                    </a:p>
                  </a:txBody>
                  <a:tcPr/>
                </a:tc>
              </a:tr>
            </a:tbl>
          </a:graphicData>
        </a:graphic>
      </p:graphicFrame>
      <p:sp>
        <p:nvSpPr>
          <p:cNvPr id="4" name="TextBox 3">
            <a:extLst>
              <a:ext uri="{FF2B5EF4-FFF2-40B4-BE49-F238E27FC236}">
                <a16:creationId xmlns="" xmlns:a16="http://schemas.microsoft.com/office/drawing/2014/main" id="{E7562265-EA25-4407-AF6F-D6C632C18EDA}"/>
              </a:ext>
            </a:extLst>
          </p:cNvPr>
          <p:cNvSpPr txBox="1"/>
          <p:nvPr/>
        </p:nvSpPr>
        <p:spPr>
          <a:xfrm>
            <a:off x="491320" y="58527"/>
            <a:ext cx="8366078" cy="400110"/>
          </a:xfrm>
          <a:prstGeom prst="rect">
            <a:avLst/>
          </a:prstGeom>
          <a:noFill/>
        </p:spPr>
        <p:txBody>
          <a:bodyPr wrap="square">
            <a:spAutoFit/>
          </a:bodyPr>
          <a:lstStyle/>
          <a:p>
            <a:r>
              <a:rPr lang="en-IN" sz="2000" i="0" u="none" strike="noStrike" baseline="0" dirty="0" smtClean="0">
                <a:latin typeface="Times New Roman" pitchFamily="18" charset="0"/>
                <a:cs typeface="Times New Roman" pitchFamily="18" charset="0"/>
              </a:rPr>
              <a:t>        </a:t>
            </a:r>
            <a:r>
              <a:rPr lang="en-IN" sz="2000" i="0" u="none" strike="noStrike" baseline="0" dirty="0" err="1" smtClean="0">
                <a:latin typeface="Times New Roman" pitchFamily="18" charset="0"/>
                <a:cs typeface="Times New Roman" pitchFamily="18" charset="0"/>
              </a:rPr>
              <a:t>Materia</a:t>
            </a:r>
            <a:r>
              <a:rPr lang="en-IN" sz="2000" i="0" u="none" strike="noStrike" baseline="0" dirty="0" smtClean="0">
                <a:latin typeface="Times New Roman" pitchFamily="18" charset="0"/>
                <a:cs typeface="Times New Roman" pitchFamily="18" charset="0"/>
              </a:rPr>
              <a:t> </a:t>
            </a:r>
            <a:r>
              <a:rPr lang="en-IN" sz="2000" i="0" u="none" strike="noStrike" baseline="0" dirty="0">
                <a:latin typeface="Times New Roman" pitchFamily="18" charset="0"/>
                <a:cs typeface="Times New Roman" pitchFamily="18" charset="0"/>
              </a:rPr>
              <a:t>Alba                </a:t>
            </a:r>
            <a:r>
              <a:rPr lang="en-IN" sz="2000" i="0" u="none" strike="noStrike" baseline="0" dirty="0" smtClean="0">
                <a:latin typeface="Times New Roman" pitchFamily="18" charset="0"/>
                <a:cs typeface="Times New Roman" pitchFamily="18" charset="0"/>
              </a:rPr>
              <a:t>   </a:t>
            </a:r>
            <a:r>
              <a:rPr lang="en-IN" sz="2000" i="0" u="none" strike="noStrike" dirty="0" smtClean="0">
                <a:latin typeface="Times New Roman" pitchFamily="18" charset="0"/>
                <a:cs typeface="Times New Roman" pitchFamily="18" charset="0"/>
              </a:rPr>
              <a:t> </a:t>
            </a:r>
            <a:r>
              <a:rPr lang="en-IN" sz="2000" i="0" u="none" strike="noStrike" baseline="0" dirty="0" smtClean="0">
                <a:latin typeface="Times New Roman" pitchFamily="18" charset="0"/>
                <a:cs typeface="Times New Roman" pitchFamily="18" charset="0"/>
              </a:rPr>
              <a:t> Dental </a:t>
            </a:r>
            <a:r>
              <a:rPr lang="en-IN" sz="2000" i="0" u="none" strike="noStrike" baseline="0" dirty="0">
                <a:latin typeface="Times New Roman" pitchFamily="18" charset="0"/>
                <a:cs typeface="Times New Roman" pitchFamily="18" charset="0"/>
              </a:rPr>
              <a:t>Plaque                         </a:t>
            </a:r>
            <a:r>
              <a:rPr lang="en-IN" sz="2000" i="0" u="none" strike="noStrike" baseline="0" dirty="0" smtClean="0">
                <a:latin typeface="Times New Roman" pitchFamily="18" charset="0"/>
                <a:cs typeface="Times New Roman" pitchFamily="18" charset="0"/>
              </a:rPr>
              <a:t>     Calculus</a:t>
            </a:r>
            <a:endParaRPr lang="en-IN" sz="20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874A2B58-A97E-421A-AFE4-0B88FB38304E}"/>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11</a:t>
            </a:fld>
            <a:endParaRPr lang="en"/>
          </a:p>
        </p:txBody>
      </p:sp>
      <p:sp>
        <p:nvSpPr>
          <p:cNvPr id="3" name="Rectangle 2">
            <a:extLst>
              <a:ext uri="{FF2B5EF4-FFF2-40B4-BE49-F238E27FC236}">
                <a16:creationId xmlns="" xmlns:a16="http://schemas.microsoft.com/office/drawing/2014/main" id="{8BCB4F85-7630-486D-ACAD-082C25C01C13}"/>
              </a:ext>
            </a:extLst>
          </p:cNvPr>
          <p:cNvSpPr txBox="1">
            <a:spLocks noChangeArrowheads="1"/>
          </p:cNvSpPr>
          <p:nvPr/>
        </p:nvSpPr>
        <p:spPr>
          <a:xfrm>
            <a:off x="1656507" y="54554"/>
            <a:ext cx="7128239" cy="72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en-US" sz="2400" dirty="0">
                <a:solidFill>
                  <a:srgbClr val="002060"/>
                </a:solidFill>
                <a:latin typeface="Times New Roman" pitchFamily="18" charset="0"/>
                <a:cs typeface="Times New Roman" pitchFamily="18" charset="0"/>
              </a:rPr>
              <a:t>Structure and composition of dental plaque </a:t>
            </a:r>
          </a:p>
        </p:txBody>
      </p:sp>
      <p:sp>
        <p:nvSpPr>
          <p:cNvPr id="4" name="Rectangle 3">
            <a:extLst>
              <a:ext uri="{FF2B5EF4-FFF2-40B4-BE49-F238E27FC236}">
                <a16:creationId xmlns="" xmlns:a16="http://schemas.microsoft.com/office/drawing/2014/main" id="{3D0C8C70-4F8F-4124-9A8E-E8EAC89B5FAD}"/>
              </a:ext>
            </a:extLst>
          </p:cNvPr>
          <p:cNvSpPr txBox="1">
            <a:spLocks noChangeArrowheads="1"/>
          </p:cNvSpPr>
          <p:nvPr/>
        </p:nvSpPr>
        <p:spPr>
          <a:xfrm>
            <a:off x="779243" y="1417638"/>
            <a:ext cx="7128239" cy="72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FontTx/>
              <a:buNone/>
            </a:pPr>
            <a:endParaRPr lang="en-US" altLang="en-US" dirty="0">
              <a:latin typeface="Monotype Corsiva" panose="03010101010201010101" pitchFamily="66" charset="0"/>
            </a:endParaRPr>
          </a:p>
        </p:txBody>
      </p:sp>
      <p:graphicFrame>
        <p:nvGraphicFramePr>
          <p:cNvPr id="5" name="Diagram 4">
            <a:extLst>
              <a:ext uri="{FF2B5EF4-FFF2-40B4-BE49-F238E27FC236}">
                <a16:creationId xmlns="" xmlns:a16="http://schemas.microsoft.com/office/drawing/2014/main" id="{ABB96C2F-B372-4A90-9C01-7D0067744B9E}"/>
              </a:ext>
            </a:extLst>
          </p:cNvPr>
          <p:cNvGraphicFramePr/>
          <p:nvPr/>
        </p:nvGraphicFramePr>
        <p:xfrm>
          <a:off x="1869533" y="655093"/>
          <a:ext cx="5868748" cy="3742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7283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5C56DF73-55AB-4601-BBD7-BE612393B9C5}"/>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12</a:t>
            </a:fld>
            <a:endParaRPr lang="en"/>
          </a:p>
        </p:txBody>
      </p:sp>
      <p:sp>
        <p:nvSpPr>
          <p:cNvPr id="3" name="Rectangle 2">
            <a:extLst>
              <a:ext uri="{FF2B5EF4-FFF2-40B4-BE49-F238E27FC236}">
                <a16:creationId xmlns="" xmlns:a16="http://schemas.microsoft.com/office/drawing/2014/main" id="{5459F654-7016-4780-AFE0-D75EE94586C0}"/>
              </a:ext>
            </a:extLst>
          </p:cNvPr>
          <p:cNvSpPr txBox="1">
            <a:spLocks noChangeArrowheads="1"/>
          </p:cNvSpPr>
          <p:nvPr/>
        </p:nvSpPr>
        <p:spPr>
          <a:xfrm>
            <a:off x="1574619" y="-38"/>
            <a:ext cx="7128239" cy="72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en-US" sz="2400" dirty="0">
                <a:solidFill>
                  <a:srgbClr val="002060"/>
                </a:solidFill>
                <a:latin typeface="Times New Roman" pitchFamily="18" charset="0"/>
                <a:cs typeface="Times New Roman" pitchFamily="18" charset="0"/>
              </a:rPr>
              <a:t>Structure and composition of dental plaque </a:t>
            </a:r>
          </a:p>
        </p:txBody>
      </p:sp>
      <p:graphicFrame>
        <p:nvGraphicFramePr>
          <p:cNvPr id="5" name="Diagram 4">
            <a:extLst>
              <a:ext uri="{FF2B5EF4-FFF2-40B4-BE49-F238E27FC236}">
                <a16:creationId xmlns="" xmlns:a16="http://schemas.microsoft.com/office/drawing/2014/main" id="{3FF1EBFF-2B80-4E78-818D-2EDB3A7E5961}"/>
              </a:ext>
            </a:extLst>
          </p:cNvPr>
          <p:cNvGraphicFramePr/>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1147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444911CA-0FBB-426E-864C-676CC413FDAD}"/>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13</a:t>
            </a:fld>
            <a:endParaRPr lang="en"/>
          </a:p>
        </p:txBody>
      </p:sp>
      <p:sp>
        <p:nvSpPr>
          <p:cNvPr id="3" name="Rectangle 2">
            <a:extLst>
              <a:ext uri="{FF2B5EF4-FFF2-40B4-BE49-F238E27FC236}">
                <a16:creationId xmlns="" xmlns:a16="http://schemas.microsoft.com/office/drawing/2014/main" id="{8CC96158-49F4-4B57-9C90-67EC72A198AC}"/>
              </a:ext>
            </a:extLst>
          </p:cNvPr>
          <p:cNvSpPr>
            <a:spLocks noChangeArrowheads="1"/>
          </p:cNvSpPr>
          <p:nvPr/>
        </p:nvSpPr>
        <p:spPr bwMode="auto">
          <a:xfrm>
            <a:off x="409434" y="259307"/>
            <a:ext cx="9295676"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dirty="0" smtClean="0">
                <a:solidFill>
                  <a:srgbClr val="002060"/>
                </a:solidFill>
                <a:latin typeface="Adobe Devanagari" panose="02040503050201020203" pitchFamily="18" charset="0"/>
                <a:cs typeface="Adobe Devanagari" panose="02040503050201020203" pitchFamily="18" charset="0"/>
              </a:rPr>
              <a:t>                                        </a:t>
            </a:r>
            <a:r>
              <a:rPr lang="en-US" altLang="en-US" sz="2400" b="1" u="sng" dirty="0" smtClean="0">
                <a:solidFill>
                  <a:srgbClr val="002060"/>
                </a:solidFill>
                <a:latin typeface="Adobe Devanagari" panose="02040503050201020203" pitchFamily="18" charset="0"/>
                <a:cs typeface="Adobe Devanagari" panose="02040503050201020203" pitchFamily="18" charset="0"/>
              </a:rPr>
              <a:t>CLASSIFICATION</a:t>
            </a:r>
            <a:endParaRPr lang="en-US" altLang="en-US" sz="2400" u="sng" dirty="0">
              <a:solidFill>
                <a:srgbClr val="002060"/>
              </a:solidFill>
              <a:latin typeface="Adobe Devanagari" panose="02040503050201020203" pitchFamily="18" charset="0"/>
              <a:cs typeface="Adobe Devanagari" panose="02040503050201020203" pitchFamily="18" charset="0"/>
            </a:endParaRPr>
          </a:p>
          <a:p>
            <a:pPr algn="just"/>
            <a:endParaRPr lang="en-US" altLang="en-US" sz="1800" dirty="0">
              <a:latin typeface="Adobe Devanagari" panose="02040503050201020203" pitchFamily="18" charset="0"/>
              <a:cs typeface="Adobe Devanagari" panose="02040503050201020203" pitchFamily="18" charset="0"/>
            </a:endParaRPr>
          </a:p>
          <a:p>
            <a:pPr algn="just"/>
            <a:r>
              <a:rPr lang="en-US" altLang="en-US" sz="2400" b="1" u="sng" dirty="0">
                <a:solidFill>
                  <a:schemeClr val="accent6">
                    <a:lumMod val="50000"/>
                  </a:schemeClr>
                </a:solidFill>
                <a:latin typeface="Times New Roman" pitchFamily="18" charset="0"/>
                <a:cs typeface="Times New Roman" pitchFamily="18" charset="0"/>
              </a:rPr>
              <a:t>Based on location</a:t>
            </a:r>
            <a:r>
              <a:rPr lang="en-US" altLang="en-US" sz="2400" b="1" dirty="0">
                <a:solidFill>
                  <a:schemeClr val="accent6">
                    <a:lumMod val="50000"/>
                  </a:schemeClr>
                </a:solidFill>
                <a:latin typeface="Times New Roman" pitchFamily="18" charset="0"/>
                <a:cs typeface="Times New Roman" pitchFamily="18" charset="0"/>
              </a:rPr>
              <a:t>:</a:t>
            </a:r>
            <a:r>
              <a:rPr lang="en-US" altLang="en-US" sz="2400" dirty="0">
                <a:solidFill>
                  <a:schemeClr val="accent6">
                    <a:lumMod val="50000"/>
                  </a:schemeClr>
                </a:solidFill>
                <a:latin typeface="Times New Roman" pitchFamily="18" charset="0"/>
                <a:cs typeface="Times New Roman" pitchFamily="18" charset="0"/>
              </a:rPr>
              <a:t>                           </a:t>
            </a:r>
            <a:r>
              <a:rPr lang="en-US" altLang="en-US" sz="2400" dirty="0" smtClean="0">
                <a:solidFill>
                  <a:schemeClr val="accent6">
                    <a:lumMod val="50000"/>
                  </a:schemeClr>
                </a:solidFill>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Supragingival</a:t>
            </a:r>
            <a:endParaRPr lang="en-US" altLang="en-US" sz="2400" dirty="0">
              <a:latin typeface="Times New Roman" pitchFamily="18" charset="0"/>
              <a:cs typeface="Times New Roman" pitchFamily="18" charset="0"/>
            </a:endParaRPr>
          </a:p>
          <a:p>
            <a:pPr algn="just"/>
            <a:r>
              <a:rPr lang="en-US" altLang="en-US" sz="2400" dirty="0">
                <a:latin typeface="Times New Roman" pitchFamily="18" charset="0"/>
                <a:cs typeface="Times New Roman" pitchFamily="18" charset="0"/>
              </a:rPr>
              <a:t>                                                             Subgingival</a:t>
            </a:r>
          </a:p>
          <a:p>
            <a:pPr algn="just"/>
            <a:endParaRPr lang="en-US" altLang="en-US" sz="2400" dirty="0">
              <a:latin typeface="Times New Roman" pitchFamily="18" charset="0"/>
              <a:cs typeface="Times New Roman" pitchFamily="18" charset="0"/>
            </a:endParaRPr>
          </a:p>
          <a:p>
            <a:pPr algn="just"/>
            <a:r>
              <a:rPr lang="en-US" altLang="en-US" sz="2400" b="1" u="sng" dirty="0">
                <a:solidFill>
                  <a:schemeClr val="accent6">
                    <a:lumMod val="50000"/>
                  </a:schemeClr>
                </a:solidFill>
                <a:latin typeface="Times New Roman" pitchFamily="18" charset="0"/>
                <a:cs typeface="Times New Roman" pitchFamily="18" charset="0"/>
              </a:rPr>
              <a:t>Based on properties:</a:t>
            </a:r>
            <a:r>
              <a:rPr lang="en-US" altLang="en-US" sz="2400" dirty="0">
                <a:solidFill>
                  <a:schemeClr val="accent6">
                    <a:lumMod val="50000"/>
                  </a:schemeClr>
                </a:solidFill>
                <a:latin typeface="Times New Roman" pitchFamily="18" charset="0"/>
                <a:cs typeface="Times New Roman" pitchFamily="18" charset="0"/>
              </a:rPr>
              <a:t>                      </a:t>
            </a:r>
            <a:r>
              <a:rPr lang="en-US" altLang="en-US" sz="2400" dirty="0" smtClean="0">
                <a:solidFill>
                  <a:schemeClr val="accent6">
                    <a:lumMod val="50000"/>
                  </a:schemeClr>
                </a:solidFill>
                <a:latin typeface="Times New Roman" pitchFamily="18" charset="0"/>
                <a:cs typeface="Times New Roman" pitchFamily="18" charset="0"/>
              </a:rPr>
              <a:t>   </a:t>
            </a:r>
            <a:r>
              <a:rPr lang="en-US" altLang="en-US" sz="2400" dirty="0">
                <a:latin typeface="Times New Roman" pitchFamily="18" charset="0"/>
                <a:cs typeface="Times New Roman" pitchFamily="18" charset="0"/>
              </a:rPr>
              <a:t>Adherent</a:t>
            </a:r>
          </a:p>
          <a:p>
            <a:pPr algn="just"/>
            <a:r>
              <a:rPr lang="en-US" altLang="en-US" sz="2400" dirty="0">
                <a:latin typeface="Times New Roman" pitchFamily="18" charset="0"/>
                <a:cs typeface="Times New Roman" pitchFamily="18" charset="0"/>
              </a:rPr>
              <a:t>		                      </a:t>
            </a:r>
            <a:r>
              <a:rPr lang="en-US" altLang="en-US" sz="2400" dirty="0" smtClean="0">
                <a:latin typeface="Times New Roman" pitchFamily="18" charset="0"/>
                <a:cs typeface="Times New Roman" pitchFamily="18" charset="0"/>
              </a:rPr>
              <a:t>               Non-adherent</a:t>
            </a:r>
            <a:endParaRPr lang="en-US" altLang="en-US" sz="2400" dirty="0">
              <a:latin typeface="Times New Roman" pitchFamily="18" charset="0"/>
              <a:cs typeface="Times New Roman" pitchFamily="18" charset="0"/>
            </a:endParaRPr>
          </a:p>
          <a:p>
            <a:pPr algn="just"/>
            <a:endParaRPr lang="en-US" altLang="en-US" sz="2400" dirty="0">
              <a:latin typeface="Times New Roman" pitchFamily="18" charset="0"/>
              <a:cs typeface="Times New Roman" pitchFamily="18" charset="0"/>
            </a:endParaRPr>
          </a:p>
          <a:p>
            <a:pPr algn="just"/>
            <a:r>
              <a:rPr lang="en-US" altLang="en-US" sz="2400" b="1" u="sng" dirty="0">
                <a:solidFill>
                  <a:schemeClr val="accent6">
                    <a:lumMod val="50000"/>
                  </a:schemeClr>
                </a:solidFill>
                <a:latin typeface="Times New Roman" pitchFamily="18" charset="0"/>
                <a:cs typeface="Times New Roman" pitchFamily="18" charset="0"/>
              </a:rPr>
              <a:t>Based on pathogenic potential</a:t>
            </a:r>
            <a:r>
              <a:rPr lang="en-US" altLang="en-US" sz="2400" dirty="0">
                <a:solidFill>
                  <a:schemeClr val="accent6">
                    <a:lumMod val="50000"/>
                  </a:schemeClr>
                </a:solidFill>
                <a:latin typeface="Times New Roman" pitchFamily="18" charset="0"/>
                <a:cs typeface="Times New Roman" pitchFamily="18" charset="0"/>
              </a:rPr>
              <a:t>:    </a:t>
            </a:r>
            <a:r>
              <a:rPr lang="en-US" altLang="en-US" sz="2400" dirty="0" smtClean="0">
                <a:solidFill>
                  <a:schemeClr val="accent6">
                    <a:lumMod val="50000"/>
                  </a:schemeClr>
                </a:solidFill>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Cariogenic</a:t>
            </a:r>
            <a:endParaRPr lang="en-US" altLang="en-US" sz="2400" dirty="0">
              <a:latin typeface="Times New Roman" pitchFamily="18" charset="0"/>
              <a:cs typeface="Times New Roman" pitchFamily="18" charset="0"/>
            </a:endParaRPr>
          </a:p>
          <a:p>
            <a:pPr algn="just"/>
            <a:r>
              <a:rPr lang="en-US" altLang="en-US" sz="2400" dirty="0">
                <a:latin typeface="Times New Roman" pitchFamily="18" charset="0"/>
                <a:cs typeface="Times New Roman" pitchFamily="18" charset="0"/>
              </a:rPr>
              <a:t>	                                          </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Periodontopathic</a:t>
            </a:r>
            <a:endParaRPr lang="en-US" altLang="en-US" sz="2400" dirty="0">
              <a:latin typeface="Times New Roman" pitchFamily="18" charset="0"/>
              <a:cs typeface="Times New Roman" pitchFamily="18" charset="0"/>
            </a:endParaRPr>
          </a:p>
          <a:p>
            <a:pPr algn="just"/>
            <a:r>
              <a:rPr lang="en-US" altLang="en-US" sz="2400" dirty="0">
                <a:latin typeface="Times New Roman" pitchFamily="18" charset="0"/>
                <a:cs typeface="Times New Roman" pitchFamily="18" charset="0"/>
              </a:rPr>
              <a:t> </a:t>
            </a:r>
          </a:p>
          <a:p>
            <a:endParaRPr lang="en-US" altLang="en-US" sz="2800" dirty="0">
              <a:latin typeface="Times New Roman" panose="02020603050405020304" pitchFamily="18" charset="0"/>
            </a:endParaRPr>
          </a:p>
        </p:txBody>
      </p:sp>
    </p:spTree>
    <p:extLst>
      <p:ext uri="{BB962C8B-B14F-4D97-AF65-F5344CB8AC3E}">
        <p14:creationId xmlns:p14="http://schemas.microsoft.com/office/powerpoint/2010/main" val="139989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C254354B-9B29-4879-9878-9E856CF49C23}"/>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14</a:t>
            </a:fld>
            <a:endParaRPr lang="en"/>
          </a:p>
        </p:txBody>
      </p:sp>
      <p:graphicFrame>
        <p:nvGraphicFramePr>
          <p:cNvPr id="4" name="Table 4">
            <a:extLst>
              <a:ext uri="{FF2B5EF4-FFF2-40B4-BE49-F238E27FC236}">
                <a16:creationId xmlns="" xmlns:a16="http://schemas.microsoft.com/office/drawing/2014/main" id="{5DCC2599-607B-4B45-BA29-A8303AB8B867}"/>
              </a:ext>
            </a:extLst>
          </p:cNvPr>
          <p:cNvGraphicFramePr>
            <a:graphicFrameLocks noGrp="1"/>
          </p:cNvGraphicFramePr>
          <p:nvPr/>
        </p:nvGraphicFramePr>
        <p:xfrm>
          <a:off x="709683" y="518615"/>
          <a:ext cx="7833816" cy="3548417"/>
        </p:xfrm>
        <a:graphic>
          <a:graphicData uri="http://schemas.openxmlformats.org/drawingml/2006/table">
            <a:tbl>
              <a:tblPr firstRow="1" bandRow="1">
                <a:tableStyleId>{67F38A07-D7B8-4D88-859F-E63A7DEED6EB}</a:tableStyleId>
              </a:tblPr>
              <a:tblGrid>
                <a:gridCol w="2611272">
                  <a:extLst>
                    <a:ext uri="{9D8B030D-6E8A-4147-A177-3AD203B41FA5}">
                      <a16:colId xmlns="" xmlns:a16="http://schemas.microsoft.com/office/drawing/2014/main" val="2062398250"/>
                    </a:ext>
                  </a:extLst>
                </a:gridCol>
                <a:gridCol w="2611272">
                  <a:extLst>
                    <a:ext uri="{9D8B030D-6E8A-4147-A177-3AD203B41FA5}">
                      <a16:colId xmlns="" xmlns:a16="http://schemas.microsoft.com/office/drawing/2014/main" val="3569058378"/>
                    </a:ext>
                  </a:extLst>
                </a:gridCol>
                <a:gridCol w="2611272">
                  <a:extLst>
                    <a:ext uri="{9D8B030D-6E8A-4147-A177-3AD203B41FA5}">
                      <a16:colId xmlns="" xmlns:a16="http://schemas.microsoft.com/office/drawing/2014/main" val="1921268567"/>
                    </a:ext>
                  </a:extLst>
                </a:gridCol>
              </a:tblGrid>
              <a:tr h="800133">
                <a:tc>
                  <a:txBody>
                    <a:bodyPr/>
                    <a:lstStyle/>
                    <a:p>
                      <a:r>
                        <a:rPr lang="en-IN" sz="2000" b="1" dirty="0">
                          <a:latin typeface="Times New Roman" pitchFamily="18" charset="0"/>
                          <a:cs typeface="Times New Roman" pitchFamily="18" charset="0"/>
                        </a:rPr>
                        <a:t>      Tooth attached</a:t>
                      </a:r>
                    </a:p>
                  </a:txBody>
                  <a:tcPr/>
                </a:tc>
                <a:tc>
                  <a:txBody>
                    <a:bodyPr/>
                    <a:lstStyle/>
                    <a:p>
                      <a:r>
                        <a:rPr lang="en-IN" sz="2000" b="1" dirty="0">
                          <a:latin typeface="Times New Roman" pitchFamily="18" charset="0"/>
                          <a:cs typeface="Times New Roman" pitchFamily="18" charset="0"/>
                        </a:rPr>
                        <a:t>         Unattached</a:t>
                      </a:r>
                    </a:p>
                  </a:txBody>
                  <a:tcPr/>
                </a:tc>
                <a:tc>
                  <a:txBody>
                    <a:bodyPr/>
                    <a:lstStyle/>
                    <a:p>
                      <a:r>
                        <a:rPr lang="en-IN" sz="2000" b="1" dirty="0">
                          <a:latin typeface="Times New Roman" pitchFamily="18" charset="0"/>
                          <a:cs typeface="Times New Roman" pitchFamily="18" charset="0"/>
                        </a:rPr>
                        <a:t>Attached to epithelium</a:t>
                      </a:r>
                    </a:p>
                  </a:txBody>
                  <a:tcPr/>
                </a:tc>
                <a:extLst>
                  <a:ext uri="{0D108BD9-81ED-4DB2-BD59-A6C34878D82A}">
                    <a16:rowId xmlns="" xmlns:a16="http://schemas.microsoft.com/office/drawing/2014/main" val="3188830814"/>
                  </a:ext>
                </a:extLst>
              </a:tr>
              <a:tr h="1148018">
                <a:tc>
                  <a:txBody>
                    <a:bodyPr/>
                    <a:lstStyle/>
                    <a:p>
                      <a:r>
                        <a:rPr lang="en-IN" sz="2000" dirty="0">
                          <a:latin typeface="Times New Roman" pitchFamily="18" charset="0"/>
                          <a:cs typeface="Times New Roman" pitchFamily="18" charset="0"/>
                        </a:rPr>
                        <a:t>Gram positive bacteria </a:t>
                      </a:r>
                    </a:p>
                    <a:p>
                      <a:r>
                        <a:rPr lang="en-IN" sz="2000" dirty="0">
                          <a:latin typeface="Times New Roman" pitchFamily="18" charset="0"/>
                          <a:cs typeface="Times New Roman" pitchFamily="18" charset="0"/>
                        </a:rPr>
                        <a:t>Are predominant</a:t>
                      </a:r>
                    </a:p>
                  </a:txBody>
                  <a:tcPr/>
                </a:tc>
                <a:tc>
                  <a:txBody>
                    <a:bodyPr/>
                    <a:lstStyle/>
                    <a:p>
                      <a:r>
                        <a:rPr lang="en-IN" sz="2000" dirty="0">
                          <a:latin typeface="Times New Roman" pitchFamily="18" charset="0"/>
                          <a:cs typeface="Times New Roman" pitchFamily="18" charset="0"/>
                        </a:rPr>
                        <a:t>Gram variable</a:t>
                      </a:r>
                    </a:p>
                  </a:txBody>
                  <a:tcPr/>
                </a:tc>
                <a:tc>
                  <a:txBody>
                    <a:bodyPr/>
                    <a:lstStyle/>
                    <a:p>
                      <a:r>
                        <a:rPr lang="en-IN" sz="2000" dirty="0">
                          <a:latin typeface="Times New Roman" pitchFamily="18" charset="0"/>
                          <a:cs typeface="Times New Roman" pitchFamily="18" charset="0"/>
                        </a:rPr>
                        <a:t>Gram variable anaerobic bacteria mainly</a:t>
                      </a:r>
                    </a:p>
                  </a:txBody>
                  <a:tcPr/>
                </a:tc>
                <a:extLst>
                  <a:ext uri="{0D108BD9-81ED-4DB2-BD59-A6C34878D82A}">
                    <a16:rowId xmlns="" xmlns:a16="http://schemas.microsoft.com/office/drawing/2014/main" val="2965769152"/>
                  </a:ext>
                </a:extLst>
              </a:tr>
              <a:tr h="800133">
                <a:tc>
                  <a:txBody>
                    <a:bodyPr/>
                    <a:lstStyle/>
                    <a:p>
                      <a:r>
                        <a:rPr lang="en-IN" sz="2000" dirty="0">
                          <a:latin typeface="Times New Roman" pitchFamily="18" charset="0"/>
                          <a:cs typeface="Times New Roman" pitchFamily="18" charset="0"/>
                        </a:rPr>
                        <a:t>Doesn’t extend to junctional epithelium</a:t>
                      </a:r>
                    </a:p>
                  </a:txBody>
                  <a:tcPr/>
                </a:tc>
                <a:tc>
                  <a:txBody>
                    <a:bodyPr/>
                    <a:lstStyle/>
                    <a:p>
                      <a:r>
                        <a:rPr lang="en-IN" sz="2000" dirty="0">
                          <a:latin typeface="Times New Roman" pitchFamily="18" charset="0"/>
                          <a:cs typeface="Times New Roman" pitchFamily="18" charset="0"/>
                        </a:rPr>
                        <a:t>Extent to junctional epithelium</a:t>
                      </a:r>
                    </a:p>
                  </a:txBody>
                  <a:tcPr/>
                </a:tc>
                <a:tc>
                  <a:txBody>
                    <a:bodyPr/>
                    <a:lstStyle/>
                    <a:p>
                      <a:r>
                        <a:rPr lang="en-IN" sz="2000" dirty="0">
                          <a:latin typeface="Times New Roman" pitchFamily="18" charset="0"/>
                          <a:cs typeface="Times New Roman" pitchFamily="18" charset="0"/>
                        </a:rPr>
                        <a:t>Extend to junctional epithelium</a:t>
                      </a:r>
                    </a:p>
                  </a:txBody>
                  <a:tcPr/>
                </a:tc>
                <a:extLst>
                  <a:ext uri="{0D108BD9-81ED-4DB2-BD59-A6C34878D82A}">
                    <a16:rowId xmlns="" xmlns:a16="http://schemas.microsoft.com/office/drawing/2014/main" val="2891419709"/>
                  </a:ext>
                </a:extLst>
              </a:tr>
              <a:tr h="800133">
                <a:tc>
                  <a:txBody>
                    <a:bodyPr/>
                    <a:lstStyle/>
                    <a:p>
                      <a:r>
                        <a:rPr lang="en-IN" sz="2000" dirty="0">
                          <a:latin typeface="Times New Roman" pitchFamily="18" charset="0"/>
                          <a:cs typeface="Times New Roman" pitchFamily="18" charset="0"/>
                        </a:rPr>
                        <a:t>Associated with root caries and calculus</a:t>
                      </a:r>
                    </a:p>
                  </a:txBody>
                  <a:tcPr/>
                </a:tc>
                <a:tc>
                  <a:txBody>
                    <a:bodyPr/>
                    <a:lstStyle/>
                    <a:p>
                      <a:r>
                        <a:rPr lang="en-IN" sz="2000" dirty="0">
                          <a:latin typeface="Times New Roman" pitchFamily="18" charset="0"/>
                          <a:cs typeface="Times New Roman" pitchFamily="18" charset="0"/>
                        </a:rPr>
                        <a:t>Associated with gingivitis</a:t>
                      </a:r>
                    </a:p>
                  </a:txBody>
                  <a:tcPr/>
                </a:tc>
                <a:tc>
                  <a:txBody>
                    <a:bodyPr/>
                    <a:lstStyle/>
                    <a:p>
                      <a:r>
                        <a:rPr lang="en-IN" sz="2000" dirty="0">
                          <a:latin typeface="Times New Roman" pitchFamily="18" charset="0"/>
                          <a:cs typeface="Times New Roman" pitchFamily="18" charset="0"/>
                        </a:rPr>
                        <a:t>Gingivitis and periodontitis</a:t>
                      </a:r>
                    </a:p>
                  </a:txBody>
                  <a:tcPr/>
                </a:tc>
                <a:extLst>
                  <a:ext uri="{0D108BD9-81ED-4DB2-BD59-A6C34878D82A}">
                    <a16:rowId xmlns="" xmlns:a16="http://schemas.microsoft.com/office/drawing/2014/main" val="2379205735"/>
                  </a:ext>
                </a:extLst>
              </a:tr>
            </a:tbl>
          </a:graphicData>
        </a:graphic>
      </p:graphicFrame>
    </p:spTree>
    <p:extLst>
      <p:ext uri="{BB962C8B-B14F-4D97-AF65-F5344CB8AC3E}">
        <p14:creationId xmlns:p14="http://schemas.microsoft.com/office/powerpoint/2010/main" val="2984740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15</a:t>
            </a:fld>
            <a:endParaRPr lang="en"/>
          </a:p>
        </p:txBody>
      </p:sp>
      <p:graphicFrame>
        <p:nvGraphicFramePr>
          <p:cNvPr id="3" name="Table 2"/>
          <p:cNvGraphicFramePr>
            <a:graphicFrameLocks noGrp="1"/>
          </p:cNvGraphicFramePr>
          <p:nvPr/>
        </p:nvGraphicFramePr>
        <p:xfrm>
          <a:off x="677824" y="1290390"/>
          <a:ext cx="7833816" cy="2011680"/>
        </p:xfrm>
        <a:graphic>
          <a:graphicData uri="http://schemas.openxmlformats.org/drawingml/2006/table">
            <a:tbl>
              <a:tblPr firstRow="1" bandRow="1">
                <a:tableStyleId>{67F38A07-D7B8-4D88-859F-E63A7DEED6EB}</a:tableStyleId>
              </a:tblPr>
              <a:tblGrid>
                <a:gridCol w="2611272"/>
                <a:gridCol w="2611272"/>
                <a:gridCol w="2611272"/>
              </a:tblGrid>
              <a:tr h="583864">
                <a:tc>
                  <a:txBody>
                    <a:bodyPr/>
                    <a:lstStyle/>
                    <a:p>
                      <a:r>
                        <a:rPr lang="en-IN" sz="2000" dirty="0">
                          <a:latin typeface="Times New Roman" pitchFamily="18" charset="0"/>
                          <a:cs typeface="Times New Roman" pitchFamily="18" charset="0"/>
                        </a:rPr>
                        <a:t>May penetrate cementum</a:t>
                      </a:r>
                    </a:p>
                  </a:txBody>
                  <a:tcPr/>
                </a:tc>
                <a:tc>
                  <a:txBody>
                    <a:bodyPr/>
                    <a:lstStyle/>
                    <a:p>
                      <a:endParaRPr lang="en-IN" sz="2000" dirty="0">
                        <a:latin typeface="Times New Roman" pitchFamily="18" charset="0"/>
                        <a:cs typeface="Times New Roman" pitchFamily="18" charset="0"/>
                      </a:endParaRPr>
                    </a:p>
                  </a:txBody>
                  <a:tcPr/>
                </a:tc>
                <a:tc>
                  <a:txBody>
                    <a:bodyPr/>
                    <a:lstStyle/>
                    <a:p>
                      <a:r>
                        <a:rPr lang="en-IN" sz="2000" dirty="0">
                          <a:latin typeface="Times New Roman" pitchFamily="18" charset="0"/>
                          <a:cs typeface="Times New Roman" pitchFamily="18" charset="0"/>
                        </a:rPr>
                        <a:t>May penetrate epithelium and connective tissue</a:t>
                      </a:r>
                    </a:p>
                  </a:txBody>
                  <a:tcPr/>
                </a:tc>
              </a:tr>
              <a:tr h="824278">
                <a:tc>
                  <a:txBody>
                    <a:bodyPr/>
                    <a:lstStyle/>
                    <a:p>
                      <a:r>
                        <a:rPr lang="en-IN" sz="2000" dirty="0">
                          <a:latin typeface="Times New Roman" pitchFamily="18" charset="0"/>
                          <a:cs typeface="Times New Roman" pitchFamily="18" charset="0"/>
                        </a:rPr>
                        <a:t>Alveolar bone may be seen with osteoclastic suppression</a:t>
                      </a:r>
                    </a:p>
                  </a:txBody>
                  <a:tcPr/>
                </a:tc>
                <a:tc>
                  <a:txBody>
                    <a:bodyPr/>
                    <a:lstStyle/>
                    <a:p>
                      <a:endParaRPr lang="en-IN" sz="2000" dirty="0">
                        <a:latin typeface="Times New Roman" pitchFamily="18" charset="0"/>
                        <a:cs typeface="Times New Roman" pitchFamily="18" charset="0"/>
                      </a:endParaRPr>
                    </a:p>
                  </a:txBody>
                  <a:tcPr/>
                </a:tc>
                <a:tc>
                  <a:txBody>
                    <a:bodyPr/>
                    <a:lstStyle/>
                    <a:p>
                      <a:r>
                        <a:rPr lang="en-IN" sz="2000" dirty="0">
                          <a:latin typeface="Times New Roman" pitchFamily="18" charset="0"/>
                          <a:cs typeface="Times New Roman" pitchFamily="18" charset="0"/>
                        </a:rPr>
                        <a:t>Alveolar bone destruction with osteoclastic action</a:t>
                      </a:r>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9B921886-4AC4-4B3A-A964-1EC203850100}"/>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16</a:t>
            </a:fld>
            <a:endParaRPr lang="en"/>
          </a:p>
        </p:txBody>
      </p:sp>
      <p:sp>
        <p:nvSpPr>
          <p:cNvPr id="3" name="Rectangle 3">
            <a:extLst>
              <a:ext uri="{FF2B5EF4-FFF2-40B4-BE49-F238E27FC236}">
                <a16:creationId xmlns="" xmlns:a16="http://schemas.microsoft.com/office/drawing/2014/main" id="{F1FA022B-8924-4E00-8F8E-EB6D94CF3B02}"/>
              </a:ext>
            </a:extLst>
          </p:cNvPr>
          <p:cNvSpPr txBox="1">
            <a:spLocks noChangeArrowheads="1"/>
          </p:cNvSpPr>
          <p:nvPr/>
        </p:nvSpPr>
        <p:spPr>
          <a:xfrm>
            <a:off x="862907" y="836531"/>
            <a:ext cx="8229600" cy="185997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09600" indent="-609600" algn="just">
              <a:lnSpc>
                <a:spcPct val="150000"/>
              </a:lnSpc>
            </a:pPr>
            <a:r>
              <a:rPr lang="en-US" altLang="en-US" sz="2400" dirty="0">
                <a:latin typeface="Times New Roman" pitchFamily="18" charset="0"/>
                <a:cs typeface="Times New Roman" pitchFamily="18" charset="0"/>
              </a:rPr>
              <a:t>Significance –</a:t>
            </a:r>
          </a:p>
          <a:p>
            <a:pPr marL="609600" indent="-609600" algn="just">
              <a:lnSpc>
                <a:spcPct val="150000"/>
              </a:lnSpc>
              <a:buFontTx/>
              <a:buAutoNum type="arabicPeriod"/>
            </a:pPr>
            <a:r>
              <a:rPr lang="en-US" altLang="en-US" sz="2400" dirty="0">
                <a:latin typeface="Times New Roman" pitchFamily="18" charset="0"/>
                <a:cs typeface="Times New Roman" pitchFamily="18" charset="0"/>
              </a:rPr>
              <a:t>Marginal plaque – gingivitis</a:t>
            </a:r>
          </a:p>
          <a:p>
            <a:pPr marL="609600" indent="-609600" algn="just">
              <a:lnSpc>
                <a:spcPct val="150000"/>
              </a:lnSpc>
              <a:buFontTx/>
              <a:buAutoNum type="arabicPeriod"/>
            </a:pPr>
            <a:r>
              <a:rPr lang="en-US" altLang="en-US" sz="2400" dirty="0">
                <a:latin typeface="Times New Roman" pitchFamily="18" charset="0"/>
                <a:cs typeface="Times New Roman" pitchFamily="18" charset="0"/>
              </a:rPr>
              <a:t>Supragingival &amp; tooth associated </a:t>
            </a:r>
            <a:r>
              <a:rPr lang="en-US" altLang="en-US" sz="2400" dirty="0" err="1">
                <a:latin typeface="Times New Roman" pitchFamily="18" charset="0"/>
                <a:cs typeface="Times New Roman" pitchFamily="18" charset="0"/>
              </a:rPr>
              <a:t>subgingival</a:t>
            </a:r>
            <a:r>
              <a:rPr lang="en-US" altLang="en-US" sz="2400" dirty="0">
                <a:latin typeface="Times New Roman" pitchFamily="18" charset="0"/>
                <a:cs typeface="Times New Roman" pitchFamily="18" charset="0"/>
              </a:rPr>
              <a:t> </a:t>
            </a:r>
            <a:r>
              <a:rPr lang="en-US" altLang="en-US" sz="2400" dirty="0" smtClean="0">
                <a:latin typeface="Times New Roman" pitchFamily="18" charset="0"/>
                <a:cs typeface="Times New Roman" pitchFamily="18" charset="0"/>
              </a:rPr>
              <a:t>plaque, </a:t>
            </a:r>
            <a:r>
              <a:rPr lang="en-US" altLang="en-US" sz="2400" dirty="0">
                <a:latin typeface="Times New Roman" pitchFamily="18" charset="0"/>
                <a:cs typeface="Times New Roman" pitchFamily="18" charset="0"/>
              </a:rPr>
              <a:t>calculus, root caries</a:t>
            </a:r>
          </a:p>
          <a:p>
            <a:pPr marL="609600" indent="-609600" algn="just">
              <a:lnSpc>
                <a:spcPct val="150000"/>
              </a:lnSpc>
              <a:buFontTx/>
              <a:buAutoNum type="arabicPeriod"/>
            </a:pPr>
            <a:r>
              <a:rPr lang="en-US" altLang="en-US" sz="2400" dirty="0">
                <a:latin typeface="Times New Roman" pitchFamily="18" charset="0"/>
                <a:cs typeface="Times New Roman" pitchFamily="18" charset="0"/>
              </a:rPr>
              <a:t>Tissue associated – periodontitis </a:t>
            </a:r>
          </a:p>
        </p:txBody>
      </p:sp>
    </p:spTree>
    <p:extLst>
      <p:ext uri="{BB962C8B-B14F-4D97-AF65-F5344CB8AC3E}">
        <p14:creationId xmlns:p14="http://schemas.microsoft.com/office/powerpoint/2010/main" val="1310730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4"/>
        <p:cNvGrpSpPr/>
        <p:nvPr/>
      </p:nvGrpSpPr>
      <p:grpSpPr>
        <a:xfrm>
          <a:off x="0" y="0"/>
          <a:ext cx="0" cy="0"/>
          <a:chOff x="0" y="0"/>
          <a:chExt cx="0" cy="0"/>
        </a:xfrm>
      </p:grpSpPr>
      <p:sp>
        <p:nvSpPr>
          <p:cNvPr id="2" name="TextBox 1">
            <a:extLst>
              <a:ext uri="{FF2B5EF4-FFF2-40B4-BE49-F238E27FC236}">
                <a16:creationId xmlns="" xmlns:a16="http://schemas.microsoft.com/office/drawing/2014/main" id="{19BA7729-EF25-4A3A-9C1B-A78C87E7434B}"/>
              </a:ext>
            </a:extLst>
          </p:cNvPr>
          <p:cNvSpPr txBox="1"/>
          <p:nvPr/>
        </p:nvSpPr>
        <p:spPr>
          <a:xfrm>
            <a:off x="3026042" y="2243098"/>
            <a:ext cx="2869696" cy="523220"/>
          </a:xfrm>
          <a:prstGeom prst="rect">
            <a:avLst/>
          </a:prstGeom>
          <a:noFill/>
        </p:spPr>
        <p:txBody>
          <a:bodyPr wrap="none" rtlCol="0">
            <a:spAutoFit/>
          </a:bodyPr>
          <a:lstStyle/>
          <a:p>
            <a:r>
              <a:rPr lang="en-IN" sz="2800" b="1" dirty="0" smtClean="0">
                <a:solidFill>
                  <a:srgbClr val="002060"/>
                </a:solidFill>
                <a:latin typeface="Times New Roman" pitchFamily="18" charset="0"/>
                <a:cs typeface="Times New Roman" pitchFamily="18" charset="0"/>
              </a:rPr>
              <a:t>Plaque formation</a:t>
            </a:r>
            <a:endParaRPr lang="en-IN" sz="2800" b="1" dirty="0">
              <a:solidFill>
                <a:srgbClr val="002060"/>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F3DB0A9-AC38-40A9-A883-7E75C59A42D1}"/>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18</a:t>
            </a:fld>
            <a:endParaRPr lang="en"/>
          </a:p>
        </p:txBody>
      </p:sp>
      <p:sp>
        <p:nvSpPr>
          <p:cNvPr id="3" name="TextBox 2">
            <a:extLst>
              <a:ext uri="{FF2B5EF4-FFF2-40B4-BE49-F238E27FC236}">
                <a16:creationId xmlns="" xmlns:a16="http://schemas.microsoft.com/office/drawing/2014/main" id="{F37E4DFA-1515-46BA-B33C-A6D8055994D9}"/>
              </a:ext>
            </a:extLst>
          </p:cNvPr>
          <p:cNvSpPr txBox="1"/>
          <p:nvPr/>
        </p:nvSpPr>
        <p:spPr>
          <a:xfrm>
            <a:off x="2920185" y="735591"/>
            <a:ext cx="3902029" cy="523220"/>
          </a:xfrm>
          <a:prstGeom prst="rect">
            <a:avLst/>
          </a:prstGeom>
          <a:noFill/>
        </p:spPr>
        <p:txBody>
          <a:bodyPr wrap="none" rtlCol="0">
            <a:spAutoFit/>
          </a:bodyPr>
          <a:lstStyle/>
          <a:p>
            <a:pPr algn="ctr"/>
            <a:r>
              <a:rPr lang="en-IN" sz="2800" dirty="0">
                <a:solidFill>
                  <a:srgbClr val="002060"/>
                </a:solidFill>
                <a:latin typeface="Times New Roman" pitchFamily="18" charset="0"/>
                <a:cs typeface="Times New Roman" pitchFamily="18" charset="0"/>
              </a:rPr>
              <a:t>Steps in </a:t>
            </a:r>
            <a:r>
              <a:rPr lang="en-IN" sz="2800" dirty="0" smtClean="0">
                <a:solidFill>
                  <a:srgbClr val="002060"/>
                </a:solidFill>
                <a:latin typeface="Times New Roman" pitchFamily="18" charset="0"/>
                <a:cs typeface="Times New Roman" pitchFamily="18" charset="0"/>
              </a:rPr>
              <a:t>Plaque </a:t>
            </a:r>
            <a:r>
              <a:rPr lang="en-IN" sz="2800" dirty="0">
                <a:solidFill>
                  <a:srgbClr val="002060"/>
                </a:solidFill>
                <a:latin typeface="Times New Roman" pitchFamily="18" charset="0"/>
                <a:cs typeface="Times New Roman" pitchFamily="18" charset="0"/>
              </a:rPr>
              <a:t>formation</a:t>
            </a:r>
          </a:p>
        </p:txBody>
      </p:sp>
      <p:sp>
        <p:nvSpPr>
          <p:cNvPr id="4" name="TextBox 3">
            <a:extLst>
              <a:ext uri="{FF2B5EF4-FFF2-40B4-BE49-F238E27FC236}">
                <a16:creationId xmlns="" xmlns:a16="http://schemas.microsoft.com/office/drawing/2014/main" id="{41AD7CDC-8910-4638-9C9C-46FC13E95770}"/>
              </a:ext>
            </a:extLst>
          </p:cNvPr>
          <p:cNvSpPr txBox="1"/>
          <p:nvPr/>
        </p:nvSpPr>
        <p:spPr>
          <a:xfrm>
            <a:off x="2638574" y="1174064"/>
            <a:ext cx="5618322" cy="2862322"/>
          </a:xfrm>
          <a:prstGeom prst="rect">
            <a:avLst/>
          </a:prstGeom>
          <a:noFill/>
        </p:spPr>
        <p:txBody>
          <a:bodyPr wrap="square" rtlCol="0">
            <a:spAutoFit/>
          </a:bodyPr>
          <a:lstStyle/>
          <a:p>
            <a:pPr marL="1143000" indent="-1143000">
              <a:lnSpc>
                <a:spcPct val="150000"/>
              </a:lnSpc>
              <a:buAutoNum type="arabicPeriod"/>
            </a:pPr>
            <a:r>
              <a:rPr lang="en-IN" sz="2400" dirty="0">
                <a:solidFill>
                  <a:schemeClr val="tx1"/>
                </a:solidFill>
                <a:latin typeface="Times New Roman" pitchFamily="18" charset="0"/>
                <a:cs typeface="Times New Roman" pitchFamily="18" charset="0"/>
              </a:rPr>
              <a:t>Pellicle Formation</a:t>
            </a:r>
          </a:p>
          <a:p>
            <a:pPr marL="1143000" indent="-1143000">
              <a:lnSpc>
                <a:spcPct val="150000"/>
              </a:lnSpc>
              <a:buAutoNum type="arabicPeriod"/>
            </a:pPr>
            <a:r>
              <a:rPr lang="en-IN" sz="2400" dirty="0">
                <a:solidFill>
                  <a:schemeClr val="tx1"/>
                </a:solidFill>
                <a:latin typeface="Times New Roman" pitchFamily="18" charset="0"/>
                <a:cs typeface="Times New Roman" pitchFamily="18" charset="0"/>
              </a:rPr>
              <a:t>Reversible Attachment</a:t>
            </a:r>
          </a:p>
          <a:p>
            <a:pPr marL="1143000" indent="-1143000">
              <a:lnSpc>
                <a:spcPct val="150000"/>
              </a:lnSpc>
              <a:buAutoNum type="arabicPeriod"/>
            </a:pPr>
            <a:r>
              <a:rPr lang="en-IN" sz="2400" dirty="0">
                <a:solidFill>
                  <a:schemeClr val="tx1"/>
                </a:solidFill>
                <a:latin typeface="Times New Roman" pitchFamily="18" charset="0"/>
                <a:cs typeface="Times New Roman" pitchFamily="18" charset="0"/>
              </a:rPr>
              <a:t>Irreversible Attachment</a:t>
            </a:r>
          </a:p>
          <a:p>
            <a:pPr marL="1143000" indent="-1143000">
              <a:lnSpc>
                <a:spcPct val="150000"/>
              </a:lnSpc>
              <a:buAutoNum type="arabicPeriod"/>
            </a:pPr>
            <a:r>
              <a:rPr lang="en-IN" sz="2400" dirty="0">
                <a:solidFill>
                  <a:schemeClr val="tx1"/>
                </a:solidFill>
                <a:latin typeface="Times New Roman" pitchFamily="18" charset="0"/>
                <a:cs typeface="Times New Roman" pitchFamily="18" charset="0"/>
              </a:rPr>
              <a:t>Co Aggregation</a:t>
            </a:r>
          </a:p>
          <a:p>
            <a:pPr marL="1143000" indent="-1143000">
              <a:lnSpc>
                <a:spcPct val="150000"/>
              </a:lnSpc>
              <a:buAutoNum type="arabicPeriod"/>
            </a:pPr>
            <a:r>
              <a:rPr lang="en-IN" sz="2400" dirty="0">
                <a:solidFill>
                  <a:schemeClr val="tx1"/>
                </a:solidFill>
                <a:latin typeface="Times New Roman" pitchFamily="18" charset="0"/>
                <a:cs typeface="Times New Roman" pitchFamily="18" charset="0"/>
              </a:rPr>
              <a:t>Maturation &amp; Detachment</a:t>
            </a:r>
          </a:p>
        </p:txBody>
      </p:sp>
    </p:spTree>
    <p:extLst>
      <p:ext uri="{BB962C8B-B14F-4D97-AF65-F5344CB8AC3E}">
        <p14:creationId xmlns:p14="http://schemas.microsoft.com/office/powerpoint/2010/main" val="3946020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6E10428-025D-48AC-B4CD-DB4530EE8275}"/>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19</a:t>
            </a:fld>
            <a:endParaRPr lang="en"/>
          </a:p>
        </p:txBody>
      </p:sp>
      <p:sp>
        <p:nvSpPr>
          <p:cNvPr id="3" name="Content Placeholder 4">
            <a:extLst>
              <a:ext uri="{FF2B5EF4-FFF2-40B4-BE49-F238E27FC236}">
                <a16:creationId xmlns="" xmlns:a16="http://schemas.microsoft.com/office/drawing/2014/main" id="{E5A0DC5E-829B-47D2-8B03-2E76359A548B}"/>
              </a:ext>
            </a:extLst>
          </p:cNvPr>
          <p:cNvSpPr txBox="1">
            <a:spLocks/>
          </p:cNvSpPr>
          <p:nvPr/>
        </p:nvSpPr>
        <p:spPr>
          <a:xfrm>
            <a:off x="870613" y="701425"/>
            <a:ext cx="7578438" cy="2213499"/>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buFont typeface="Wingdings" pitchFamily="2" charset="2"/>
              <a:buChar char="§"/>
            </a:pPr>
            <a:r>
              <a:rPr lang="en-US" sz="2400" dirty="0">
                <a:latin typeface="Times New Roman" pitchFamily="18" charset="0"/>
                <a:cs typeface="Times New Roman" pitchFamily="18" charset="0"/>
              </a:rPr>
              <a:t>Acquired pellicle is </a:t>
            </a:r>
            <a:r>
              <a:rPr lang="en-US" sz="2400" dirty="0" err="1">
                <a:latin typeface="Times New Roman" pitchFamily="18" charset="0"/>
                <a:cs typeface="Times New Roman" pitchFamily="18" charset="0"/>
              </a:rPr>
              <a:t>protienous</a:t>
            </a:r>
            <a:r>
              <a:rPr lang="en-US" sz="2400" dirty="0">
                <a:latin typeface="Times New Roman" pitchFamily="18" charset="0"/>
                <a:cs typeface="Times New Roman" pitchFamily="18" charset="0"/>
              </a:rPr>
              <a:t> film that forms on the surface of tooth by selective binding of salivary glycoproteins which forms in seconds after teeth are clean.</a:t>
            </a:r>
          </a:p>
          <a:p>
            <a:pPr algn="just">
              <a:lnSpc>
                <a:spcPct val="150000"/>
              </a:lnSpc>
              <a:buFont typeface="Wingdings" pitchFamily="2" charset="2"/>
              <a:buChar char="§"/>
            </a:pPr>
            <a:endParaRPr lang="en-US" sz="2400" dirty="0">
              <a:latin typeface="Times New Roman" pitchFamily="18" charset="0"/>
              <a:cs typeface="Times New Roman" pitchFamily="18" charset="0"/>
            </a:endParaRPr>
          </a:p>
          <a:p>
            <a:pPr algn="just">
              <a:lnSpc>
                <a:spcPct val="150000"/>
              </a:lnSpc>
              <a:buFont typeface="Wingdings" pitchFamily="2" charset="2"/>
              <a:buChar char="§"/>
            </a:pPr>
            <a:r>
              <a:rPr lang="en-SG" sz="2400" dirty="0">
                <a:solidFill>
                  <a:schemeClr val="tx1"/>
                </a:solidFill>
                <a:latin typeface="Times New Roman" pitchFamily="18" charset="0"/>
                <a:cs typeface="Times New Roman" pitchFamily="18" charset="0"/>
              </a:rPr>
              <a:t>The major constituents of pellicle are </a:t>
            </a:r>
            <a:r>
              <a:rPr lang="en-SG" sz="2400" i="1" dirty="0">
                <a:solidFill>
                  <a:srgbClr val="002060"/>
                </a:solidFill>
                <a:latin typeface="Times New Roman" pitchFamily="18" charset="0"/>
                <a:cs typeface="Times New Roman" pitchFamily="18" charset="0"/>
              </a:rPr>
              <a:t>salivary glycoproteins</a:t>
            </a:r>
            <a:r>
              <a:rPr lang="en-SG" sz="2400" dirty="0">
                <a:solidFill>
                  <a:schemeClr val="tx1"/>
                </a:solidFill>
                <a:latin typeface="Times New Roman" pitchFamily="18" charset="0"/>
                <a:cs typeface="Times New Roman" pitchFamily="18" charset="0"/>
              </a:rPr>
              <a:t>, </a:t>
            </a:r>
            <a:r>
              <a:rPr lang="en-SG" sz="2400" i="1" dirty="0">
                <a:solidFill>
                  <a:srgbClr val="002060"/>
                </a:solidFill>
                <a:latin typeface="Times New Roman" pitchFamily="18" charset="0"/>
                <a:cs typeface="Times New Roman" pitchFamily="18" charset="0"/>
              </a:rPr>
              <a:t>phosphoproteins</a:t>
            </a:r>
            <a:r>
              <a:rPr lang="en-SG" sz="2400" dirty="0">
                <a:solidFill>
                  <a:schemeClr val="tx1"/>
                </a:solidFill>
                <a:latin typeface="Times New Roman" pitchFamily="18" charset="0"/>
                <a:cs typeface="Times New Roman" pitchFamily="18" charset="0"/>
              </a:rPr>
              <a:t> and </a:t>
            </a:r>
            <a:r>
              <a:rPr lang="en-SG" sz="2400" i="1" dirty="0">
                <a:solidFill>
                  <a:srgbClr val="002060"/>
                </a:solidFill>
                <a:latin typeface="Times New Roman" pitchFamily="18" charset="0"/>
                <a:cs typeface="Times New Roman" pitchFamily="18" charset="0"/>
              </a:rPr>
              <a:t>lipids, </a:t>
            </a:r>
            <a:r>
              <a:rPr lang="en-SG" sz="2400" dirty="0">
                <a:solidFill>
                  <a:schemeClr val="tx1"/>
                </a:solidFill>
                <a:latin typeface="Times New Roman" pitchFamily="18" charset="0"/>
                <a:cs typeface="Times New Roman" pitchFamily="18" charset="0"/>
              </a:rPr>
              <a:t>including </a:t>
            </a:r>
            <a:r>
              <a:rPr lang="en-SG" sz="2400" i="1" dirty="0" err="1">
                <a:solidFill>
                  <a:srgbClr val="002060"/>
                </a:solidFill>
                <a:latin typeface="Times New Roman" pitchFamily="18" charset="0"/>
                <a:cs typeface="Times New Roman" pitchFamily="18" charset="0"/>
              </a:rPr>
              <a:t>statherin</a:t>
            </a:r>
            <a:r>
              <a:rPr lang="en-SG" sz="2400" i="1" dirty="0">
                <a:solidFill>
                  <a:srgbClr val="002060"/>
                </a:solidFill>
                <a:latin typeface="Times New Roman" pitchFamily="18" charset="0"/>
                <a:cs typeface="Times New Roman" pitchFamily="18" charset="0"/>
              </a:rPr>
              <a:t>, amylase, proline-rich peptides (PRPs)</a:t>
            </a:r>
            <a:endParaRPr lang="en-IN" sz="2400" i="1" dirty="0">
              <a:solidFill>
                <a:srgbClr val="002060"/>
              </a:solidFill>
              <a:latin typeface="Times New Roman" pitchFamily="18" charset="0"/>
              <a:cs typeface="Times New Roman" pitchFamily="18" charset="0"/>
            </a:endParaRPr>
          </a:p>
          <a:p>
            <a:pPr>
              <a:buFont typeface="Wingdings" pitchFamily="2" charset="2"/>
              <a:buChar char="q"/>
            </a:pPr>
            <a:endParaRPr lang="en-IN" sz="1600" dirty="0">
              <a:latin typeface="Adobe Devanagari" panose="02040503050201020203" pitchFamily="18" charset="0"/>
              <a:cs typeface="Adobe Devanagari" panose="02040503050201020203" pitchFamily="18" charset="0"/>
            </a:endParaRPr>
          </a:p>
        </p:txBody>
      </p:sp>
      <p:sp>
        <p:nvSpPr>
          <p:cNvPr id="4" name="Title 13">
            <a:extLst>
              <a:ext uri="{FF2B5EF4-FFF2-40B4-BE49-F238E27FC236}">
                <a16:creationId xmlns="" xmlns:a16="http://schemas.microsoft.com/office/drawing/2014/main" id="{6BD0DF58-497F-46E1-8223-77C7F447C27A}"/>
              </a:ext>
            </a:extLst>
          </p:cNvPr>
          <p:cNvSpPr txBox="1">
            <a:spLocks/>
          </p:cNvSpPr>
          <p:nvPr/>
        </p:nvSpPr>
        <p:spPr>
          <a:xfrm>
            <a:off x="1151322" y="-574"/>
            <a:ext cx="6841356" cy="46166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IN" sz="2400" dirty="0">
                <a:solidFill>
                  <a:srgbClr val="002060"/>
                </a:solidFill>
                <a:latin typeface="Times New Roman" pitchFamily="18" charset="0"/>
                <a:cs typeface="Times New Roman" pitchFamily="18" charset="0"/>
              </a:rPr>
              <a:t>Step 1: Acquired pellicle formation</a:t>
            </a:r>
          </a:p>
        </p:txBody>
      </p:sp>
    </p:spTree>
    <p:extLst>
      <p:ext uri="{BB962C8B-B14F-4D97-AF65-F5344CB8AC3E}">
        <p14:creationId xmlns:p14="http://schemas.microsoft.com/office/powerpoint/2010/main" val="1315901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9C2B92C7-9396-455A-847B-5F84B3B152C8}"/>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a:t>
            </a:fld>
            <a:endParaRPr lang="en"/>
          </a:p>
        </p:txBody>
      </p:sp>
      <p:sp>
        <p:nvSpPr>
          <p:cNvPr id="4" name="TextBox 3">
            <a:extLst>
              <a:ext uri="{FF2B5EF4-FFF2-40B4-BE49-F238E27FC236}">
                <a16:creationId xmlns="" xmlns:a16="http://schemas.microsoft.com/office/drawing/2014/main" id="{AA60F7B4-8A24-49FF-971F-EAD385A51534}"/>
              </a:ext>
            </a:extLst>
          </p:cNvPr>
          <p:cNvSpPr txBox="1"/>
          <p:nvPr/>
        </p:nvSpPr>
        <p:spPr>
          <a:xfrm>
            <a:off x="1175569" y="1003482"/>
            <a:ext cx="6639791" cy="2862322"/>
          </a:xfrm>
          <a:prstGeom prst="rect">
            <a:avLst/>
          </a:prstGeom>
          <a:noFill/>
        </p:spPr>
        <p:txBody>
          <a:bodyPr wrap="square">
            <a:spAutoFit/>
          </a:bodyPr>
          <a:lstStyle/>
          <a:p>
            <a:pPr algn="just" eaLnBrk="1" hangingPunct="1">
              <a:lnSpc>
                <a:spcPct val="150000"/>
              </a:lnSpc>
              <a:buFont typeface="Wingdings" panose="05000000000000000000" pitchFamily="2" charset="2"/>
              <a:buChar char="§"/>
            </a:pPr>
            <a:r>
              <a:rPr lang="en-US" altLang="en-US" sz="2400" dirty="0" smtClean="0">
                <a:latin typeface="Times New Roman" pitchFamily="18" charset="0"/>
                <a:cs typeface="Times New Roman" pitchFamily="18" charset="0"/>
              </a:rPr>
              <a:t>Dental </a:t>
            </a:r>
            <a:r>
              <a:rPr lang="en-US" altLang="en-US" sz="2400" dirty="0">
                <a:latin typeface="Times New Roman" pitchFamily="18" charset="0"/>
                <a:cs typeface="Times New Roman" pitchFamily="18" charset="0"/>
              </a:rPr>
              <a:t>plaque </a:t>
            </a:r>
            <a:r>
              <a:rPr lang="en-US" altLang="en-US" sz="2400" dirty="0" smtClean="0">
                <a:latin typeface="Times New Roman" pitchFamily="18" charset="0"/>
                <a:cs typeface="Times New Roman" pitchFamily="18" charset="0"/>
              </a:rPr>
              <a:t>is a structured, resilient, yellow </a:t>
            </a:r>
            <a:r>
              <a:rPr lang="en-US" altLang="en-US" sz="2400" dirty="0" err="1" smtClean="0">
                <a:latin typeface="Times New Roman" pitchFamily="18" charset="0"/>
                <a:cs typeface="Times New Roman" pitchFamily="18" charset="0"/>
              </a:rPr>
              <a:t>greyish</a:t>
            </a:r>
            <a:r>
              <a:rPr lang="en-US" altLang="en-US" sz="2400" dirty="0" smtClean="0">
                <a:latin typeface="Times New Roman" pitchFamily="18" charset="0"/>
                <a:cs typeface="Times New Roman" pitchFamily="18" charset="0"/>
              </a:rPr>
              <a:t> substance that adheres tenaciously to the intra oral hard tissues including removable and fixed prostheses.</a:t>
            </a:r>
            <a:endParaRPr lang="en-US" altLang="en-US" sz="2400" dirty="0">
              <a:solidFill>
                <a:srgbClr val="FF0000"/>
              </a:solidFill>
              <a:latin typeface="Times New Roman" pitchFamily="18" charset="0"/>
              <a:cs typeface="Times New Roman" pitchFamily="18" charset="0"/>
            </a:endParaRPr>
          </a:p>
          <a:p>
            <a:pPr algn="just" eaLnBrk="1" hangingPunct="1">
              <a:lnSpc>
                <a:spcPct val="150000"/>
              </a:lnSpc>
              <a:buFontTx/>
              <a:buNone/>
            </a:pPr>
            <a:r>
              <a:rPr lang="en-US" altLang="en-US" sz="2400" dirty="0">
                <a:latin typeface="Times New Roman" pitchFamily="18" charset="0"/>
                <a:cs typeface="Times New Roman" pitchFamily="18" charset="0"/>
              </a:rPr>
              <a:t>                         </a:t>
            </a:r>
            <a:r>
              <a:rPr lang="en-US" altLang="en-US" sz="2400" dirty="0">
                <a:solidFill>
                  <a:srgbClr val="CC3300"/>
                </a:solidFill>
                <a:latin typeface="Times New Roman" pitchFamily="18" charset="0"/>
                <a:cs typeface="Times New Roman" pitchFamily="18" charset="0"/>
              </a:rPr>
              <a:t> </a:t>
            </a:r>
            <a:endParaRPr lang="en-US" altLang="en-US" sz="2400" dirty="0">
              <a:latin typeface="Times New Roman" pitchFamily="18" charset="0"/>
              <a:cs typeface="Times New Roman" pitchFamily="18" charset="0"/>
            </a:endParaRPr>
          </a:p>
        </p:txBody>
      </p:sp>
      <p:sp>
        <p:nvSpPr>
          <p:cNvPr id="6" name="TextBox 5">
            <a:extLst>
              <a:ext uri="{FF2B5EF4-FFF2-40B4-BE49-F238E27FC236}">
                <a16:creationId xmlns="" xmlns:a16="http://schemas.microsoft.com/office/drawing/2014/main" id="{A54CE0AD-228B-47EA-BFE3-1F2487BA7FF9}"/>
              </a:ext>
            </a:extLst>
          </p:cNvPr>
          <p:cNvSpPr txBox="1"/>
          <p:nvPr/>
        </p:nvSpPr>
        <p:spPr>
          <a:xfrm>
            <a:off x="1039089" y="500873"/>
            <a:ext cx="4572000" cy="461665"/>
          </a:xfrm>
          <a:prstGeom prst="rect">
            <a:avLst/>
          </a:prstGeom>
          <a:noFill/>
        </p:spPr>
        <p:txBody>
          <a:bodyPr wrap="square">
            <a:spAutoFit/>
          </a:bodyPr>
          <a:lstStyle/>
          <a:p>
            <a:r>
              <a:rPr lang="en-US" altLang="en-US" sz="2400" dirty="0">
                <a:solidFill>
                  <a:srgbClr val="002060"/>
                </a:solidFill>
                <a:latin typeface="Times New Roman" pitchFamily="18" charset="0"/>
                <a:cs typeface="Times New Roman" pitchFamily="18" charset="0"/>
              </a:rPr>
              <a:t>BIOFILM</a:t>
            </a:r>
            <a:endParaRPr lang="en-IN"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007873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20</a:t>
            </a:fld>
            <a:endParaRPr/>
          </a:p>
        </p:txBody>
      </p:sp>
      <p:sp>
        <p:nvSpPr>
          <p:cNvPr id="6" name="Content Placeholder 2">
            <a:extLst>
              <a:ext uri="{FF2B5EF4-FFF2-40B4-BE49-F238E27FC236}">
                <a16:creationId xmlns="" xmlns:a16="http://schemas.microsoft.com/office/drawing/2014/main" id="{B7DF3100-8730-4AA0-A4FA-07C075478476}"/>
              </a:ext>
            </a:extLst>
          </p:cNvPr>
          <p:cNvSpPr txBox="1">
            <a:spLocks/>
          </p:cNvSpPr>
          <p:nvPr/>
        </p:nvSpPr>
        <p:spPr>
          <a:xfrm>
            <a:off x="627808" y="1596788"/>
            <a:ext cx="8229600" cy="166570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419100" algn="ctr" rtl="0">
              <a:lnSpc>
                <a:spcPct val="115000"/>
              </a:lnSpc>
              <a:spcBef>
                <a:spcPts val="0"/>
              </a:spcBef>
              <a:spcAft>
                <a:spcPts val="0"/>
              </a:spcAft>
              <a:buClr>
                <a:schemeClr val="accent5"/>
              </a:buClr>
              <a:buSzPts val="3000"/>
              <a:buFont typeface="Red Hat Display"/>
              <a:buChar char="●"/>
              <a:defRPr sz="3000" b="1" i="0" u="none" strike="noStrike" cap="none">
                <a:solidFill>
                  <a:schemeClr val="accent5"/>
                </a:solidFill>
                <a:latin typeface="Red Hat Display"/>
                <a:ea typeface="Red Hat Display"/>
                <a:cs typeface="Red Hat Display"/>
                <a:sym typeface="Red Hat Display"/>
              </a:defRPr>
            </a:lvl1pPr>
            <a:lvl2pPr marL="914400" marR="0" lvl="1" indent="-419100" algn="ctr" rtl="0">
              <a:lnSpc>
                <a:spcPct val="115000"/>
              </a:lnSpc>
              <a:spcBef>
                <a:spcPts val="800"/>
              </a:spcBef>
              <a:spcAft>
                <a:spcPts val="0"/>
              </a:spcAft>
              <a:buClr>
                <a:schemeClr val="accent5"/>
              </a:buClr>
              <a:buSzPts val="3000"/>
              <a:buFont typeface="Red Hat Display"/>
              <a:buChar char="○"/>
              <a:defRPr sz="3000" b="1" i="0" u="none" strike="noStrike" cap="none">
                <a:solidFill>
                  <a:schemeClr val="accent5"/>
                </a:solidFill>
                <a:latin typeface="Red Hat Display"/>
                <a:ea typeface="Red Hat Display"/>
                <a:cs typeface="Red Hat Display"/>
                <a:sym typeface="Red Hat Display"/>
              </a:defRPr>
            </a:lvl2pPr>
            <a:lvl3pPr marL="1371600" marR="0" lvl="2" indent="-419100" algn="ctr" rtl="0">
              <a:lnSpc>
                <a:spcPct val="115000"/>
              </a:lnSpc>
              <a:spcBef>
                <a:spcPts val="800"/>
              </a:spcBef>
              <a:spcAft>
                <a:spcPts val="0"/>
              </a:spcAft>
              <a:buClr>
                <a:schemeClr val="accent5"/>
              </a:buClr>
              <a:buSzPts val="3000"/>
              <a:buFont typeface="Red Hat Display"/>
              <a:buChar char="■"/>
              <a:defRPr sz="3000" b="1" i="0" u="none" strike="noStrike" cap="none">
                <a:solidFill>
                  <a:schemeClr val="accent5"/>
                </a:solidFill>
                <a:latin typeface="Red Hat Display"/>
                <a:ea typeface="Red Hat Display"/>
                <a:cs typeface="Red Hat Display"/>
                <a:sym typeface="Red Hat Display"/>
              </a:defRPr>
            </a:lvl3pPr>
            <a:lvl4pPr marL="1828800" marR="0" lvl="3" indent="-419100" algn="ctr" rtl="0">
              <a:lnSpc>
                <a:spcPct val="115000"/>
              </a:lnSpc>
              <a:spcBef>
                <a:spcPts val="800"/>
              </a:spcBef>
              <a:spcAft>
                <a:spcPts val="0"/>
              </a:spcAft>
              <a:buClr>
                <a:schemeClr val="accent5"/>
              </a:buClr>
              <a:buSzPts val="3000"/>
              <a:buFont typeface="Red Hat Display"/>
              <a:buChar char="●"/>
              <a:defRPr sz="3000" b="1" i="0" u="none" strike="noStrike" cap="none">
                <a:solidFill>
                  <a:schemeClr val="accent5"/>
                </a:solidFill>
                <a:latin typeface="Red Hat Display"/>
                <a:ea typeface="Red Hat Display"/>
                <a:cs typeface="Red Hat Display"/>
                <a:sym typeface="Red Hat Display"/>
              </a:defRPr>
            </a:lvl4pPr>
            <a:lvl5pPr marL="2286000" marR="0" lvl="4" indent="-419100" algn="ctr" rtl="0">
              <a:lnSpc>
                <a:spcPct val="115000"/>
              </a:lnSpc>
              <a:spcBef>
                <a:spcPts val="800"/>
              </a:spcBef>
              <a:spcAft>
                <a:spcPts val="0"/>
              </a:spcAft>
              <a:buClr>
                <a:schemeClr val="accent5"/>
              </a:buClr>
              <a:buSzPts val="3000"/>
              <a:buFont typeface="Red Hat Display"/>
              <a:buChar char="○"/>
              <a:defRPr sz="3000" b="1" i="0" u="none" strike="noStrike" cap="none">
                <a:solidFill>
                  <a:schemeClr val="accent5"/>
                </a:solidFill>
                <a:latin typeface="Red Hat Display"/>
                <a:ea typeface="Red Hat Display"/>
                <a:cs typeface="Red Hat Display"/>
                <a:sym typeface="Red Hat Display"/>
              </a:defRPr>
            </a:lvl5pPr>
            <a:lvl6pPr marL="2743200" marR="0" lvl="5" indent="-419100" algn="ctr" rtl="0">
              <a:lnSpc>
                <a:spcPct val="115000"/>
              </a:lnSpc>
              <a:spcBef>
                <a:spcPts val="800"/>
              </a:spcBef>
              <a:spcAft>
                <a:spcPts val="0"/>
              </a:spcAft>
              <a:buClr>
                <a:schemeClr val="accent5"/>
              </a:buClr>
              <a:buSzPts val="3000"/>
              <a:buFont typeface="Red Hat Display"/>
              <a:buChar char="■"/>
              <a:defRPr sz="3000" b="1" i="0" u="none" strike="noStrike" cap="none">
                <a:solidFill>
                  <a:schemeClr val="accent5"/>
                </a:solidFill>
                <a:latin typeface="Red Hat Display"/>
                <a:ea typeface="Red Hat Display"/>
                <a:cs typeface="Red Hat Display"/>
                <a:sym typeface="Red Hat Display"/>
              </a:defRPr>
            </a:lvl6pPr>
            <a:lvl7pPr marL="3200400" marR="0" lvl="6" indent="-419100" algn="ctr" rtl="0">
              <a:lnSpc>
                <a:spcPct val="115000"/>
              </a:lnSpc>
              <a:spcBef>
                <a:spcPts val="800"/>
              </a:spcBef>
              <a:spcAft>
                <a:spcPts val="0"/>
              </a:spcAft>
              <a:buClr>
                <a:schemeClr val="accent5"/>
              </a:buClr>
              <a:buSzPts val="3000"/>
              <a:buFont typeface="Red Hat Display"/>
              <a:buChar char="●"/>
              <a:defRPr sz="3000" b="1" i="0" u="none" strike="noStrike" cap="none">
                <a:solidFill>
                  <a:schemeClr val="accent5"/>
                </a:solidFill>
                <a:latin typeface="Red Hat Display"/>
                <a:ea typeface="Red Hat Display"/>
                <a:cs typeface="Red Hat Display"/>
                <a:sym typeface="Red Hat Display"/>
              </a:defRPr>
            </a:lvl7pPr>
            <a:lvl8pPr marL="3657600" marR="0" lvl="7" indent="-419100" algn="ctr" rtl="0">
              <a:lnSpc>
                <a:spcPct val="115000"/>
              </a:lnSpc>
              <a:spcBef>
                <a:spcPts val="800"/>
              </a:spcBef>
              <a:spcAft>
                <a:spcPts val="0"/>
              </a:spcAft>
              <a:buClr>
                <a:schemeClr val="accent5"/>
              </a:buClr>
              <a:buSzPts val="3000"/>
              <a:buFont typeface="Red Hat Display"/>
              <a:buChar char="○"/>
              <a:defRPr sz="3000" b="1" i="0" u="none" strike="noStrike" cap="none">
                <a:solidFill>
                  <a:schemeClr val="accent5"/>
                </a:solidFill>
                <a:latin typeface="Red Hat Display"/>
                <a:ea typeface="Red Hat Display"/>
                <a:cs typeface="Red Hat Display"/>
                <a:sym typeface="Red Hat Display"/>
              </a:defRPr>
            </a:lvl8pPr>
            <a:lvl9pPr marL="4114800" marR="0" lvl="8" indent="-419100" algn="ctr" rtl="0">
              <a:lnSpc>
                <a:spcPct val="115000"/>
              </a:lnSpc>
              <a:spcBef>
                <a:spcPts val="800"/>
              </a:spcBef>
              <a:spcAft>
                <a:spcPts val="800"/>
              </a:spcAft>
              <a:buClr>
                <a:schemeClr val="accent5"/>
              </a:buClr>
              <a:buSzPts val="3000"/>
              <a:buFont typeface="Red Hat Display"/>
              <a:buChar char="■"/>
              <a:defRPr sz="3000" b="1" i="0" u="none" strike="noStrike" cap="none">
                <a:solidFill>
                  <a:schemeClr val="accent5"/>
                </a:solidFill>
                <a:latin typeface="Red Hat Display"/>
                <a:ea typeface="Red Hat Display"/>
                <a:cs typeface="Red Hat Display"/>
                <a:sym typeface="Red Hat Display"/>
              </a:defRPr>
            </a:lvl9pPr>
          </a:lstStyle>
          <a:p>
            <a:pPr lvl="2" algn="just">
              <a:buFont typeface="Wingdings" panose="05000000000000000000" pitchFamily="2" charset="2"/>
              <a:buChar char="ü"/>
              <a:defRPr/>
            </a:pPr>
            <a:r>
              <a:rPr lang="en-US" sz="2400" b="0" dirty="0">
                <a:solidFill>
                  <a:schemeClr val="tx1"/>
                </a:solidFill>
                <a:latin typeface="Times New Roman" pitchFamily="18" charset="0"/>
                <a:cs typeface="Times New Roman" pitchFamily="18" charset="0"/>
              </a:rPr>
              <a:t>Protects the tissue from desiccation</a:t>
            </a:r>
          </a:p>
          <a:p>
            <a:pPr lvl="2" algn="just">
              <a:buFont typeface="Wingdings" panose="05000000000000000000" pitchFamily="2" charset="2"/>
              <a:buChar char="ü"/>
              <a:defRPr/>
            </a:pPr>
            <a:r>
              <a:rPr lang="en-US" sz="2400" b="0" dirty="0">
                <a:solidFill>
                  <a:schemeClr val="tx1"/>
                </a:solidFill>
                <a:latin typeface="Times New Roman" pitchFamily="18" charset="0"/>
                <a:cs typeface="Times New Roman" pitchFamily="18" charset="0"/>
              </a:rPr>
              <a:t>Acts as a receptor favoring bacterial </a:t>
            </a:r>
            <a:r>
              <a:rPr lang="en-US" sz="2400" b="0" dirty="0" smtClean="0">
                <a:solidFill>
                  <a:schemeClr val="tx1"/>
                </a:solidFill>
                <a:latin typeface="Times New Roman" pitchFamily="18" charset="0"/>
                <a:cs typeface="Times New Roman" pitchFamily="18" charset="0"/>
              </a:rPr>
              <a:t>attachment</a:t>
            </a:r>
            <a:endParaRPr lang="en-US" sz="2400" b="0" dirty="0">
              <a:solidFill>
                <a:schemeClr val="tx1"/>
              </a:solidFill>
              <a:latin typeface="Times New Roman" pitchFamily="18" charset="0"/>
              <a:cs typeface="Times New Roman" pitchFamily="18" charset="0"/>
            </a:endParaRPr>
          </a:p>
        </p:txBody>
      </p:sp>
      <p:sp>
        <p:nvSpPr>
          <p:cNvPr id="7" name="Rectangle 6">
            <a:extLst>
              <a:ext uri="{FF2B5EF4-FFF2-40B4-BE49-F238E27FC236}">
                <a16:creationId xmlns="" xmlns:a16="http://schemas.microsoft.com/office/drawing/2014/main" id="{E8A81EE6-1575-404E-A317-552F6F566320}"/>
              </a:ext>
            </a:extLst>
          </p:cNvPr>
          <p:cNvSpPr/>
          <p:nvPr/>
        </p:nvSpPr>
        <p:spPr>
          <a:xfrm>
            <a:off x="1179430" y="842086"/>
            <a:ext cx="1483098" cy="461665"/>
          </a:xfrm>
          <a:prstGeom prst="rect">
            <a:avLst/>
          </a:prstGeom>
        </p:spPr>
        <p:txBody>
          <a:bodyPr wrap="none">
            <a:spAutoFit/>
          </a:bodyPr>
          <a:lstStyle/>
          <a:p>
            <a:pPr algn="ctr">
              <a:defRPr/>
            </a:pPr>
            <a:r>
              <a:rPr lang="en-US" sz="2400" dirty="0">
                <a:solidFill>
                  <a:srgbClr val="002060"/>
                </a:solidFill>
                <a:latin typeface="Times New Roman" pitchFamily="18" charset="0"/>
                <a:cs typeface="Times New Roman" pitchFamily="18" charset="0"/>
              </a:rPr>
              <a:t>Functions: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29F96476-2756-46A5-8BBB-76975418FDE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21</a:t>
            </a:fld>
            <a:endParaRPr lang="en"/>
          </a:p>
        </p:txBody>
      </p:sp>
      <p:sp>
        <p:nvSpPr>
          <p:cNvPr id="4" name="Title 1">
            <a:extLst>
              <a:ext uri="{FF2B5EF4-FFF2-40B4-BE49-F238E27FC236}">
                <a16:creationId xmlns="" xmlns:a16="http://schemas.microsoft.com/office/drawing/2014/main" id="{CBCBB407-1B50-4378-A8D2-D0BACFD1B18A}"/>
              </a:ext>
            </a:extLst>
          </p:cNvPr>
          <p:cNvSpPr txBox="1">
            <a:spLocks/>
          </p:cNvSpPr>
          <p:nvPr/>
        </p:nvSpPr>
        <p:spPr>
          <a:xfrm>
            <a:off x="954836" y="54718"/>
            <a:ext cx="8229600" cy="83238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en-US" sz="2400" dirty="0">
                <a:solidFill>
                  <a:srgbClr val="002060"/>
                </a:solidFill>
                <a:latin typeface="Times New Roman" pitchFamily="18" charset="0"/>
                <a:cs typeface="Times New Roman" pitchFamily="18" charset="0"/>
              </a:rPr>
              <a:t>Initial adhesion and attachment of bacteria</a:t>
            </a:r>
          </a:p>
        </p:txBody>
      </p:sp>
      <p:grpSp>
        <p:nvGrpSpPr>
          <p:cNvPr id="5" name="Group 4">
            <a:extLst>
              <a:ext uri="{FF2B5EF4-FFF2-40B4-BE49-F238E27FC236}">
                <a16:creationId xmlns="" xmlns:a16="http://schemas.microsoft.com/office/drawing/2014/main" id="{975DE4D7-0D50-49B2-B806-45E567352B5B}"/>
              </a:ext>
            </a:extLst>
          </p:cNvPr>
          <p:cNvGrpSpPr/>
          <p:nvPr/>
        </p:nvGrpSpPr>
        <p:grpSpPr>
          <a:xfrm>
            <a:off x="2639625" y="1658018"/>
            <a:ext cx="1676892" cy="1418961"/>
            <a:chOff x="2209804" y="304798"/>
            <a:chExt cx="2014347" cy="1959741"/>
          </a:xfrm>
        </p:grpSpPr>
        <p:sp>
          <p:nvSpPr>
            <p:cNvPr id="15" name="Partial Circle 14">
              <a:extLst>
                <a:ext uri="{FF2B5EF4-FFF2-40B4-BE49-F238E27FC236}">
                  <a16:creationId xmlns="" xmlns:a16="http://schemas.microsoft.com/office/drawing/2014/main" id="{CFA65D62-80F9-4DB5-B9F4-65DF9B096DFF}"/>
                </a:ext>
              </a:extLst>
            </p:cNvPr>
            <p:cNvSpPr/>
            <p:nvPr/>
          </p:nvSpPr>
          <p:spPr>
            <a:xfrm>
              <a:off x="2209804" y="304798"/>
              <a:ext cx="1959741" cy="1959741"/>
            </a:xfrm>
            <a:prstGeom prst="pieWedg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Partial Circle 4">
              <a:extLst>
                <a:ext uri="{FF2B5EF4-FFF2-40B4-BE49-F238E27FC236}">
                  <a16:creationId xmlns="" xmlns:a16="http://schemas.microsoft.com/office/drawing/2014/main" id="{17F73D16-FA35-4C93-AB69-71B850E62359}"/>
                </a:ext>
              </a:extLst>
            </p:cNvPr>
            <p:cNvSpPr txBox="1"/>
            <p:nvPr/>
          </p:nvSpPr>
          <p:spPr>
            <a:xfrm>
              <a:off x="2476903" y="855422"/>
              <a:ext cx="1747248" cy="13857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dobe Devanagari" panose="02040503050201020203" pitchFamily="18" charset="0"/>
                  <a:cs typeface="Adobe Devanagari" panose="02040503050201020203" pitchFamily="18" charset="0"/>
                </a:rPr>
                <a:t>Transport to the surface</a:t>
              </a:r>
            </a:p>
          </p:txBody>
        </p:sp>
      </p:grpSp>
      <p:grpSp>
        <p:nvGrpSpPr>
          <p:cNvPr id="6" name="Group 5">
            <a:extLst>
              <a:ext uri="{FF2B5EF4-FFF2-40B4-BE49-F238E27FC236}">
                <a16:creationId xmlns="" xmlns:a16="http://schemas.microsoft.com/office/drawing/2014/main" id="{636B012A-0193-4D66-973F-09D7C099D68D}"/>
              </a:ext>
            </a:extLst>
          </p:cNvPr>
          <p:cNvGrpSpPr/>
          <p:nvPr/>
        </p:nvGrpSpPr>
        <p:grpSpPr>
          <a:xfrm>
            <a:off x="4271057" y="1658018"/>
            <a:ext cx="1597157" cy="1427146"/>
            <a:chOff x="4114809" y="304798"/>
            <a:chExt cx="1959741" cy="1959741"/>
          </a:xfrm>
        </p:grpSpPr>
        <p:sp>
          <p:nvSpPr>
            <p:cNvPr id="13" name="Partial Circle 12">
              <a:extLst>
                <a:ext uri="{FF2B5EF4-FFF2-40B4-BE49-F238E27FC236}">
                  <a16:creationId xmlns="" xmlns:a16="http://schemas.microsoft.com/office/drawing/2014/main" id="{14BE8C8E-466A-48DC-8227-CA8434CE640F}"/>
                </a:ext>
              </a:extLst>
            </p:cNvPr>
            <p:cNvSpPr/>
            <p:nvPr/>
          </p:nvSpPr>
          <p:spPr>
            <a:xfrm rot="5400000">
              <a:off x="4114809" y="304798"/>
              <a:ext cx="1959741" cy="1959741"/>
            </a:xfrm>
            <a:prstGeom prst="pieWedge">
              <a:avLst/>
            </a:prstGeom>
          </p:spPr>
          <p:style>
            <a:lnRef idx="2">
              <a:schemeClr val="lt1">
                <a:hueOff val="0"/>
                <a:satOff val="0"/>
                <a:lumOff val="0"/>
                <a:alphaOff val="0"/>
              </a:schemeClr>
            </a:lnRef>
            <a:fillRef idx="1">
              <a:schemeClr val="accent2">
                <a:hueOff val="1560506"/>
                <a:satOff val="-1946"/>
                <a:lumOff val="458"/>
                <a:alphaOff val="0"/>
              </a:schemeClr>
            </a:fillRef>
            <a:effectRef idx="0">
              <a:schemeClr val="accent2">
                <a:hueOff val="1560506"/>
                <a:satOff val="-1946"/>
                <a:lumOff val="458"/>
                <a:alphaOff val="0"/>
              </a:schemeClr>
            </a:effectRef>
            <a:fontRef idx="minor">
              <a:schemeClr val="lt1"/>
            </a:fontRef>
          </p:style>
        </p:sp>
        <p:sp>
          <p:nvSpPr>
            <p:cNvPr id="14" name="Partial Circle 6">
              <a:extLst>
                <a:ext uri="{FF2B5EF4-FFF2-40B4-BE49-F238E27FC236}">
                  <a16:creationId xmlns="" xmlns:a16="http://schemas.microsoft.com/office/drawing/2014/main" id="{F8263AF4-BDD6-4259-A4C1-D7CEFE0D5658}"/>
                </a:ext>
              </a:extLst>
            </p:cNvPr>
            <p:cNvSpPr txBox="1"/>
            <p:nvPr/>
          </p:nvSpPr>
          <p:spPr>
            <a:xfrm>
              <a:off x="4129014" y="834323"/>
              <a:ext cx="1512158" cy="13857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dobe Devanagari" panose="02040503050201020203" pitchFamily="18" charset="0"/>
                  <a:cs typeface="Adobe Devanagari" panose="02040503050201020203" pitchFamily="18" charset="0"/>
                </a:rPr>
                <a:t>Initial adhesion</a:t>
              </a:r>
            </a:p>
          </p:txBody>
        </p:sp>
      </p:grpSp>
      <p:grpSp>
        <p:nvGrpSpPr>
          <p:cNvPr id="7" name="Group 6">
            <a:extLst>
              <a:ext uri="{FF2B5EF4-FFF2-40B4-BE49-F238E27FC236}">
                <a16:creationId xmlns="" xmlns:a16="http://schemas.microsoft.com/office/drawing/2014/main" id="{F571CFE2-3D79-4A9B-B7DC-919EC6C22019}"/>
              </a:ext>
            </a:extLst>
          </p:cNvPr>
          <p:cNvGrpSpPr/>
          <p:nvPr/>
        </p:nvGrpSpPr>
        <p:grpSpPr>
          <a:xfrm>
            <a:off x="4236783" y="3089813"/>
            <a:ext cx="1631431" cy="1427146"/>
            <a:chOff x="4114809" y="2209803"/>
            <a:chExt cx="1959741" cy="1959741"/>
          </a:xfrm>
        </p:grpSpPr>
        <p:sp>
          <p:nvSpPr>
            <p:cNvPr id="11" name="Partial Circle 10">
              <a:extLst>
                <a:ext uri="{FF2B5EF4-FFF2-40B4-BE49-F238E27FC236}">
                  <a16:creationId xmlns="" xmlns:a16="http://schemas.microsoft.com/office/drawing/2014/main" id="{016220DB-1F62-4D42-8540-C59EF7190AB8}"/>
                </a:ext>
              </a:extLst>
            </p:cNvPr>
            <p:cNvSpPr/>
            <p:nvPr/>
          </p:nvSpPr>
          <p:spPr>
            <a:xfrm rot="10800000">
              <a:off x="4114809" y="2209803"/>
              <a:ext cx="1959741" cy="1959741"/>
            </a:xfrm>
            <a:prstGeom prst="pieWedge">
              <a:avLst/>
            </a:prstGeom>
          </p:spPr>
          <p:style>
            <a:lnRef idx="2">
              <a:schemeClr val="lt1">
                <a:hueOff val="0"/>
                <a:satOff val="0"/>
                <a:lumOff val="0"/>
                <a:alphaOff val="0"/>
              </a:schemeClr>
            </a:lnRef>
            <a:fillRef idx="1">
              <a:schemeClr val="accent2">
                <a:hueOff val="3121013"/>
                <a:satOff val="-3893"/>
                <a:lumOff val="915"/>
                <a:alphaOff val="0"/>
              </a:schemeClr>
            </a:fillRef>
            <a:effectRef idx="0">
              <a:schemeClr val="accent2">
                <a:hueOff val="3121013"/>
                <a:satOff val="-3893"/>
                <a:lumOff val="915"/>
                <a:alphaOff val="0"/>
              </a:schemeClr>
            </a:effectRef>
            <a:fontRef idx="minor">
              <a:schemeClr val="lt1"/>
            </a:fontRef>
          </p:style>
        </p:sp>
        <p:sp>
          <p:nvSpPr>
            <p:cNvPr id="12" name="Partial Circle 8">
              <a:extLst>
                <a:ext uri="{FF2B5EF4-FFF2-40B4-BE49-F238E27FC236}">
                  <a16:creationId xmlns="" xmlns:a16="http://schemas.microsoft.com/office/drawing/2014/main" id="{12A93CD5-4BAB-42A1-86DA-6EBFF81FEDD2}"/>
                </a:ext>
              </a:extLst>
            </p:cNvPr>
            <p:cNvSpPr txBox="1"/>
            <p:nvPr/>
          </p:nvSpPr>
          <p:spPr>
            <a:xfrm>
              <a:off x="4114809" y="2209803"/>
              <a:ext cx="1676718" cy="13857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2000" kern="1200" dirty="0">
                  <a:latin typeface="Adobe Devanagari" panose="02040503050201020203" pitchFamily="18" charset="0"/>
                  <a:cs typeface="Adobe Devanagari" panose="02040503050201020203" pitchFamily="18" charset="0"/>
                </a:rPr>
                <a:t>Attachment</a:t>
              </a:r>
            </a:p>
          </p:txBody>
        </p:sp>
      </p:grpSp>
      <p:grpSp>
        <p:nvGrpSpPr>
          <p:cNvPr id="8" name="Group 7">
            <a:extLst>
              <a:ext uri="{FF2B5EF4-FFF2-40B4-BE49-F238E27FC236}">
                <a16:creationId xmlns="" xmlns:a16="http://schemas.microsoft.com/office/drawing/2014/main" id="{A4B246C2-C17F-48F3-AFA2-71AD3C1BFE41}"/>
              </a:ext>
            </a:extLst>
          </p:cNvPr>
          <p:cNvGrpSpPr/>
          <p:nvPr/>
        </p:nvGrpSpPr>
        <p:grpSpPr>
          <a:xfrm>
            <a:off x="2639627" y="3076979"/>
            <a:ext cx="1829296" cy="1427144"/>
            <a:chOff x="2209804" y="2209803"/>
            <a:chExt cx="2197425" cy="1959741"/>
          </a:xfrm>
        </p:grpSpPr>
        <p:sp>
          <p:nvSpPr>
            <p:cNvPr id="9" name="Partial Circle 8">
              <a:extLst>
                <a:ext uri="{FF2B5EF4-FFF2-40B4-BE49-F238E27FC236}">
                  <a16:creationId xmlns="" xmlns:a16="http://schemas.microsoft.com/office/drawing/2014/main" id="{328D7465-CF1E-4B88-BDC0-2751FB5A94E4}"/>
                </a:ext>
              </a:extLst>
            </p:cNvPr>
            <p:cNvSpPr/>
            <p:nvPr/>
          </p:nvSpPr>
          <p:spPr>
            <a:xfrm rot="16200000">
              <a:off x="2209804" y="2209803"/>
              <a:ext cx="1959741" cy="1959741"/>
            </a:xfrm>
            <a:prstGeom prst="pieWedge">
              <a:avLst/>
            </a:pr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10" name="Partial Circle 10">
              <a:extLst>
                <a:ext uri="{FF2B5EF4-FFF2-40B4-BE49-F238E27FC236}">
                  <a16:creationId xmlns="" xmlns:a16="http://schemas.microsoft.com/office/drawing/2014/main" id="{EB296914-E915-4CC4-B3D4-C2F03F1E55B5}"/>
                </a:ext>
              </a:extLst>
            </p:cNvPr>
            <p:cNvSpPr txBox="1"/>
            <p:nvPr/>
          </p:nvSpPr>
          <p:spPr>
            <a:xfrm>
              <a:off x="2293824" y="2478527"/>
              <a:ext cx="2113405" cy="13857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dobe Devanagari" panose="02040503050201020203" pitchFamily="18" charset="0"/>
                  <a:cs typeface="Adobe Devanagari" panose="02040503050201020203" pitchFamily="18" charset="0"/>
                </a:rPr>
                <a:t>Colonization and </a:t>
              </a:r>
              <a:r>
                <a:rPr lang="en-US" sz="2000" kern="1200" dirty="0" err="1">
                  <a:latin typeface="Adobe Devanagari" panose="02040503050201020203" pitchFamily="18" charset="0"/>
                  <a:cs typeface="Adobe Devanagari" panose="02040503050201020203" pitchFamily="18" charset="0"/>
                </a:rPr>
                <a:t>biofilm</a:t>
              </a:r>
              <a:r>
                <a:rPr lang="en-US" sz="2000" kern="1200" dirty="0">
                  <a:latin typeface="Adobe Devanagari" panose="02040503050201020203" pitchFamily="18" charset="0"/>
                  <a:cs typeface="Adobe Devanagari" panose="02040503050201020203" pitchFamily="18" charset="0"/>
                </a:rPr>
                <a:t> formation</a:t>
              </a:r>
            </a:p>
          </p:txBody>
        </p:sp>
      </p:grpSp>
      <p:sp>
        <p:nvSpPr>
          <p:cNvPr id="21" name="Arrow: Circular 20">
            <a:extLst>
              <a:ext uri="{FF2B5EF4-FFF2-40B4-BE49-F238E27FC236}">
                <a16:creationId xmlns="" xmlns:a16="http://schemas.microsoft.com/office/drawing/2014/main" id="{E27E5B1E-522B-4CF9-A880-E52977FF6D0F}"/>
              </a:ext>
            </a:extLst>
          </p:cNvPr>
          <p:cNvSpPr/>
          <p:nvPr/>
        </p:nvSpPr>
        <p:spPr>
          <a:xfrm>
            <a:off x="3988406" y="2775986"/>
            <a:ext cx="517772" cy="511111"/>
          </a:xfrm>
          <a:prstGeom prst="circularArrow">
            <a:avLst/>
          </a:prstGeom>
          <a:solidFill>
            <a:schemeClr val="bg1"/>
          </a:solidFill>
          <a:ln>
            <a:solidFill>
              <a:srgbClr val="A50021"/>
            </a:solidFill>
          </a:ln>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2" name="Arrow: Circular 21">
            <a:extLst>
              <a:ext uri="{FF2B5EF4-FFF2-40B4-BE49-F238E27FC236}">
                <a16:creationId xmlns="" xmlns:a16="http://schemas.microsoft.com/office/drawing/2014/main" id="{D9521E04-FB9B-4E64-BEA0-F54AD05FF9CF}"/>
              </a:ext>
            </a:extLst>
          </p:cNvPr>
          <p:cNvSpPr/>
          <p:nvPr/>
        </p:nvSpPr>
        <p:spPr>
          <a:xfrm rot="10800000">
            <a:off x="3988405" y="2863382"/>
            <a:ext cx="517772" cy="511111"/>
          </a:xfrm>
          <a:prstGeom prst="circularArrow">
            <a:avLst/>
          </a:prstGeom>
          <a:solidFill>
            <a:schemeClr val="bg1"/>
          </a:solidFill>
          <a:ln>
            <a:solidFill>
              <a:srgbClr val="A50021"/>
            </a:solidFill>
          </a:ln>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717195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 xmlns:a16="http://schemas.microsoft.com/office/drawing/2014/main" id="{39476463-0AEF-48C0-B376-13E1EF5C120B}"/>
              </a:ext>
            </a:extLst>
          </p:cNvPr>
          <p:cNvSpPr>
            <a:spLocks noGrp="1"/>
          </p:cNvSpPr>
          <p:nvPr>
            <p:ph type="title"/>
          </p:nvPr>
        </p:nvSpPr>
        <p:spPr>
          <a:xfrm>
            <a:off x="1056968" y="-133694"/>
            <a:ext cx="8229600" cy="868363"/>
          </a:xfrm>
        </p:spPr>
        <p:txBody>
          <a:bodyPr/>
          <a:lstStyle/>
          <a:p>
            <a:pPr eaLnBrk="1" hangingPunct="1"/>
            <a:r>
              <a:rPr lang="en-US" altLang="en-US" sz="2400" dirty="0">
                <a:solidFill>
                  <a:srgbClr val="002060"/>
                </a:solidFill>
                <a:latin typeface="Times New Roman" pitchFamily="18" charset="0"/>
                <a:cs typeface="Times New Roman" pitchFamily="18" charset="0"/>
              </a:rPr>
              <a:t>Initial or Primary colonization </a:t>
            </a:r>
          </a:p>
        </p:txBody>
      </p:sp>
      <p:sp>
        <p:nvSpPr>
          <p:cNvPr id="4" name="Slide Number Placeholder 3">
            <a:extLst>
              <a:ext uri="{FF2B5EF4-FFF2-40B4-BE49-F238E27FC236}">
                <a16:creationId xmlns="" xmlns:a16="http://schemas.microsoft.com/office/drawing/2014/main" id="{6DFE4940-B271-41A4-B5C7-8189964048D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22</a:t>
            </a:fld>
            <a:endParaRPr lang="en"/>
          </a:p>
        </p:txBody>
      </p:sp>
      <p:sp>
        <p:nvSpPr>
          <p:cNvPr id="6" name="Subtitle 4">
            <a:extLst>
              <a:ext uri="{FF2B5EF4-FFF2-40B4-BE49-F238E27FC236}">
                <a16:creationId xmlns="" xmlns:a16="http://schemas.microsoft.com/office/drawing/2014/main" id="{B787688C-A495-4E76-8306-F6301DA65AD3}"/>
              </a:ext>
            </a:extLst>
          </p:cNvPr>
          <p:cNvSpPr txBox="1">
            <a:spLocks/>
          </p:cNvSpPr>
          <p:nvPr/>
        </p:nvSpPr>
        <p:spPr>
          <a:xfrm>
            <a:off x="559558" y="-95544"/>
            <a:ext cx="8127241" cy="3779695"/>
          </a:xfrm>
          <a:prstGeom prst="rect">
            <a:avLst/>
          </a:prstGeom>
          <a:noFill/>
          <a:ln>
            <a:noFill/>
          </a:ln>
        </p:spPr>
        <p:txBody>
          <a:bodyPr spcFirstLastPara="1" wrap="square" lIns="0" tIns="0" rIns="0" bIns="0" rtlCol="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1"/>
              </a:buClr>
              <a:buSzPts val="2400"/>
              <a:buFont typeface="Red Hat Text"/>
              <a:buChar char="●"/>
              <a:defRPr sz="2400" b="0" i="0" u="none" strike="noStrike" cap="none">
                <a:solidFill>
                  <a:schemeClr val="dk1"/>
                </a:solidFill>
                <a:latin typeface="Red Hat Text"/>
                <a:ea typeface="Red Hat Text"/>
                <a:cs typeface="Red Hat Text"/>
                <a:sym typeface="Red Hat Text"/>
              </a:defRPr>
            </a:lvl1pPr>
            <a:lvl2pPr marL="914400" marR="0" lvl="1" indent="-381000" algn="l" rtl="0">
              <a:lnSpc>
                <a:spcPct val="115000"/>
              </a:lnSpc>
              <a:spcBef>
                <a:spcPts val="800"/>
              </a:spcBef>
              <a:spcAft>
                <a:spcPts val="0"/>
              </a:spcAft>
              <a:buClr>
                <a:schemeClr val="accent1"/>
              </a:buClr>
              <a:buSzPts val="2400"/>
              <a:buFont typeface="Red Hat Text"/>
              <a:buChar char="○"/>
              <a:defRPr sz="2400" b="0" i="0" u="none" strike="noStrike" cap="none">
                <a:solidFill>
                  <a:schemeClr val="dk1"/>
                </a:solidFill>
                <a:latin typeface="Red Hat Text"/>
                <a:ea typeface="Red Hat Text"/>
                <a:cs typeface="Red Hat Text"/>
                <a:sym typeface="Red Hat Text"/>
              </a:defRPr>
            </a:lvl2pPr>
            <a:lvl3pPr marL="1371600" marR="0" lvl="2" indent="-381000" algn="l" rtl="0">
              <a:lnSpc>
                <a:spcPct val="115000"/>
              </a:lnSpc>
              <a:spcBef>
                <a:spcPts val="800"/>
              </a:spcBef>
              <a:spcAft>
                <a:spcPts val="0"/>
              </a:spcAft>
              <a:buClr>
                <a:schemeClr val="accent1"/>
              </a:buClr>
              <a:buSzPts val="2400"/>
              <a:buFont typeface="Red Hat Text"/>
              <a:buChar char="■"/>
              <a:defRPr sz="2400" b="0" i="0" u="none" strike="noStrike" cap="none">
                <a:solidFill>
                  <a:schemeClr val="dk1"/>
                </a:solidFill>
                <a:latin typeface="Red Hat Text"/>
                <a:ea typeface="Red Hat Text"/>
                <a:cs typeface="Red Hat Text"/>
                <a:sym typeface="Red Hat Text"/>
              </a:defRPr>
            </a:lvl3pPr>
            <a:lvl4pPr marL="1828800" marR="0" lvl="3"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4pPr>
            <a:lvl5pPr marL="2286000" marR="0" lvl="4"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5pPr>
            <a:lvl6pPr marL="2743200" marR="0" lvl="5"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6pPr>
            <a:lvl7pPr marL="3200400" marR="0" lvl="6"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7pPr>
            <a:lvl8pPr marL="3657600" marR="0" lvl="7"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8pPr>
            <a:lvl9pPr marL="4114800" marR="0" lvl="8" indent="-381000" algn="l" rtl="0">
              <a:lnSpc>
                <a:spcPct val="115000"/>
              </a:lnSpc>
              <a:spcBef>
                <a:spcPts val="800"/>
              </a:spcBef>
              <a:spcAft>
                <a:spcPts val="80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9pPr>
          </a:lstStyle>
          <a:p>
            <a:pPr algn="just">
              <a:lnSpc>
                <a:spcPct val="170000"/>
              </a:lnSpc>
              <a:buFont typeface="Arial" panose="020B0604020202020204" pitchFamily="34" charset="0"/>
              <a:buNone/>
              <a:defRPr/>
            </a:pPr>
            <a:endParaRPr lang="en-US" sz="1600" dirty="0">
              <a:latin typeface="Times New Roman" pitchFamily="18" charset="0"/>
              <a:cs typeface="Adobe Devanagari" panose="02040503050201020203" pitchFamily="18" charset="0"/>
            </a:endParaRPr>
          </a:p>
          <a:p>
            <a:pPr algn="just">
              <a:lnSpc>
                <a:spcPct val="170000"/>
              </a:lnSpc>
              <a:buFont typeface="Arial" panose="020B0604020202020204" pitchFamily="34" charset="0"/>
              <a:buNone/>
              <a:defRPr/>
            </a:pPr>
            <a:r>
              <a:rPr lang="en-US" dirty="0">
                <a:latin typeface="Times New Roman" pitchFamily="18" charset="0"/>
                <a:cs typeface="Times New Roman" pitchFamily="18" charset="0"/>
              </a:rPr>
              <a:t>1.</a:t>
            </a:r>
            <a:r>
              <a:rPr lang="en-US" dirty="0">
                <a:solidFill>
                  <a:srgbClr val="FF0000"/>
                </a:solidFill>
                <a:latin typeface="Times New Roman" pitchFamily="18" charset="0"/>
                <a:cs typeface="Times New Roman" pitchFamily="18" charset="0"/>
              </a:rPr>
              <a:t>Transport to the surface </a:t>
            </a:r>
            <a:r>
              <a:rPr lang="en-US" dirty="0">
                <a:latin typeface="Times New Roman" pitchFamily="18" charset="0"/>
                <a:cs typeface="Times New Roman" pitchFamily="18" charset="0"/>
              </a:rPr>
              <a:t>by</a:t>
            </a:r>
          </a:p>
          <a:p>
            <a:pPr marL="514350" indent="-514350" algn="just">
              <a:lnSpc>
                <a:spcPct val="100000"/>
              </a:lnSpc>
              <a:buFont typeface="Arial" panose="020B0604020202020204" pitchFamily="34" charset="0"/>
              <a:buNone/>
              <a:defRPr/>
            </a:pPr>
            <a:r>
              <a:rPr lang="en-US" dirty="0">
                <a:latin typeface="Times New Roman" pitchFamily="18" charset="0"/>
                <a:cs typeface="Times New Roman" pitchFamily="18" charset="0"/>
              </a:rPr>
              <a:t>                       Brownian movement</a:t>
            </a:r>
          </a:p>
          <a:p>
            <a:pPr marL="514350" indent="-514350" algn="just">
              <a:lnSpc>
                <a:spcPct val="150000"/>
              </a:lnSpc>
              <a:buFont typeface="Arial" panose="020B0604020202020204" pitchFamily="34" charset="0"/>
              <a:buNone/>
              <a:defRPr/>
            </a:pPr>
            <a:r>
              <a:rPr lang="en-US" dirty="0">
                <a:latin typeface="Times New Roman" pitchFamily="18" charset="0"/>
                <a:cs typeface="Times New Roman" pitchFamily="18" charset="0"/>
              </a:rPr>
              <a:t>                       Active movement </a:t>
            </a:r>
          </a:p>
          <a:p>
            <a:pPr marL="514350" indent="-514350" algn="just">
              <a:lnSpc>
                <a:spcPct val="150000"/>
              </a:lnSpc>
              <a:buFont typeface="Arial" panose="020B0604020202020204" pitchFamily="34" charset="0"/>
              <a:buNone/>
              <a:defRPr/>
            </a:pPr>
            <a:r>
              <a:rPr lang="en-US" dirty="0">
                <a:latin typeface="Times New Roman" pitchFamily="18" charset="0"/>
                <a:cs typeface="Times New Roman" pitchFamily="18" charset="0"/>
              </a:rPr>
              <a:t>                       Through liquid flow</a:t>
            </a:r>
          </a:p>
          <a:p>
            <a:pPr marL="514350" indent="-514350" algn="just">
              <a:lnSpc>
                <a:spcPct val="170000"/>
              </a:lnSpc>
              <a:buFont typeface="Arial" panose="020B0604020202020204" pitchFamily="34" charset="0"/>
              <a:buNone/>
              <a:defRPr/>
            </a:pPr>
            <a:r>
              <a:rPr lang="en-US" dirty="0">
                <a:latin typeface="Times New Roman" pitchFamily="18" charset="0"/>
                <a:cs typeface="Times New Roman" pitchFamily="18" charset="0"/>
              </a:rPr>
              <a:t> 2.  </a:t>
            </a:r>
            <a:r>
              <a:rPr lang="en-US" dirty="0">
                <a:solidFill>
                  <a:srgbClr val="FF0000"/>
                </a:solidFill>
                <a:latin typeface="Times New Roman" pitchFamily="18" charset="0"/>
                <a:cs typeface="Times New Roman" pitchFamily="18" charset="0"/>
              </a:rPr>
              <a:t>Initial adhesion</a:t>
            </a:r>
          </a:p>
          <a:p>
            <a:pPr marL="514350" indent="-514350" algn="just">
              <a:lnSpc>
                <a:spcPct val="170000"/>
              </a:lnSpc>
              <a:buClr>
                <a:srgbClr val="002060"/>
              </a:buClr>
              <a:buSzPct val="100000"/>
              <a:buFont typeface="Wingdings" panose="05000000000000000000" pitchFamily="2" charset="2"/>
              <a:buChar char="Ø"/>
              <a:defRPr/>
            </a:pPr>
            <a:r>
              <a:rPr lang="en-US" dirty="0">
                <a:latin typeface="Times New Roman" pitchFamily="18" charset="0"/>
                <a:cs typeface="Times New Roman" pitchFamily="18" charset="0"/>
              </a:rPr>
              <a:t> DLVO theory (</a:t>
            </a:r>
            <a:r>
              <a:rPr lang="en-US" dirty="0" err="1">
                <a:solidFill>
                  <a:srgbClr val="C00000"/>
                </a:solidFill>
                <a:latin typeface="Times New Roman" pitchFamily="18" charset="0"/>
                <a:cs typeface="Times New Roman" pitchFamily="18" charset="0"/>
              </a:rPr>
              <a:t>Derjagvin</a:t>
            </a:r>
            <a:r>
              <a:rPr lang="en-US" dirty="0">
                <a:solidFill>
                  <a:srgbClr val="C00000"/>
                </a:solidFill>
                <a:latin typeface="Times New Roman" pitchFamily="18" charset="0"/>
                <a:cs typeface="Times New Roman" pitchFamily="18" charset="0"/>
              </a:rPr>
              <a:t>, Landau, </a:t>
            </a:r>
            <a:r>
              <a:rPr lang="en-US" dirty="0" err="1">
                <a:solidFill>
                  <a:srgbClr val="C00000"/>
                </a:solidFill>
                <a:latin typeface="Times New Roman" pitchFamily="18" charset="0"/>
                <a:cs typeface="Times New Roman" pitchFamily="18" charset="0"/>
              </a:rPr>
              <a:t>verwey</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overbeek</a:t>
            </a:r>
            <a:r>
              <a:rPr lang="en-US" dirty="0">
                <a:latin typeface="Times New Roman" pitchFamily="18" charset="0"/>
                <a:cs typeface="Times New Roman" pitchFamily="18" charset="0"/>
              </a:rPr>
              <a:t>)</a:t>
            </a:r>
          </a:p>
          <a:p>
            <a:pPr marL="514350" indent="-514350" algn="just">
              <a:lnSpc>
                <a:spcPct val="170000"/>
              </a:lnSpc>
              <a:buFont typeface="Arial" panose="020B0604020202020204" pitchFamily="34" charset="0"/>
              <a:buNone/>
              <a:defRPr/>
            </a:pPr>
            <a:r>
              <a:rPr lang="en-US" dirty="0">
                <a:solidFill>
                  <a:srgbClr val="660033"/>
                </a:solidFill>
                <a:latin typeface="Times New Roman" pitchFamily="18" charset="0"/>
                <a:cs typeface="Times New Roman" pitchFamily="18" charset="0"/>
              </a:rPr>
              <a:t>Total interaction energy = electrostatic (repulsive) + Vander Waals (attractive) force</a:t>
            </a:r>
            <a:r>
              <a:rPr lang="en-US" dirty="0">
                <a:latin typeface="Times New Roman" pitchFamily="18" charset="0"/>
                <a:cs typeface="Times New Roman" pitchFamily="18" charset="0"/>
              </a:rPr>
              <a:t>.</a:t>
            </a:r>
          </a:p>
          <a:p>
            <a:pPr marL="514350" indent="-514350" algn="just">
              <a:lnSpc>
                <a:spcPct val="170000"/>
              </a:lnSpc>
              <a:buFont typeface="Arial" panose="020B0604020202020204" pitchFamily="34" charset="0"/>
              <a:buAutoNum type="arabicPeriod"/>
              <a:defRP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913990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DA9519F1-EAD4-4DC4-8764-0F2B18BAA55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23</a:t>
            </a:fld>
            <a:endParaRPr lang="en"/>
          </a:p>
        </p:txBody>
      </p:sp>
      <p:sp>
        <p:nvSpPr>
          <p:cNvPr id="6" name="TextBox 5">
            <a:extLst>
              <a:ext uri="{FF2B5EF4-FFF2-40B4-BE49-F238E27FC236}">
                <a16:creationId xmlns="" xmlns:a16="http://schemas.microsoft.com/office/drawing/2014/main" id="{7D08B3E6-AAAC-4246-AE86-16DFCAE7C6B8}"/>
              </a:ext>
            </a:extLst>
          </p:cNvPr>
          <p:cNvSpPr txBox="1"/>
          <p:nvPr/>
        </p:nvSpPr>
        <p:spPr>
          <a:xfrm>
            <a:off x="1044048" y="624586"/>
            <a:ext cx="4572000" cy="3903954"/>
          </a:xfrm>
          <a:prstGeom prst="rect">
            <a:avLst/>
          </a:prstGeom>
          <a:noFill/>
        </p:spPr>
        <p:txBody>
          <a:bodyPr wrap="square">
            <a:spAutoFit/>
          </a:bodyPr>
          <a:lstStyle/>
          <a:p>
            <a:pPr marL="514350" indent="-514350" eaLnBrk="1" fontAlgn="auto" hangingPunct="1">
              <a:lnSpc>
                <a:spcPct val="150000"/>
              </a:lnSpc>
              <a:spcAft>
                <a:spcPts val="0"/>
              </a:spcAft>
              <a:buFont typeface="Arial" panose="020B0604020202020204" pitchFamily="34" charset="0"/>
              <a:buNone/>
              <a:defRPr/>
            </a:pPr>
            <a:r>
              <a:rPr lang="en-US" sz="2400" dirty="0">
                <a:latin typeface="Times New Roman" pitchFamily="18" charset="0"/>
                <a:cs typeface="Times New Roman" pitchFamily="18" charset="0"/>
              </a:rPr>
              <a:t>Three stages</a:t>
            </a:r>
          </a:p>
          <a:p>
            <a:pPr marL="514350" indent="-514350">
              <a:lnSpc>
                <a:spcPct val="150000"/>
              </a:lnSpc>
              <a:buFont typeface="Arial" panose="020B0604020202020204" pitchFamily="34" charset="0"/>
              <a:buAutoNum type="arabicPeriod"/>
              <a:defRPr/>
            </a:pPr>
            <a:r>
              <a:rPr lang="en-US" sz="2400" dirty="0">
                <a:latin typeface="Times New Roman" pitchFamily="18" charset="0"/>
                <a:cs typeface="Times New Roman" pitchFamily="18" charset="0"/>
              </a:rPr>
              <a:t>Primary minimum(irreversible attraction)</a:t>
            </a:r>
          </a:p>
          <a:p>
            <a:pPr marL="514350" indent="-514350" eaLnBrk="1" fontAlgn="auto" hangingPunct="1">
              <a:lnSpc>
                <a:spcPct val="150000"/>
              </a:lnSpc>
              <a:spcAft>
                <a:spcPts val="0"/>
              </a:spcAft>
              <a:buFont typeface="Arial" panose="020B0604020202020204" pitchFamily="34" charset="0"/>
              <a:buAutoNum type="arabicPeriod"/>
              <a:defRPr/>
            </a:pPr>
            <a:r>
              <a:rPr lang="en-US" sz="2400" dirty="0">
                <a:latin typeface="Times New Roman" pitchFamily="18" charset="0"/>
                <a:cs typeface="Times New Roman" pitchFamily="18" charset="0"/>
              </a:rPr>
              <a:t>Positive maximum (energy barrier)</a:t>
            </a:r>
          </a:p>
          <a:p>
            <a:pPr marL="514350" indent="-514350">
              <a:lnSpc>
                <a:spcPct val="150000"/>
              </a:lnSpc>
              <a:buFont typeface="Arial" panose="020B0604020202020204" pitchFamily="34" charset="0"/>
              <a:buAutoNum type="arabicPeriod"/>
              <a:defRPr/>
            </a:pPr>
            <a:r>
              <a:rPr lang="en-US" sz="2400" dirty="0">
                <a:latin typeface="Times New Roman" pitchFamily="18" charset="0"/>
                <a:cs typeface="Times New Roman" pitchFamily="18" charset="0"/>
              </a:rPr>
              <a:t>Secondary minimum (reversible attraction)</a:t>
            </a:r>
          </a:p>
        </p:txBody>
      </p:sp>
      <p:pic>
        <p:nvPicPr>
          <p:cNvPr id="7" name="Picture 2" descr="http://www.malvern.com/LabEng/industry/colloids/dlvo_theory_2.jpg">
            <a:extLst>
              <a:ext uri="{FF2B5EF4-FFF2-40B4-BE49-F238E27FC236}">
                <a16:creationId xmlns="" xmlns:a16="http://schemas.microsoft.com/office/drawing/2014/main" id="{E7CCD68A-5A77-4DBF-A790-F19BBA71144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83580" y="951697"/>
            <a:ext cx="2571750" cy="22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488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5431EF26-CF45-4474-BAB2-761D01261220}"/>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24</a:t>
            </a:fld>
            <a:endParaRPr lang="en"/>
          </a:p>
        </p:txBody>
      </p:sp>
      <p:sp>
        <p:nvSpPr>
          <p:cNvPr id="6" name="TextBox 5">
            <a:extLst>
              <a:ext uri="{FF2B5EF4-FFF2-40B4-BE49-F238E27FC236}">
                <a16:creationId xmlns="" xmlns:a16="http://schemas.microsoft.com/office/drawing/2014/main" id="{9BBB146F-36F8-43B4-9289-41B11F7AD046}"/>
              </a:ext>
            </a:extLst>
          </p:cNvPr>
          <p:cNvSpPr txBox="1"/>
          <p:nvPr/>
        </p:nvSpPr>
        <p:spPr>
          <a:xfrm>
            <a:off x="1383030" y="1085850"/>
            <a:ext cx="6617970" cy="3416320"/>
          </a:xfrm>
          <a:prstGeom prst="rect">
            <a:avLst/>
          </a:prstGeom>
          <a:noFill/>
        </p:spPr>
        <p:txBody>
          <a:bodyPr wrap="square">
            <a:spAutoFit/>
          </a:bodyPr>
          <a:lstStyle/>
          <a:p>
            <a:pPr marL="285750" indent="-285750" eaLnBrk="1" hangingPunct="1">
              <a:lnSpc>
                <a:spcPct val="150000"/>
              </a:lnSpc>
              <a:buFont typeface="Arial" panose="020B0604020202020204" pitchFamily="34" charset="0"/>
              <a:buChar char="•"/>
            </a:pPr>
            <a:r>
              <a:rPr lang="en-US" altLang="en-US" sz="2400" b="1" dirty="0">
                <a:latin typeface="Times New Roman" pitchFamily="18" charset="0"/>
                <a:cs typeface="Times New Roman" pitchFamily="18" charset="0"/>
              </a:rPr>
              <a:t>Positive maximum</a:t>
            </a:r>
            <a:r>
              <a:rPr lang="en-US" altLang="en-US" sz="2400" dirty="0">
                <a:latin typeface="Times New Roman" pitchFamily="18" charset="0"/>
                <a:cs typeface="Times New Roman" pitchFamily="18" charset="0"/>
              </a:rPr>
              <a:t>: an energy barrier to adhesion.</a:t>
            </a:r>
          </a:p>
          <a:p>
            <a:pPr marL="285750" indent="-285750" eaLnBrk="1" hangingPunct="1">
              <a:lnSpc>
                <a:spcPct val="150000"/>
              </a:lnSpc>
              <a:buFont typeface="Arial" panose="020B0604020202020204" pitchFamily="34" charset="0"/>
              <a:buChar char="•"/>
            </a:pPr>
            <a:r>
              <a:rPr lang="en-US" altLang="en-US" sz="2400" b="1" dirty="0">
                <a:latin typeface="Times New Roman" pitchFamily="18" charset="0"/>
                <a:cs typeface="Times New Roman" pitchFamily="18" charset="0"/>
              </a:rPr>
              <a:t>Primary minimum</a:t>
            </a:r>
            <a:r>
              <a:rPr lang="en-US" altLang="en-US" sz="2400" dirty="0">
                <a:latin typeface="Times New Roman" pitchFamily="18" charset="0"/>
                <a:cs typeface="Times New Roman" pitchFamily="18" charset="0"/>
              </a:rPr>
              <a:t>: located &lt;2nm away from the surface, where an irreversible adhesion is established.</a:t>
            </a:r>
          </a:p>
          <a:p>
            <a:pPr marL="285750" indent="-285750" eaLnBrk="1" hangingPunct="1">
              <a:lnSpc>
                <a:spcPct val="150000"/>
              </a:lnSpc>
            </a:pPr>
            <a:endParaRPr lang="en-US" alt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451502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25</a:t>
            </a:fld>
            <a:endParaRPr lang="en"/>
          </a:p>
        </p:txBody>
      </p:sp>
      <p:sp>
        <p:nvSpPr>
          <p:cNvPr id="3" name="Rectangle 2"/>
          <p:cNvSpPr/>
          <p:nvPr/>
        </p:nvSpPr>
        <p:spPr>
          <a:xfrm>
            <a:off x="436728" y="900752"/>
            <a:ext cx="8011236" cy="2862322"/>
          </a:xfrm>
          <a:prstGeom prst="rect">
            <a:avLst/>
          </a:prstGeom>
        </p:spPr>
        <p:txBody>
          <a:bodyPr wrap="square">
            <a:spAutoFit/>
          </a:bodyPr>
          <a:lstStyle/>
          <a:p>
            <a:pPr marL="285750" indent="-285750" algn="just" eaLnBrk="1" hangingPunct="1">
              <a:lnSpc>
                <a:spcPct val="150000"/>
              </a:lnSpc>
              <a:buFont typeface="Arial" panose="020B0604020202020204" pitchFamily="34" charset="0"/>
              <a:buChar char="•"/>
            </a:pPr>
            <a:r>
              <a:rPr lang="en-US" altLang="en-US" sz="2400" b="1" dirty="0" smtClean="0">
                <a:latin typeface="Times New Roman" pitchFamily="18" charset="0"/>
                <a:cs typeface="Times New Roman" pitchFamily="18" charset="0"/>
              </a:rPr>
              <a:t>Secondary minimum </a:t>
            </a:r>
            <a:r>
              <a:rPr lang="en-US" altLang="en-US" sz="2400" dirty="0" smtClean="0">
                <a:latin typeface="Times New Roman" pitchFamily="18" charset="0"/>
                <a:cs typeface="Times New Roman" pitchFamily="18" charset="0"/>
              </a:rPr>
              <a:t>does not often reach large negative values which means weak reversible adhesion</a:t>
            </a:r>
          </a:p>
          <a:p>
            <a:pPr marL="285750" indent="-285750" algn="just" eaLnBrk="1" hangingPunct="1">
              <a:lnSpc>
                <a:spcPct val="150000"/>
              </a:lnSpc>
              <a:buFont typeface="Arial" panose="020B0604020202020204" pitchFamily="34" charset="0"/>
              <a:buChar char="•"/>
            </a:pPr>
            <a:r>
              <a:rPr lang="en-US" altLang="en-US" sz="2400" dirty="0" smtClean="0">
                <a:latin typeface="Times New Roman" pitchFamily="18" charset="0"/>
                <a:cs typeface="Times New Roman" pitchFamily="18" charset="0"/>
              </a:rPr>
              <a:t>If particle reaches primary minimum, a group of short range forces (hydrogen bonding) dominates the adhesive interaction and determines the strength of adhesion.</a:t>
            </a:r>
            <a:endParaRPr lang="en-US" altLang="en-US" sz="24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D10C51A-7AD4-4E60-8E79-65C3D2F11381}"/>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26</a:t>
            </a:fld>
            <a:endParaRPr lang="en"/>
          </a:p>
        </p:txBody>
      </p:sp>
      <p:sp>
        <p:nvSpPr>
          <p:cNvPr id="3" name="Subtitle 4">
            <a:extLst>
              <a:ext uri="{FF2B5EF4-FFF2-40B4-BE49-F238E27FC236}">
                <a16:creationId xmlns="" xmlns:a16="http://schemas.microsoft.com/office/drawing/2014/main" id="{69685ACE-B895-4810-B46A-0D44374A8BAA}"/>
              </a:ext>
            </a:extLst>
          </p:cNvPr>
          <p:cNvSpPr txBox="1">
            <a:spLocks/>
          </p:cNvSpPr>
          <p:nvPr/>
        </p:nvSpPr>
        <p:spPr>
          <a:xfrm>
            <a:off x="822867" y="945510"/>
            <a:ext cx="7772400" cy="2160639"/>
          </a:xfrm>
          <a:prstGeom prst="rect">
            <a:avLst/>
          </a:prstGeom>
          <a:noFill/>
          <a:ln>
            <a:noFill/>
          </a:ln>
        </p:spPr>
        <p:txBody>
          <a:bodyPr spcFirstLastPara="1" wrap="square" lIns="0" tIns="0" rIns="0" bIns="0" rtlCol="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1"/>
              </a:buClr>
              <a:buSzPts val="2400"/>
              <a:buFont typeface="Red Hat Text"/>
              <a:buChar char="●"/>
              <a:defRPr sz="2400" b="0" i="0" u="none" strike="noStrike" cap="none">
                <a:solidFill>
                  <a:schemeClr val="dk1"/>
                </a:solidFill>
                <a:latin typeface="Red Hat Text"/>
                <a:ea typeface="Red Hat Text"/>
                <a:cs typeface="Red Hat Text"/>
                <a:sym typeface="Red Hat Text"/>
              </a:defRPr>
            </a:lvl1pPr>
            <a:lvl2pPr marL="914400" marR="0" lvl="1" indent="-381000" algn="l" rtl="0">
              <a:lnSpc>
                <a:spcPct val="115000"/>
              </a:lnSpc>
              <a:spcBef>
                <a:spcPts val="800"/>
              </a:spcBef>
              <a:spcAft>
                <a:spcPts val="0"/>
              </a:spcAft>
              <a:buClr>
                <a:schemeClr val="accent1"/>
              </a:buClr>
              <a:buSzPts val="2400"/>
              <a:buFont typeface="Red Hat Text"/>
              <a:buChar char="○"/>
              <a:defRPr sz="2400" b="0" i="0" u="none" strike="noStrike" cap="none">
                <a:solidFill>
                  <a:schemeClr val="dk1"/>
                </a:solidFill>
                <a:latin typeface="Red Hat Text"/>
                <a:ea typeface="Red Hat Text"/>
                <a:cs typeface="Red Hat Text"/>
                <a:sym typeface="Red Hat Text"/>
              </a:defRPr>
            </a:lvl2pPr>
            <a:lvl3pPr marL="1371600" marR="0" lvl="2" indent="-381000" algn="l" rtl="0">
              <a:lnSpc>
                <a:spcPct val="115000"/>
              </a:lnSpc>
              <a:spcBef>
                <a:spcPts val="800"/>
              </a:spcBef>
              <a:spcAft>
                <a:spcPts val="0"/>
              </a:spcAft>
              <a:buClr>
                <a:schemeClr val="accent1"/>
              </a:buClr>
              <a:buSzPts val="2400"/>
              <a:buFont typeface="Red Hat Text"/>
              <a:buChar char="■"/>
              <a:defRPr sz="2400" b="0" i="0" u="none" strike="noStrike" cap="none">
                <a:solidFill>
                  <a:schemeClr val="dk1"/>
                </a:solidFill>
                <a:latin typeface="Red Hat Text"/>
                <a:ea typeface="Red Hat Text"/>
                <a:cs typeface="Red Hat Text"/>
                <a:sym typeface="Red Hat Text"/>
              </a:defRPr>
            </a:lvl3pPr>
            <a:lvl4pPr marL="1828800" marR="0" lvl="3"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4pPr>
            <a:lvl5pPr marL="2286000" marR="0" lvl="4"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5pPr>
            <a:lvl6pPr marL="2743200" marR="0" lvl="5"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6pPr>
            <a:lvl7pPr marL="3200400" marR="0" lvl="6"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7pPr>
            <a:lvl8pPr marL="3657600" marR="0" lvl="7"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8pPr>
            <a:lvl9pPr marL="4114800" marR="0" lvl="8" indent="-381000" algn="l" rtl="0">
              <a:lnSpc>
                <a:spcPct val="115000"/>
              </a:lnSpc>
              <a:spcBef>
                <a:spcPts val="800"/>
              </a:spcBef>
              <a:spcAft>
                <a:spcPts val="80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9pPr>
          </a:lstStyle>
          <a:p>
            <a:pPr algn="just">
              <a:lnSpc>
                <a:spcPct val="150000"/>
              </a:lnSpc>
              <a:buFont typeface="Arial" panose="020B0604020202020204" pitchFamily="34" charset="0"/>
              <a:buNone/>
              <a:defRPr/>
            </a:pPr>
            <a:r>
              <a:rPr lang="en-US" b="1" dirty="0">
                <a:solidFill>
                  <a:srgbClr val="FF0000"/>
                </a:solidFill>
                <a:latin typeface="Times New Roman" pitchFamily="18" charset="0"/>
                <a:cs typeface="Times New Roman" pitchFamily="18" charset="0"/>
              </a:rPr>
              <a:t>3.Attachment of bacteria </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firm anchorage between pellicle and bacteria</a:t>
            </a:r>
          </a:p>
          <a:p>
            <a:pPr marL="514350" indent="-514350" algn="just">
              <a:lnSpc>
                <a:spcPct val="150000"/>
              </a:lnSpc>
              <a:buFont typeface="Arial" charset="0"/>
              <a:buNone/>
              <a:defRPr/>
            </a:pPr>
            <a:r>
              <a:rPr lang="en-US" dirty="0">
                <a:latin typeface="Times New Roman" pitchFamily="18" charset="0"/>
                <a:cs typeface="Times New Roman" pitchFamily="18" charset="0"/>
              </a:rPr>
              <a:t>1.Force generating movement of bacteria by flagella</a:t>
            </a:r>
          </a:p>
          <a:p>
            <a:pPr marL="514350" indent="-514350" algn="just">
              <a:lnSpc>
                <a:spcPct val="150000"/>
              </a:lnSpc>
              <a:buFont typeface="Arial" panose="020B0604020202020204" pitchFamily="34" charset="0"/>
              <a:buNone/>
              <a:defRPr/>
            </a:pPr>
            <a:r>
              <a:rPr lang="en-US" dirty="0">
                <a:latin typeface="Times New Roman" pitchFamily="18" charset="0"/>
                <a:cs typeface="Times New Roman" pitchFamily="18" charset="0"/>
              </a:rPr>
              <a:t>	- to overcome the repulsive force (positive maximum)</a:t>
            </a:r>
          </a:p>
          <a:p>
            <a:pPr marL="514350" indent="-514350" algn="just">
              <a:lnSpc>
                <a:spcPct val="150000"/>
              </a:lnSpc>
              <a:buFont typeface="Arial" panose="020B0604020202020204" pitchFamily="34" charset="0"/>
              <a:buNone/>
              <a:defRPr/>
            </a:pPr>
            <a:r>
              <a:rPr lang="en-US" dirty="0">
                <a:latin typeface="Times New Roman" pitchFamily="18" charset="0"/>
                <a:cs typeface="Times New Roman" pitchFamily="18" charset="0"/>
              </a:rPr>
              <a:t>2.  By mean of fimbriae, </a:t>
            </a:r>
            <a:r>
              <a:rPr lang="en-US" dirty="0" err="1">
                <a:latin typeface="Times New Roman" pitchFamily="18" charset="0"/>
                <a:cs typeface="Times New Roman" pitchFamily="18" charset="0"/>
              </a:rPr>
              <a:t>fimbrils</a:t>
            </a:r>
            <a:endParaRPr lang="en-US" dirty="0">
              <a:latin typeface="Times New Roman" pitchFamily="18" charset="0"/>
              <a:cs typeface="Times New Roman" pitchFamily="18" charset="0"/>
            </a:endParaRPr>
          </a:p>
          <a:p>
            <a:pPr marL="514350" indent="-514350" algn="just">
              <a:lnSpc>
                <a:spcPct val="150000"/>
              </a:lnSpc>
              <a:buFont typeface="Arial" panose="020B0604020202020204" pitchFamily="34" charset="0"/>
              <a:buNone/>
              <a:defRPr/>
            </a:pPr>
            <a:r>
              <a:rPr lang="en-US" dirty="0">
                <a:latin typeface="Times New Roman" pitchFamily="18" charset="0"/>
                <a:cs typeface="Times New Roman" pitchFamily="18" charset="0"/>
              </a:rPr>
              <a:t>3.  Cell surface proteins – adhesins </a:t>
            </a:r>
          </a:p>
        </p:txBody>
      </p:sp>
    </p:spTree>
    <p:extLst>
      <p:ext uri="{BB962C8B-B14F-4D97-AF65-F5344CB8AC3E}">
        <p14:creationId xmlns:p14="http://schemas.microsoft.com/office/powerpoint/2010/main" val="2373694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850A5DE7-F6B5-4DD1-BE39-FC60426827E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27</a:t>
            </a:fld>
            <a:endParaRPr lang="en"/>
          </a:p>
        </p:txBody>
      </p:sp>
      <p:sp>
        <p:nvSpPr>
          <p:cNvPr id="6" name="Title 1">
            <a:extLst>
              <a:ext uri="{FF2B5EF4-FFF2-40B4-BE49-F238E27FC236}">
                <a16:creationId xmlns="" xmlns:a16="http://schemas.microsoft.com/office/drawing/2014/main" id="{40E0A419-6E6F-41DB-A789-A0CA1E0F08F2}"/>
              </a:ext>
            </a:extLst>
          </p:cNvPr>
          <p:cNvSpPr txBox="1">
            <a:spLocks/>
          </p:cNvSpPr>
          <p:nvPr/>
        </p:nvSpPr>
        <p:spPr>
          <a:xfrm>
            <a:off x="666749" y="13628"/>
            <a:ext cx="8190647" cy="109961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IN" sz="2400" dirty="0">
                <a:solidFill>
                  <a:srgbClr val="002060"/>
                </a:solidFill>
                <a:latin typeface="Times New Roman" pitchFamily="18" charset="0"/>
                <a:cs typeface="Times New Roman" pitchFamily="18" charset="0"/>
              </a:rPr>
              <a:t>Step 2: Transport of microorganisms and reversible attachment</a:t>
            </a:r>
          </a:p>
        </p:txBody>
      </p:sp>
      <p:sp>
        <p:nvSpPr>
          <p:cNvPr id="7" name="Content Placeholder 2">
            <a:extLst>
              <a:ext uri="{FF2B5EF4-FFF2-40B4-BE49-F238E27FC236}">
                <a16:creationId xmlns="" xmlns:a16="http://schemas.microsoft.com/office/drawing/2014/main" id="{90ABD541-368B-415F-9EBC-9D979F041FEA}"/>
              </a:ext>
            </a:extLst>
          </p:cNvPr>
          <p:cNvSpPr txBox="1">
            <a:spLocks/>
          </p:cNvSpPr>
          <p:nvPr/>
        </p:nvSpPr>
        <p:spPr>
          <a:xfrm>
            <a:off x="750628" y="1187360"/>
            <a:ext cx="7383722" cy="297367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419100" algn="ctr" rtl="0">
              <a:lnSpc>
                <a:spcPct val="115000"/>
              </a:lnSpc>
              <a:spcBef>
                <a:spcPts val="0"/>
              </a:spcBef>
              <a:spcAft>
                <a:spcPts val="0"/>
              </a:spcAft>
              <a:buClr>
                <a:schemeClr val="accent5"/>
              </a:buClr>
              <a:buSzPts val="3000"/>
              <a:buFont typeface="Red Hat Display"/>
              <a:buChar char="●"/>
              <a:defRPr sz="3000" b="1" i="0" u="none" strike="noStrike" cap="none">
                <a:solidFill>
                  <a:schemeClr val="accent5"/>
                </a:solidFill>
                <a:latin typeface="Red Hat Display"/>
                <a:ea typeface="Red Hat Display"/>
                <a:cs typeface="Red Hat Display"/>
                <a:sym typeface="Red Hat Display"/>
              </a:defRPr>
            </a:lvl1pPr>
            <a:lvl2pPr marL="914400" marR="0" lvl="1" indent="-419100" algn="ctr" rtl="0">
              <a:lnSpc>
                <a:spcPct val="115000"/>
              </a:lnSpc>
              <a:spcBef>
                <a:spcPts val="800"/>
              </a:spcBef>
              <a:spcAft>
                <a:spcPts val="0"/>
              </a:spcAft>
              <a:buClr>
                <a:schemeClr val="accent5"/>
              </a:buClr>
              <a:buSzPts val="3000"/>
              <a:buFont typeface="Red Hat Display"/>
              <a:buChar char="○"/>
              <a:defRPr sz="3000" b="1" i="0" u="none" strike="noStrike" cap="none">
                <a:solidFill>
                  <a:schemeClr val="accent5"/>
                </a:solidFill>
                <a:latin typeface="Red Hat Display"/>
                <a:ea typeface="Red Hat Display"/>
                <a:cs typeface="Red Hat Display"/>
                <a:sym typeface="Red Hat Display"/>
              </a:defRPr>
            </a:lvl2pPr>
            <a:lvl3pPr marL="1371600" marR="0" lvl="2" indent="-419100" algn="ctr" rtl="0">
              <a:lnSpc>
                <a:spcPct val="115000"/>
              </a:lnSpc>
              <a:spcBef>
                <a:spcPts val="800"/>
              </a:spcBef>
              <a:spcAft>
                <a:spcPts val="0"/>
              </a:spcAft>
              <a:buClr>
                <a:schemeClr val="accent5"/>
              </a:buClr>
              <a:buSzPts val="3000"/>
              <a:buFont typeface="Red Hat Display"/>
              <a:buChar char="■"/>
              <a:defRPr sz="3000" b="1" i="0" u="none" strike="noStrike" cap="none">
                <a:solidFill>
                  <a:schemeClr val="accent5"/>
                </a:solidFill>
                <a:latin typeface="Red Hat Display"/>
                <a:ea typeface="Red Hat Display"/>
                <a:cs typeface="Red Hat Display"/>
                <a:sym typeface="Red Hat Display"/>
              </a:defRPr>
            </a:lvl3pPr>
            <a:lvl4pPr marL="1828800" marR="0" lvl="3" indent="-419100" algn="ctr" rtl="0">
              <a:lnSpc>
                <a:spcPct val="115000"/>
              </a:lnSpc>
              <a:spcBef>
                <a:spcPts val="800"/>
              </a:spcBef>
              <a:spcAft>
                <a:spcPts val="0"/>
              </a:spcAft>
              <a:buClr>
                <a:schemeClr val="accent5"/>
              </a:buClr>
              <a:buSzPts val="3000"/>
              <a:buFont typeface="Red Hat Display"/>
              <a:buChar char="●"/>
              <a:defRPr sz="3000" b="1" i="0" u="none" strike="noStrike" cap="none">
                <a:solidFill>
                  <a:schemeClr val="accent5"/>
                </a:solidFill>
                <a:latin typeface="Red Hat Display"/>
                <a:ea typeface="Red Hat Display"/>
                <a:cs typeface="Red Hat Display"/>
                <a:sym typeface="Red Hat Display"/>
              </a:defRPr>
            </a:lvl4pPr>
            <a:lvl5pPr marL="2286000" marR="0" lvl="4" indent="-419100" algn="ctr" rtl="0">
              <a:lnSpc>
                <a:spcPct val="115000"/>
              </a:lnSpc>
              <a:spcBef>
                <a:spcPts val="800"/>
              </a:spcBef>
              <a:spcAft>
                <a:spcPts val="0"/>
              </a:spcAft>
              <a:buClr>
                <a:schemeClr val="accent5"/>
              </a:buClr>
              <a:buSzPts val="3000"/>
              <a:buFont typeface="Red Hat Display"/>
              <a:buChar char="○"/>
              <a:defRPr sz="3000" b="1" i="0" u="none" strike="noStrike" cap="none">
                <a:solidFill>
                  <a:schemeClr val="accent5"/>
                </a:solidFill>
                <a:latin typeface="Red Hat Display"/>
                <a:ea typeface="Red Hat Display"/>
                <a:cs typeface="Red Hat Display"/>
                <a:sym typeface="Red Hat Display"/>
              </a:defRPr>
            </a:lvl5pPr>
            <a:lvl6pPr marL="2743200" marR="0" lvl="5" indent="-419100" algn="ctr" rtl="0">
              <a:lnSpc>
                <a:spcPct val="115000"/>
              </a:lnSpc>
              <a:spcBef>
                <a:spcPts val="800"/>
              </a:spcBef>
              <a:spcAft>
                <a:spcPts val="0"/>
              </a:spcAft>
              <a:buClr>
                <a:schemeClr val="accent5"/>
              </a:buClr>
              <a:buSzPts val="3000"/>
              <a:buFont typeface="Red Hat Display"/>
              <a:buChar char="■"/>
              <a:defRPr sz="3000" b="1" i="0" u="none" strike="noStrike" cap="none">
                <a:solidFill>
                  <a:schemeClr val="accent5"/>
                </a:solidFill>
                <a:latin typeface="Red Hat Display"/>
                <a:ea typeface="Red Hat Display"/>
                <a:cs typeface="Red Hat Display"/>
                <a:sym typeface="Red Hat Display"/>
              </a:defRPr>
            </a:lvl6pPr>
            <a:lvl7pPr marL="3200400" marR="0" lvl="6" indent="-419100" algn="ctr" rtl="0">
              <a:lnSpc>
                <a:spcPct val="115000"/>
              </a:lnSpc>
              <a:spcBef>
                <a:spcPts val="800"/>
              </a:spcBef>
              <a:spcAft>
                <a:spcPts val="0"/>
              </a:spcAft>
              <a:buClr>
                <a:schemeClr val="accent5"/>
              </a:buClr>
              <a:buSzPts val="3000"/>
              <a:buFont typeface="Red Hat Display"/>
              <a:buChar char="●"/>
              <a:defRPr sz="3000" b="1" i="0" u="none" strike="noStrike" cap="none">
                <a:solidFill>
                  <a:schemeClr val="accent5"/>
                </a:solidFill>
                <a:latin typeface="Red Hat Display"/>
                <a:ea typeface="Red Hat Display"/>
                <a:cs typeface="Red Hat Display"/>
                <a:sym typeface="Red Hat Display"/>
              </a:defRPr>
            </a:lvl7pPr>
            <a:lvl8pPr marL="3657600" marR="0" lvl="7" indent="-419100" algn="ctr" rtl="0">
              <a:lnSpc>
                <a:spcPct val="115000"/>
              </a:lnSpc>
              <a:spcBef>
                <a:spcPts val="800"/>
              </a:spcBef>
              <a:spcAft>
                <a:spcPts val="0"/>
              </a:spcAft>
              <a:buClr>
                <a:schemeClr val="accent5"/>
              </a:buClr>
              <a:buSzPts val="3000"/>
              <a:buFont typeface="Red Hat Display"/>
              <a:buChar char="○"/>
              <a:defRPr sz="3000" b="1" i="0" u="none" strike="noStrike" cap="none">
                <a:solidFill>
                  <a:schemeClr val="accent5"/>
                </a:solidFill>
                <a:latin typeface="Red Hat Display"/>
                <a:ea typeface="Red Hat Display"/>
                <a:cs typeface="Red Hat Display"/>
                <a:sym typeface="Red Hat Display"/>
              </a:defRPr>
            </a:lvl8pPr>
            <a:lvl9pPr marL="4114800" marR="0" lvl="8" indent="-419100" algn="ctr" rtl="0">
              <a:lnSpc>
                <a:spcPct val="115000"/>
              </a:lnSpc>
              <a:spcBef>
                <a:spcPts val="800"/>
              </a:spcBef>
              <a:spcAft>
                <a:spcPts val="800"/>
              </a:spcAft>
              <a:buClr>
                <a:schemeClr val="accent5"/>
              </a:buClr>
              <a:buSzPts val="3000"/>
              <a:buFont typeface="Red Hat Display"/>
              <a:buChar char="■"/>
              <a:defRPr sz="3000" b="1" i="0" u="none" strike="noStrike" cap="none">
                <a:solidFill>
                  <a:schemeClr val="accent5"/>
                </a:solidFill>
                <a:latin typeface="Red Hat Display"/>
                <a:ea typeface="Red Hat Display"/>
                <a:cs typeface="Red Hat Display"/>
                <a:sym typeface="Red Hat Display"/>
              </a:defRPr>
            </a:lvl9pPr>
          </a:lstStyle>
          <a:p>
            <a:pPr marL="0" indent="0" algn="just">
              <a:buFont typeface="Red Hat Display"/>
              <a:buNone/>
              <a:defRPr/>
            </a:pPr>
            <a:r>
              <a:rPr lang="en-US" sz="2400" b="0" dirty="0">
                <a:solidFill>
                  <a:schemeClr val="tx1"/>
                </a:solidFill>
                <a:latin typeface="Times New Roman" pitchFamily="18" charset="0"/>
                <a:cs typeface="Times New Roman" pitchFamily="18" charset="0"/>
              </a:rPr>
              <a:t>Microorganisms are transported to the  surface by </a:t>
            </a:r>
          </a:p>
          <a:p>
            <a:pPr marL="0" indent="0" algn="just">
              <a:buFont typeface="Red Hat Display"/>
              <a:buNone/>
              <a:defRPr/>
            </a:pPr>
            <a:endParaRPr lang="en-US" sz="2400" b="0" dirty="0">
              <a:solidFill>
                <a:schemeClr val="tx1"/>
              </a:solidFill>
              <a:latin typeface="Times New Roman" pitchFamily="18" charset="0"/>
              <a:cs typeface="Times New Roman" pitchFamily="18" charset="0"/>
            </a:endParaRPr>
          </a:p>
          <a:p>
            <a:pPr algn="just">
              <a:buSzPct val="100000"/>
              <a:buFont typeface="Wingdings" panose="05000000000000000000" pitchFamily="2" charset="2"/>
              <a:buChar char="ü"/>
              <a:defRPr/>
            </a:pPr>
            <a:r>
              <a:rPr lang="en-US" sz="2400" b="0" dirty="0">
                <a:solidFill>
                  <a:schemeClr val="tx1"/>
                </a:solidFill>
                <a:latin typeface="Times New Roman" pitchFamily="18" charset="0"/>
                <a:cs typeface="Times New Roman" pitchFamily="18" charset="0"/>
              </a:rPr>
              <a:t>Brownian movement (40µm/hour)</a:t>
            </a:r>
          </a:p>
          <a:p>
            <a:pPr algn="just">
              <a:buSzPct val="100000"/>
              <a:buFont typeface="Wingdings" panose="05000000000000000000" pitchFamily="2" charset="2"/>
              <a:buChar char="ü"/>
              <a:defRPr/>
            </a:pPr>
            <a:r>
              <a:rPr lang="en-US" sz="2400" b="0" dirty="0">
                <a:solidFill>
                  <a:schemeClr val="tx1"/>
                </a:solidFill>
                <a:latin typeface="Times New Roman" pitchFamily="18" charset="0"/>
                <a:cs typeface="Times New Roman" pitchFamily="18" charset="0"/>
              </a:rPr>
              <a:t>Sedimentation of bacteria</a:t>
            </a:r>
          </a:p>
          <a:p>
            <a:pPr algn="just">
              <a:buSzPct val="100000"/>
              <a:buFont typeface="Wingdings" panose="05000000000000000000" pitchFamily="2" charset="2"/>
              <a:buChar char="ü"/>
              <a:defRPr/>
            </a:pPr>
            <a:r>
              <a:rPr lang="en-US" sz="2400" b="0" dirty="0" err="1">
                <a:solidFill>
                  <a:schemeClr val="tx1"/>
                </a:solidFill>
                <a:latin typeface="Times New Roman" pitchFamily="18" charset="0"/>
                <a:cs typeface="Times New Roman" pitchFamily="18" charset="0"/>
              </a:rPr>
              <a:t>Chemotactic</a:t>
            </a:r>
            <a:r>
              <a:rPr lang="en-US" sz="2400" b="0" dirty="0">
                <a:solidFill>
                  <a:schemeClr val="tx1"/>
                </a:solidFill>
                <a:latin typeface="Times New Roman" pitchFamily="18" charset="0"/>
                <a:cs typeface="Times New Roman" pitchFamily="18" charset="0"/>
              </a:rPr>
              <a:t> </a:t>
            </a:r>
            <a:r>
              <a:rPr lang="en-US" sz="2400" b="0" dirty="0" smtClean="0">
                <a:solidFill>
                  <a:schemeClr val="tx1"/>
                </a:solidFill>
                <a:latin typeface="Times New Roman" pitchFamily="18" charset="0"/>
                <a:cs typeface="Times New Roman" pitchFamily="18" charset="0"/>
              </a:rPr>
              <a:t>action</a:t>
            </a:r>
          </a:p>
          <a:p>
            <a:pPr marL="0" indent="0" algn="just">
              <a:lnSpc>
                <a:spcPct val="170000"/>
              </a:lnSpc>
              <a:buFont typeface="Red Hat Display"/>
              <a:buNone/>
              <a:defRPr/>
            </a:pPr>
            <a:r>
              <a:rPr lang="en-SG" sz="2400" b="0" dirty="0" smtClean="0">
                <a:solidFill>
                  <a:schemeClr val="tx1"/>
                </a:solidFill>
                <a:latin typeface="Times New Roman" pitchFamily="18" charset="0"/>
                <a:cs typeface="Times New Roman" pitchFamily="18" charset="0"/>
              </a:rPr>
              <a:t>As the cell approaches the pellicle-coated surface, due to  long range relatively weak and short range  physiochemical forces it gets  reversibly attached to the tooth.</a:t>
            </a:r>
            <a:endParaRPr lang="en-SG" sz="24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265020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 xmlns:a16="http://schemas.microsoft.com/office/drawing/2014/main" id="{2D9E410E-54EB-4598-8B54-442DAD20938A}"/>
              </a:ext>
            </a:extLst>
          </p:cNvPr>
          <p:cNvSpPr>
            <a:spLocks noGrp="1"/>
          </p:cNvSpPr>
          <p:nvPr>
            <p:ph type="title"/>
          </p:nvPr>
        </p:nvSpPr>
        <p:spPr>
          <a:xfrm>
            <a:off x="0" y="-144369"/>
            <a:ext cx="9144000" cy="990600"/>
          </a:xfrm>
        </p:spPr>
        <p:txBody>
          <a:bodyPr>
            <a:noAutofit/>
          </a:bodyPr>
          <a:lstStyle/>
          <a:p>
            <a:pPr algn="ctr" eaLnBrk="1" hangingPunct="1"/>
            <a:r>
              <a:rPr lang="en-SG" sz="2400" b="1" dirty="0">
                <a:solidFill>
                  <a:srgbClr val="002060"/>
                </a:solidFill>
                <a:latin typeface="Times New Roman" pitchFamily="18" charset="0"/>
                <a:cs typeface="Times New Roman" pitchFamily="18" charset="0"/>
              </a:rPr>
              <a:t>Step 3 : Pioneer microbial colonizers and irreversible attachment </a:t>
            </a:r>
            <a:br>
              <a:rPr lang="en-SG" sz="2400" b="1" dirty="0">
                <a:solidFill>
                  <a:srgbClr val="002060"/>
                </a:solidFill>
                <a:latin typeface="Times New Roman" pitchFamily="18" charset="0"/>
                <a:cs typeface="Times New Roman" pitchFamily="18" charset="0"/>
              </a:rPr>
            </a:br>
            <a:r>
              <a:rPr lang="en-SG" sz="2400" b="1" dirty="0">
                <a:solidFill>
                  <a:srgbClr val="002060"/>
                </a:solidFill>
                <a:latin typeface="Times New Roman" pitchFamily="18" charset="0"/>
                <a:cs typeface="Times New Roman" pitchFamily="18" charset="0"/>
              </a:rPr>
              <a:t>         (adhesin–receptor interactions)</a:t>
            </a:r>
            <a:endParaRPr lang="en-IN" sz="2400" b="1" dirty="0">
              <a:solidFill>
                <a:srgbClr val="002060"/>
              </a:solidFill>
              <a:latin typeface="Times New Roman" pitchFamily="18" charset="0"/>
              <a:cs typeface="Times New Roman" pitchFamily="18" charset="0"/>
            </a:endParaRPr>
          </a:p>
        </p:txBody>
      </p:sp>
      <p:sp>
        <p:nvSpPr>
          <p:cNvPr id="4" name="Slide Number Placeholder 3">
            <a:extLst>
              <a:ext uri="{FF2B5EF4-FFF2-40B4-BE49-F238E27FC236}">
                <a16:creationId xmlns="" xmlns:a16="http://schemas.microsoft.com/office/drawing/2014/main" id="{3A186D87-BF48-454D-B3E3-E52F14F63C5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28</a:t>
            </a:fld>
            <a:endParaRPr lang="en"/>
          </a:p>
        </p:txBody>
      </p:sp>
      <p:sp>
        <p:nvSpPr>
          <p:cNvPr id="19" name="Content Placeholder 2">
            <a:extLst>
              <a:ext uri="{FF2B5EF4-FFF2-40B4-BE49-F238E27FC236}">
                <a16:creationId xmlns="" xmlns:a16="http://schemas.microsoft.com/office/drawing/2014/main" id="{16CE107F-02BE-4BD5-994E-F6CD3F13B85A}"/>
              </a:ext>
            </a:extLst>
          </p:cNvPr>
          <p:cNvSpPr txBox="1">
            <a:spLocks/>
          </p:cNvSpPr>
          <p:nvPr/>
        </p:nvSpPr>
        <p:spPr>
          <a:xfrm>
            <a:off x="696036" y="627797"/>
            <a:ext cx="7697337" cy="3957851"/>
          </a:xfrm>
          <a:prstGeom prst="rect">
            <a:avLst/>
          </a:prstGeom>
          <a:noFill/>
          <a:ln>
            <a:noFill/>
          </a:ln>
        </p:spPr>
        <p:txBody>
          <a:bodyPr spcFirstLastPara="1" wrap="square" lIns="0" tIns="0" rIns="0" bIns="0" rtlCol="0" anchor="t" anchorCtr="0">
            <a:noAutofit/>
          </a:bodyPr>
          <a:lstStyle>
            <a:defPPr marR="0" lvl="0" algn="l" rtl="0">
              <a:lnSpc>
                <a:spcPct val="100000"/>
              </a:lnSpc>
              <a:spcBef>
                <a:spcPts val="0"/>
              </a:spcBef>
              <a:spcAft>
                <a:spcPts val="0"/>
              </a:spcAft>
            </a:defPPr>
            <a:lvl1pPr marL="342900" marR="0" lvl="0" indent="-342900" algn="l" defTabSz="914400" rtl="0" eaLnBrk="1" latinLnBrk="0" hangingPunct="1">
              <a:lnSpc>
                <a:spcPct val="115000"/>
              </a:lnSpc>
              <a:spcBef>
                <a:spcPct val="20000"/>
              </a:spcBef>
              <a:spcAft>
                <a:spcPts val="0"/>
              </a:spcAft>
              <a:buClr>
                <a:schemeClr val="accent1"/>
              </a:buClr>
              <a:buSzPts val="2400"/>
              <a:buFont typeface="Arial" pitchFamily="34" charset="0"/>
              <a:buChar char="•"/>
              <a:defRPr sz="3200" b="0" i="0" u="none" strike="noStrike" kern="1200" cap="none">
                <a:solidFill>
                  <a:schemeClr val="tx1"/>
                </a:solidFill>
                <a:latin typeface="+mn-lt"/>
                <a:ea typeface="+mn-ea"/>
                <a:cs typeface="+mn-cs"/>
                <a:sym typeface="Red Hat Text"/>
              </a:defRPr>
            </a:lvl1pPr>
            <a:lvl2pPr marL="742950" marR="0" lvl="1" indent="-285750" algn="l" defTabSz="914400" rtl="0" eaLnBrk="1" latinLnBrk="0" hangingPunct="1">
              <a:lnSpc>
                <a:spcPct val="115000"/>
              </a:lnSpc>
              <a:spcBef>
                <a:spcPct val="20000"/>
              </a:spcBef>
              <a:spcAft>
                <a:spcPts val="0"/>
              </a:spcAft>
              <a:buClr>
                <a:schemeClr val="accent1"/>
              </a:buClr>
              <a:buSzPts val="2400"/>
              <a:buFont typeface="Arial" pitchFamily="34" charset="0"/>
              <a:buChar char="–"/>
              <a:defRPr sz="2800" b="0" i="0" u="none" strike="noStrike" kern="1200" cap="none">
                <a:solidFill>
                  <a:schemeClr val="tx1"/>
                </a:solidFill>
                <a:latin typeface="+mn-lt"/>
                <a:ea typeface="+mn-ea"/>
                <a:cs typeface="+mn-cs"/>
                <a:sym typeface="Red Hat Text"/>
              </a:defRPr>
            </a:lvl2pPr>
            <a:lvl3pPr marL="1143000" marR="0" lvl="2" indent="-228600" algn="l" defTabSz="914400" rtl="0" eaLnBrk="1" latinLnBrk="0" hangingPunct="1">
              <a:lnSpc>
                <a:spcPct val="115000"/>
              </a:lnSpc>
              <a:spcBef>
                <a:spcPct val="20000"/>
              </a:spcBef>
              <a:spcAft>
                <a:spcPts val="0"/>
              </a:spcAft>
              <a:buClr>
                <a:schemeClr val="accent1"/>
              </a:buClr>
              <a:buSzPts val="2400"/>
              <a:buFont typeface="Arial" pitchFamily="34" charset="0"/>
              <a:buChar char="•"/>
              <a:defRPr sz="2400" b="0" i="0" u="none" strike="noStrike" kern="1200" cap="none">
                <a:solidFill>
                  <a:schemeClr val="tx1"/>
                </a:solidFill>
                <a:latin typeface="+mn-lt"/>
                <a:ea typeface="+mn-ea"/>
                <a:cs typeface="+mn-cs"/>
                <a:sym typeface="Red Hat Text"/>
              </a:defRPr>
            </a:lvl3pPr>
            <a:lvl4pPr marL="1600200" marR="0" lvl="3" indent="-228600" algn="l" defTabSz="914400" rtl="0" eaLnBrk="1" latinLnBrk="0" hangingPunct="1">
              <a:lnSpc>
                <a:spcPct val="115000"/>
              </a:lnSpc>
              <a:spcBef>
                <a:spcPct val="20000"/>
              </a:spcBef>
              <a:spcAft>
                <a:spcPts val="0"/>
              </a:spcAft>
              <a:buClr>
                <a:schemeClr val="dk1"/>
              </a:buClr>
              <a:buSzPts val="2400"/>
              <a:buFont typeface="Arial" pitchFamily="34" charset="0"/>
              <a:buChar char="–"/>
              <a:defRPr sz="2000" b="0" i="0" u="none" strike="noStrike" kern="1200" cap="none">
                <a:solidFill>
                  <a:schemeClr val="tx1"/>
                </a:solidFill>
                <a:latin typeface="+mn-lt"/>
                <a:ea typeface="+mn-ea"/>
                <a:cs typeface="+mn-cs"/>
                <a:sym typeface="Red Hat Text"/>
              </a:defRPr>
            </a:lvl4pPr>
            <a:lvl5pPr marL="2057400" marR="0" lvl="4" indent="-228600" algn="l" defTabSz="914400" rtl="0" eaLnBrk="1" latinLnBrk="0" hangingPunct="1">
              <a:lnSpc>
                <a:spcPct val="115000"/>
              </a:lnSpc>
              <a:spcBef>
                <a:spcPct val="20000"/>
              </a:spcBef>
              <a:spcAft>
                <a:spcPts val="0"/>
              </a:spcAft>
              <a:buClr>
                <a:schemeClr val="dk1"/>
              </a:buClr>
              <a:buSzPts val="2400"/>
              <a:buFont typeface="Arial" pitchFamily="34" charset="0"/>
              <a:buChar char="»"/>
              <a:defRPr sz="2000" b="0" i="0" u="none" strike="noStrike" kern="1200" cap="none">
                <a:solidFill>
                  <a:schemeClr val="tx1"/>
                </a:solidFill>
                <a:latin typeface="+mn-lt"/>
                <a:ea typeface="+mn-ea"/>
                <a:cs typeface="+mn-cs"/>
                <a:sym typeface="Red Hat Text"/>
              </a:defRPr>
            </a:lvl5pPr>
            <a:lvl6pPr marL="2514600" marR="0" lvl="5" indent="-228600" algn="l" defTabSz="914400" rtl="0" eaLnBrk="1" latinLnBrk="0" hangingPunct="1">
              <a:lnSpc>
                <a:spcPct val="115000"/>
              </a:lnSpc>
              <a:spcBef>
                <a:spcPct val="20000"/>
              </a:spcBef>
              <a:spcAft>
                <a:spcPts val="0"/>
              </a:spcAft>
              <a:buClr>
                <a:schemeClr val="dk1"/>
              </a:buClr>
              <a:buSzPts val="2400"/>
              <a:buFont typeface="Arial" pitchFamily="34" charset="0"/>
              <a:buChar char="•"/>
              <a:defRPr sz="2000" b="0" i="0" u="none" strike="noStrike" kern="1200" cap="none">
                <a:solidFill>
                  <a:schemeClr val="tx1"/>
                </a:solidFill>
                <a:latin typeface="+mn-lt"/>
                <a:ea typeface="+mn-ea"/>
                <a:cs typeface="+mn-cs"/>
                <a:sym typeface="Red Hat Text"/>
              </a:defRPr>
            </a:lvl6pPr>
            <a:lvl7pPr marL="2971800" marR="0" lvl="6" indent="-228600" algn="l" defTabSz="914400" rtl="0" eaLnBrk="1" latinLnBrk="0" hangingPunct="1">
              <a:lnSpc>
                <a:spcPct val="115000"/>
              </a:lnSpc>
              <a:spcBef>
                <a:spcPct val="20000"/>
              </a:spcBef>
              <a:spcAft>
                <a:spcPts val="0"/>
              </a:spcAft>
              <a:buClr>
                <a:schemeClr val="dk1"/>
              </a:buClr>
              <a:buSzPts val="2400"/>
              <a:buFont typeface="Arial" pitchFamily="34" charset="0"/>
              <a:buChar char="•"/>
              <a:defRPr sz="2000" b="0" i="0" u="none" strike="noStrike" kern="1200" cap="none">
                <a:solidFill>
                  <a:schemeClr val="tx1"/>
                </a:solidFill>
                <a:latin typeface="+mn-lt"/>
                <a:ea typeface="+mn-ea"/>
                <a:cs typeface="+mn-cs"/>
                <a:sym typeface="Red Hat Text"/>
              </a:defRPr>
            </a:lvl7pPr>
            <a:lvl8pPr marL="3429000" marR="0" lvl="7" indent="-228600" algn="l" defTabSz="914400" rtl="0" eaLnBrk="1" latinLnBrk="0" hangingPunct="1">
              <a:lnSpc>
                <a:spcPct val="115000"/>
              </a:lnSpc>
              <a:spcBef>
                <a:spcPct val="20000"/>
              </a:spcBef>
              <a:spcAft>
                <a:spcPts val="0"/>
              </a:spcAft>
              <a:buClr>
                <a:schemeClr val="dk1"/>
              </a:buClr>
              <a:buSzPts val="2400"/>
              <a:buFont typeface="Arial" pitchFamily="34" charset="0"/>
              <a:buChar char="•"/>
              <a:defRPr sz="2000" b="0" i="0" u="none" strike="noStrike" kern="1200" cap="none">
                <a:solidFill>
                  <a:schemeClr val="tx1"/>
                </a:solidFill>
                <a:latin typeface="+mn-lt"/>
                <a:ea typeface="+mn-ea"/>
                <a:cs typeface="+mn-cs"/>
                <a:sym typeface="Red Hat Text"/>
              </a:defRPr>
            </a:lvl8pPr>
            <a:lvl9pPr marL="3886200" marR="0" lvl="8" indent="-228600" algn="l" defTabSz="914400" rtl="0" eaLnBrk="1" latinLnBrk="0" hangingPunct="1">
              <a:lnSpc>
                <a:spcPct val="115000"/>
              </a:lnSpc>
              <a:spcBef>
                <a:spcPct val="20000"/>
              </a:spcBef>
              <a:spcAft>
                <a:spcPts val="800"/>
              </a:spcAft>
              <a:buClr>
                <a:schemeClr val="dk1"/>
              </a:buClr>
              <a:buSzPts val="2400"/>
              <a:buFont typeface="Arial" pitchFamily="34" charset="0"/>
              <a:buChar char="•"/>
              <a:defRPr sz="2000" b="0" i="0" u="none" strike="noStrike" kern="1200" cap="none">
                <a:solidFill>
                  <a:schemeClr val="tx1"/>
                </a:solidFill>
                <a:latin typeface="+mn-lt"/>
                <a:ea typeface="+mn-ea"/>
                <a:cs typeface="+mn-cs"/>
                <a:sym typeface="Red Hat Text"/>
              </a:defRPr>
            </a:lvl9pPr>
          </a:lstStyle>
          <a:p>
            <a:pPr>
              <a:lnSpc>
                <a:spcPct val="170000"/>
              </a:lnSpc>
              <a:buFont typeface="Arial" pitchFamily="34" charset="0"/>
              <a:buNone/>
              <a:defRPr/>
            </a:pPr>
            <a:r>
              <a:rPr lang="en-US" sz="2400" u="sng" dirty="0">
                <a:latin typeface="Times New Roman" pitchFamily="18" charset="0"/>
                <a:cs typeface="Times New Roman" pitchFamily="18" charset="0"/>
              </a:rPr>
              <a:t>Attachment of bacteria </a:t>
            </a:r>
          </a:p>
          <a:p>
            <a:pPr>
              <a:lnSpc>
                <a:spcPct val="170000"/>
              </a:lnSpc>
              <a:buClr>
                <a:srgbClr val="002060"/>
              </a:buClr>
              <a:buSzPct val="100000"/>
              <a:buNone/>
              <a:defRPr/>
            </a:pPr>
            <a:r>
              <a:rPr lang="en-US" sz="2400" dirty="0" smtClean="0">
                <a:latin typeface="Times New Roman" pitchFamily="18" charset="0"/>
                <a:cs typeface="Times New Roman" pitchFamily="18" charset="0"/>
              </a:rPr>
              <a:t>Established </a:t>
            </a:r>
            <a:r>
              <a:rPr lang="en-US" sz="2400" dirty="0">
                <a:latin typeface="Times New Roman" pitchFamily="18" charset="0"/>
                <a:cs typeface="Times New Roman" pitchFamily="18" charset="0"/>
              </a:rPr>
              <a:t>by specific interaction </a:t>
            </a:r>
          </a:p>
          <a:p>
            <a:pPr>
              <a:lnSpc>
                <a:spcPct val="170000"/>
              </a:lnSpc>
              <a:buClr>
                <a:srgbClr val="002060"/>
              </a:buClr>
              <a:buSzPct val="100000"/>
              <a:buNone/>
              <a:defRPr/>
            </a:pPr>
            <a:r>
              <a:rPr lang="en-US" sz="2400" dirty="0" smtClean="0">
                <a:latin typeface="Times New Roman" pitchFamily="18" charset="0"/>
                <a:cs typeface="Times New Roman" pitchFamily="18" charset="0"/>
              </a:rPr>
              <a:t>Ionic </a:t>
            </a:r>
            <a:r>
              <a:rPr lang="en-US" sz="2400" dirty="0">
                <a:latin typeface="Times New Roman" pitchFamily="18" charset="0"/>
                <a:cs typeface="Times New Roman" pitchFamily="18" charset="0"/>
              </a:rPr>
              <a:t>bond, covalent bond, hydrogen bond</a:t>
            </a:r>
          </a:p>
          <a:p>
            <a:pPr>
              <a:lnSpc>
                <a:spcPct val="170000"/>
              </a:lnSpc>
              <a:buClr>
                <a:srgbClr val="002060"/>
              </a:buClr>
              <a:buSzPct val="100000"/>
              <a:buNone/>
              <a:defRPr/>
            </a:pPr>
            <a:r>
              <a:rPr lang="en-US" sz="2400" dirty="0" smtClean="0">
                <a:latin typeface="Times New Roman" pitchFamily="18" charset="0"/>
                <a:cs typeface="Times New Roman" pitchFamily="18" charset="0"/>
              </a:rPr>
              <a:t>Bonding </a:t>
            </a:r>
            <a:r>
              <a:rPr lang="en-US" sz="2400" dirty="0">
                <a:latin typeface="Times New Roman" pitchFamily="18" charset="0"/>
                <a:cs typeface="Times New Roman" pitchFamily="18" charset="0"/>
              </a:rPr>
              <a:t>is mediated by specific extracellular  protein  </a:t>
            </a:r>
            <a:r>
              <a:rPr lang="en-US" sz="2400" b="1" dirty="0">
                <a:latin typeface="Times New Roman" pitchFamily="18" charset="0"/>
                <a:cs typeface="Times New Roman" pitchFamily="18" charset="0"/>
              </a:rPr>
              <a:t>Adhesin</a:t>
            </a:r>
            <a:r>
              <a:rPr lang="en-US" sz="2400" dirty="0">
                <a:latin typeface="Times New Roman" pitchFamily="18" charset="0"/>
                <a:cs typeface="Times New Roman" pitchFamily="18" charset="0"/>
              </a:rPr>
              <a:t> and its receptor in pellicle</a:t>
            </a:r>
          </a:p>
          <a:p>
            <a:pPr>
              <a:defRPr/>
            </a:pPr>
            <a:endParaRPr lang="en-IN" sz="2400" dirty="0">
              <a:latin typeface="Times New Roman" pitchFamily="18" charset="0"/>
              <a:cs typeface="Times New Roman" pitchFamily="18" charset="0"/>
            </a:endParaRPr>
          </a:p>
        </p:txBody>
      </p:sp>
      <p:grpSp>
        <p:nvGrpSpPr>
          <p:cNvPr id="20" name="Group 19">
            <a:extLst>
              <a:ext uri="{FF2B5EF4-FFF2-40B4-BE49-F238E27FC236}">
                <a16:creationId xmlns="" xmlns:a16="http://schemas.microsoft.com/office/drawing/2014/main" id="{8C28157E-5F67-4FB6-BB8F-C59DB9E162E2}"/>
              </a:ext>
            </a:extLst>
          </p:cNvPr>
          <p:cNvGrpSpPr/>
          <p:nvPr/>
        </p:nvGrpSpPr>
        <p:grpSpPr>
          <a:xfrm>
            <a:off x="6701051" y="908151"/>
            <a:ext cx="2442949" cy="1862345"/>
            <a:chOff x="2337399" y="1525653"/>
            <a:chExt cx="3066921" cy="3068642"/>
          </a:xfrm>
        </p:grpSpPr>
        <p:sp>
          <p:nvSpPr>
            <p:cNvPr id="21" name="Rectangle 20">
              <a:extLst>
                <a:ext uri="{FF2B5EF4-FFF2-40B4-BE49-F238E27FC236}">
                  <a16:creationId xmlns="" xmlns:a16="http://schemas.microsoft.com/office/drawing/2014/main" id="{EDE1DAD7-F07D-49ED-9065-C51DAC53CCFE}"/>
                </a:ext>
              </a:extLst>
            </p:cNvPr>
            <p:cNvSpPr/>
            <p:nvPr/>
          </p:nvSpPr>
          <p:spPr>
            <a:xfrm>
              <a:off x="2802476" y="3288625"/>
              <a:ext cx="428625" cy="21431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IN" b="1"/>
            </a:p>
          </p:txBody>
        </p:sp>
        <p:sp>
          <p:nvSpPr>
            <p:cNvPr id="22" name="Arc 21">
              <a:extLst>
                <a:ext uri="{FF2B5EF4-FFF2-40B4-BE49-F238E27FC236}">
                  <a16:creationId xmlns="" xmlns:a16="http://schemas.microsoft.com/office/drawing/2014/main" id="{464F26CC-1B4A-4A2C-9461-0AF21DED4A34}"/>
                </a:ext>
              </a:extLst>
            </p:cNvPr>
            <p:cNvSpPr/>
            <p:nvPr/>
          </p:nvSpPr>
          <p:spPr>
            <a:xfrm rot="10800000">
              <a:off x="2337399" y="1525653"/>
              <a:ext cx="2143125" cy="1180316"/>
            </a:xfrm>
            <a:prstGeom prst="arc">
              <a:avLst>
                <a:gd name="adj1" fmla="val 10659841"/>
                <a:gd name="adj2" fmla="val 0"/>
              </a:avLst>
            </a:prstGeom>
          </p:spPr>
          <p:style>
            <a:lnRef idx="2">
              <a:schemeClr val="dk1"/>
            </a:lnRef>
            <a:fillRef idx="0">
              <a:schemeClr val="dk1"/>
            </a:fillRef>
            <a:effectRef idx="1">
              <a:schemeClr val="dk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IN" b="1" dirty="0"/>
            </a:p>
          </p:txBody>
        </p:sp>
        <p:sp>
          <p:nvSpPr>
            <p:cNvPr id="23" name="Moon 22">
              <a:extLst>
                <a:ext uri="{FF2B5EF4-FFF2-40B4-BE49-F238E27FC236}">
                  <a16:creationId xmlns="" xmlns:a16="http://schemas.microsoft.com/office/drawing/2014/main" id="{FEEC225E-B0B8-4C02-999A-2F41C38F1582}"/>
                </a:ext>
              </a:extLst>
            </p:cNvPr>
            <p:cNvSpPr/>
            <p:nvPr/>
          </p:nvSpPr>
          <p:spPr>
            <a:xfrm rot="16200000">
              <a:off x="3631405" y="3112891"/>
              <a:ext cx="357188" cy="428625"/>
            </a:xfrm>
            <a:prstGeom prst="moon">
              <a:avLst>
                <a:gd name="adj" fmla="val 41854"/>
              </a:avLst>
            </a:prstGeom>
          </p:spPr>
          <p:style>
            <a:lnRef idx="2">
              <a:schemeClr val="dk1">
                <a:shade val="50000"/>
              </a:schemeClr>
            </a:lnRef>
            <a:fillRef idx="1">
              <a:schemeClr val="dk1"/>
            </a:fillRef>
            <a:effectRef idx="0">
              <a:schemeClr val="dk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IN" b="1" dirty="0"/>
            </a:p>
          </p:txBody>
        </p:sp>
        <p:cxnSp>
          <p:nvCxnSpPr>
            <p:cNvPr id="24" name="Straight Connector 23">
              <a:extLst>
                <a:ext uri="{FF2B5EF4-FFF2-40B4-BE49-F238E27FC236}">
                  <a16:creationId xmlns="" xmlns:a16="http://schemas.microsoft.com/office/drawing/2014/main" id="{6D57F144-2777-4E3B-B3EA-DFB79563AC82}"/>
                </a:ext>
              </a:extLst>
            </p:cNvPr>
            <p:cNvCxnSpPr/>
            <p:nvPr/>
          </p:nvCxnSpPr>
          <p:spPr>
            <a:xfrm rot="5400000">
              <a:off x="3517012" y="3762484"/>
              <a:ext cx="571500" cy="1587"/>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 xmlns:a16="http://schemas.microsoft.com/office/drawing/2014/main" id="{FB3E469D-3958-4D86-A9B0-DEC0BE69B38A}"/>
                </a:ext>
              </a:extLst>
            </p:cNvPr>
            <p:cNvCxnSpPr/>
            <p:nvPr/>
          </p:nvCxnSpPr>
          <p:spPr>
            <a:xfrm>
              <a:off x="2478882" y="4082785"/>
              <a:ext cx="1928812" cy="1587"/>
            </a:xfrm>
            <a:prstGeom prst="line">
              <a:avLst/>
            </a:prstGeom>
          </p:spPr>
          <p:style>
            <a:lnRef idx="2">
              <a:schemeClr val="dk1"/>
            </a:lnRef>
            <a:fillRef idx="0">
              <a:schemeClr val="dk1"/>
            </a:fillRef>
            <a:effectRef idx="1">
              <a:schemeClr val="dk1"/>
            </a:effectRef>
            <a:fontRef idx="minor">
              <a:schemeClr val="tx1"/>
            </a:fontRef>
          </p:style>
        </p:cxnSp>
        <p:sp>
          <p:nvSpPr>
            <p:cNvPr id="26" name="TextBox 20">
              <a:extLst>
                <a:ext uri="{FF2B5EF4-FFF2-40B4-BE49-F238E27FC236}">
                  <a16:creationId xmlns="" xmlns:a16="http://schemas.microsoft.com/office/drawing/2014/main" id="{290B8B88-D818-4A75-8C9A-089738755E7F}"/>
                </a:ext>
              </a:extLst>
            </p:cNvPr>
            <p:cNvSpPr txBox="1">
              <a:spLocks noChangeArrowheads="1"/>
            </p:cNvSpPr>
            <p:nvPr/>
          </p:nvSpPr>
          <p:spPr bwMode="auto">
            <a:xfrm>
              <a:off x="2924828" y="2031883"/>
              <a:ext cx="139119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latin typeface="Tw Cen MT" pitchFamily="34" charset="0"/>
                </a:rPr>
                <a:t>Bacterium </a:t>
              </a:r>
              <a:endParaRPr lang="en-IN" b="1" dirty="0">
                <a:latin typeface="Tw Cen MT" pitchFamily="34" charset="0"/>
              </a:endParaRPr>
            </a:p>
          </p:txBody>
        </p:sp>
        <p:sp>
          <p:nvSpPr>
            <p:cNvPr id="27" name="TextBox 21">
              <a:extLst>
                <a:ext uri="{FF2B5EF4-FFF2-40B4-BE49-F238E27FC236}">
                  <a16:creationId xmlns="" xmlns:a16="http://schemas.microsoft.com/office/drawing/2014/main" id="{30333EE7-3C2E-4D4E-B634-83DCCF16B56E}"/>
                </a:ext>
              </a:extLst>
            </p:cNvPr>
            <p:cNvSpPr txBox="1">
              <a:spLocks noChangeArrowheads="1"/>
            </p:cNvSpPr>
            <p:nvPr/>
          </p:nvSpPr>
          <p:spPr bwMode="auto">
            <a:xfrm>
              <a:off x="3991132" y="3103466"/>
              <a:ext cx="1214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err="1">
                  <a:latin typeface="Tw Cen MT" pitchFamily="34" charset="0"/>
                </a:rPr>
                <a:t>Adhesin</a:t>
              </a:r>
              <a:r>
                <a:rPr lang="en-US" b="1" dirty="0">
                  <a:latin typeface="Tw Cen MT" pitchFamily="34" charset="0"/>
                </a:rPr>
                <a:t> </a:t>
              </a:r>
              <a:endParaRPr lang="en-IN" b="1" dirty="0">
                <a:latin typeface="Tw Cen MT" pitchFamily="34" charset="0"/>
              </a:endParaRPr>
            </a:p>
          </p:txBody>
        </p:sp>
        <p:sp>
          <p:nvSpPr>
            <p:cNvPr id="28" name="TextBox 22">
              <a:extLst>
                <a:ext uri="{FF2B5EF4-FFF2-40B4-BE49-F238E27FC236}">
                  <a16:creationId xmlns="" xmlns:a16="http://schemas.microsoft.com/office/drawing/2014/main" id="{C6481137-4F4B-4AE4-9B1C-B1748202FC68}"/>
                </a:ext>
              </a:extLst>
            </p:cNvPr>
            <p:cNvSpPr txBox="1">
              <a:spLocks noChangeArrowheads="1"/>
            </p:cNvSpPr>
            <p:nvPr/>
          </p:nvSpPr>
          <p:spPr bwMode="auto">
            <a:xfrm>
              <a:off x="3975570" y="3578333"/>
              <a:ext cx="142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latin typeface="Tw Cen MT" pitchFamily="34" charset="0"/>
                </a:rPr>
                <a:t>Receptor </a:t>
              </a:r>
              <a:endParaRPr lang="en-IN" b="1" dirty="0">
                <a:latin typeface="Tw Cen MT" pitchFamily="34" charset="0"/>
              </a:endParaRPr>
            </a:p>
          </p:txBody>
        </p:sp>
        <p:sp>
          <p:nvSpPr>
            <p:cNvPr id="29" name="TextBox 23">
              <a:extLst>
                <a:ext uri="{FF2B5EF4-FFF2-40B4-BE49-F238E27FC236}">
                  <a16:creationId xmlns="" xmlns:a16="http://schemas.microsoft.com/office/drawing/2014/main" id="{CB07ACEE-790B-445C-8BB3-59541C63365D}"/>
                </a:ext>
              </a:extLst>
            </p:cNvPr>
            <p:cNvSpPr txBox="1">
              <a:spLocks noChangeArrowheads="1"/>
            </p:cNvSpPr>
            <p:nvPr/>
          </p:nvSpPr>
          <p:spPr bwMode="auto">
            <a:xfrm>
              <a:off x="2912852" y="4224408"/>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latin typeface="Tw Cen MT" pitchFamily="34" charset="0"/>
                </a:rPr>
                <a:t>Enamel </a:t>
              </a:r>
              <a:endParaRPr lang="en-IN" b="1" dirty="0">
                <a:latin typeface="Tw Cen MT" pitchFamily="34" charset="0"/>
              </a:endParaRPr>
            </a:p>
          </p:txBody>
        </p:sp>
        <p:cxnSp>
          <p:nvCxnSpPr>
            <p:cNvPr id="30" name="Straight Connector 29">
              <a:extLst>
                <a:ext uri="{FF2B5EF4-FFF2-40B4-BE49-F238E27FC236}">
                  <a16:creationId xmlns="" xmlns:a16="http://schemas.microsoft.com/office/drawing/2014/main" id="{57006A7A-C07C-4EF9-A285-5DA12BCB9482}"/>
                </a:ext>
              </a:extLst>
            </p:cNvPr>
            <p:cNvCxnSpPr/>
            <p:nvPr/>
          </p:nvCxnSpPr>
          <p:spPr>
            <a:xfrm rot="5400000" flipH="1" flipV="1">
              <a:off x="2765427" y="2996850"/>
              <a:ext cx="500062" cy="1587"/>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 xmlns:a16="http://schemas.microsoft.com/office/drawing/2014/main" id="{376BD304-67E9-4CB6-9C5C-A8E36B8ECA71}"/>
                </a:ext>
              </a:extLst>
            </p:cNvPr>
            <p:cNvCxnSpPr/>
            <p:nvPr/>
          </p:nvCxnSpPr>
          <p:spPr>
            <a:xfrm rot="5400000">
              <a:off x="2728119" y="3767949"/>
              <a:ext cx="571500" cy="1588"/>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 xmlns:a16="http://schemas.microsoft.com/office/drawing/2014/main" id="{482CEF36-54CD-4CBD-9FA3-6B2325455839}"/>
                </a:ext>
              </a:extLst>
            </p:cNvPr>
            <p:cNvCxnSpPr/>
            <p:nvPr/>
          </p:nvCxnSpPr>
          <p:spPr>
            <a:xfrm rot="5400000">
              <a:off x="3525044" y="3045912"/>
              <a:ext cx="571500" cy="1588"/>
            </a:xfrm>
            <a:prstGeom prst="line">
              <a:avLst/>
            </a:prstGeom>
          </p:spPr>
          <p:style>
            <a:lnRef idx="2">
              <a:schemeClr val="dk1"/>
            </a:lnRef>
            <a:fillRef idx="0">
              <a:schemeClr val="dk1"/>
            </a:fillRef>
            <a:effectRef idx="1">
              <a:schemeClr val="dk1"/>
            </a:effectRef>
            <a:fontRef idx="minor">
              <a:schemeClr val="tx1"/>
            </a:fontRef>
          </p:style>
        </p:cxnSp>
        <p:sp>
          <p:nvSpPr>
            <p:cNvPr id="33" name="Rectangle 32">
              <a:extLst>
                <a:ext uri="{FF2B5EF4-FFF2-40B4-BE49-F238E27FC236}">
                  <a16:creationId xmlns="" xmlns:a16="http://schemas.microsoft.com/office/drawing/2014/main" id="{A9E4A3D8-E9A5-4D07-B5D5-A061F235C5A4}"/>
                </a:ext>
              </a:extLst>
            </p:cNvPr>
            <p:cNvSpPr/>
            <p:nvPr/>
          </p:nvSpPr>
          <p:spPr>
            <a:xfrm>
              <a:off x="2871788" y="3252906"/>
              <a:ext cx="285750" cy="285750"/>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n-IN" b="1"/>
            </a:p>
          </p:txBody>
        </p:sp>
      </p:grpSp>
    </p:spTree>
    <p:extLst>
      <p:ext uri="{BB962C8B-B14F-4D97-AF65-F5344CB8AC3E}">
        <p14:creationId xmlns:p14="http://schemas.microsoft.com/office/powerpoint/2010/main" val="2870257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790C8EC2-9D42-4AD6-B3CE-76D39B30AB8F}"/>
              </a:ext>
            </a:extLst>
          </p:cNvPr>
          <p:cNvSpPr>
            <a:spLocks noGrp="1"/>
          </p:cNvSpPr>
          <p:nvPr>
            <p:ph type="title"/>
          </p:nvPr>
        </p:nvSpPr>
        <p:spPr>
          <a:xfrm>
            <a:off x="1107724" y="-242057"/>
            <a:ext cx="7205456" cy="838200"/>
          </a:xfrm>
        </p:spPr>
        <p:txBody>
          <a:bodyPr>
            <a:noAutofit/>
          </a:bodyPr>
          <a:lstStyle/>
          <a:p>
            <a:pPr algn="ctr"/>
            <a:r>
              <a:rPr lang="en-US" sz="2400" b="1" dirty="0">
                <a:solidFill>
                  <a:srgbClr val="002060"/>
                </a:solidFill>
                <a:latin typeface="Times New Roman" pitchFamily="18" charset="0"/>
                <a:cs typeface="Times New Roman" pitchFamily="18" charset="0"/>
              </a:rPr>
              <a:t>Step 4 :Colonization of bacteria by co-aggregation</a:t>
            </a:r>
            <a:endParaRPr lang="en-IN" sz="2400" b="1" dirty="0">
              <a:solidFill>
                <a:srgbClr val="002060"/>
              </a:solidFill>
              <a:latin typeface="Times New Roman" pitchFamily="18" charset="0"/>
              <a:cs typeface="Times New Roman" pitchFamily="18" charset="0"/>
            </a:endParaRPr>
          </a:p>
        </p:txBody>
      </p:sp>
      <p:sp>
        <p:nvSpPr>
          <p:cNvPr id="4" name="Slide Number Placeholder 3">
            <a:extLst>
              <a:ext uri="{FF2B5EF4-FFF2-40B4-BE49-F238E27FC236}">
                <a16:creationId xmlns="" xmlns:a16="http://schemas.microsoft.com/office/drawing/2014/main" id="{788685C2-3DA2-4E52-8DE9-0058DDDC50F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29</a:t>
            </a:fld>
            <a:endParaRPr lang="en"/>
          </a:p>
        </p:txBody>
      </p:sp>
      <p:sp>
        <p:nvSpPr>
          <p:cNvPr id="6" name="Content Placeholder 4">
            <a:extLst>
              <a:ext uri="{FF2B5EF4-FFF2-40B4-BE49-F238E27FC236}">
                <a16:creationId xmlns="" xmlns:a16="http://schemas.microsoft.com/office/drawing/2014/main" id="{9CE31196-DDB1-4967-9841-75F5193CB875}"/>
              </a:ext>
            </a:extLst>
          </p:cNvPr>
          <p:cNvSpPr txBox="1">
            <a:spLocks/>
          </p:cNvSpPr>
          <p:nvPr/>
        </p:nvSpPr>
        <p:spPr>
          <a:xfrm>
            <a:off x="286603" y="937343"/>
            <a:ext cx="8270543" cy="184589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1"/>
              </a:buClr>
              <a:buSzPts val="2400"/>
              <a:buFont typeface="Red Hat Text"/>
              <a:buChar char="●"/>
              <a:defRPr sz="2400" b="0" i="0" u="none" strike="noStrike" cap="none">
                <a:solidFill>
                  <a:schemeClr val="dk1"/>
                </a:solidFill>
                <a:latin typeface="Red Hat Text"/>
                <a:ea typeface="Red Hat Text"/>
                <a:cs typeface="Red Hat Text"/>
                <a:sym typeface="Red Hat Text"/>
              </a:defRPr>
            </a:lvl1pPr>
            <a:lvl2pPr marL="914400" marR="0" lvl="1" indent="-381000" algn="l" rtl="0">
              <a:lnSpc>
                <a:spcPct val="115000"/>
              </a:lnSpc>
              <a:spcBef>
                <a:spcPts val="800"/>
              </a:spcBef>
              <a:spcAft>
                <a:spcPts val="0"/>
              </a:spcAft>
              <a:buClr>
                <a:schemeClr val="accent1"/>
              </a:buClr>
              <a:buSzPts val="2400"/>
              <a:buFont typeface="Red Hat Text"/>
              <a:buChar char="○"/>
              <a:defRPr sz="2400" b="0" i="0" u="none" strike="noStrike" cap="none">
                <a:solidFill>
                  <a:schemeClr val="dk1"/>
                </a:solidFill>
                <a:latin typeface="Red Hat Text"/>
                <a:ea typeface="Red Hat Text"/>
                <a:cs typeface="Red Hat Text"/>
                <a:sym typeface="Red Hat Text"/>
              </a:defRPr>
            </a:lvl2pPr>
            <a:lvl3pPr marL="1371600" marR="0" lvl="2" indent="-381000" algn="l" rtl="0">
              <a:lnSpc>
                <a:spcPct val="115000"/>
              </a:lnSpc>
              <a:spcBef>
                <a:spcPts val="800"/>
              </a:spcBef>
              <a:spcAft>
                <a:spcPts val="0"/>
              </a:spcAft>
              <a:buClr>
                <a:schemeClr val="accent1"/>
              </a:buClr>
              <a:buSzPts val="2400"/>
              <a:buFont typeface="Red Hat Text"/>
              <a:buChar char="■"/>
              <a:defRPr sz="2400" b="0" i="0" u="none" strike="noStrike" cap="none">
                <a:solidFill>
                  <a:schemeClr val="dk1"/>
                </a:solidFill>
                <a:latin typeface="Red Hat Text"/>
                <a:ea typeface="Red Hat Text"/>
                <a:cs typeface="Red Hat Text"/>
                <a:sym typeface="Red Hat Text"/>
              </a:defRPr>
            </a:lvl3pPr>
            <a:lvl4pPr marL="1828800" marR="0" lvl="3"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4pPr>
            <a:lvl5pPr marL="2286000" marR="0" lvl="4"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5pPr>
            <a:lvl6pPr marL="2743200" marR="0" lvl="5"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6pPr>
            <a:lvl7pPr marL="3200400" marR="0" lvl="6"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7pPr>
            <a:lvl8pPr marL="3657600" marR="0" lvl="7"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8pPr>
            <a:lvl9pPr marL="4114800" marR="0" lvl="8" indent="-381000" algn="l" rtl="0">
              <a:lnSpc>
                <a:spcPct val="115000"/>
              </a:lnSpc>
              <a:spcBef>
                <a:spcPts val="800"/>
              </a:spcBef>
              <a:spcAft>
                <a:spcPts val="80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9pPr>
          </a:lstStyle>
          <a:p>
            <a:pPr>
              <a:lnSpc>
                <a:spcPct val="150000"/>
              </a:lnSpc>
              <a:buClr>
                <a:srgbClr val="002060"/>
              </a:buClr>
              <a:buSzPct val="100000"/>
              <a:defRPr/>
            </a:pPr>
            <a:r>
              <a:rPr lang="en-US" dirty="0">
                <a:solidFill>
                  <a:schemeClr val="tx1"/>
                </a:solidFill>
                <a:latin typeface="Times New Roman" pitchFamily="18" charset="0"/>
                <a:cs typeface="Times New Roman" pitchFamily="18" charset="0"/>
              </a:rPr>
              <a:t>Firmly attached bacteria grow and form new inter-bacterial interaction</a:t>
            </a:r>
          </a:p>
          <a:p>
            <a:pPr>
              <a:lnSpc>
                <a:spcPct val="150000"/>
              </a:lnSpc>
              <a:buClr>
                <a:srgbClr val="002060"/>
              </a:buClr>
              <a:buFont typeface="Arial" panose="020B0604020202020204" pitchFamily="34" charset="0"/>
              <a:buChar char="•"/>
              <a:defRPr/>
            </a:pPr>
            <a:r>
              <a:rPr lang="en-US" dirty="0">
                <a:solidFill>
                  <a:schemeClr val="tx1"/>
                </a:solidFill>
                <a:latin typeface="Times New Roman" pitchFamily="18" charset="0"/>
                <a:cs typeface="Times New Roman" pitchFamily="18" charset="0"/>
              </a:rPr>
              <a:t> The ability of different species and genera of plaque microorganisms to adhere to one another by a process known as </a:t>
            </a:r>
            <a:r>
              <a:rPr lang="en-US" b="1" i="1" dirty="0">
                <a:solidFill>
                  <a:schemeClr val="tx1"/>
                </a:solidFill>
                <a:latin typeface="Times New Roman" pitchFamily="18" charset="0"/>
                <a:cs typeface="Times New Roman" pitchFamily="18" charset="0"/>
              </a:rPr>
              <a:t>co-aggregation.</a:t>
            </a:r>
            <a:endParaRPr lang="en-US" dirty="0">
              <a:solidFill>
                <a:schemeClr val="tx1"/>
              </a:solidFill>
              <a:latin typeface="Times New Roman" pitchFamily="18" charset="0"/>
              <a:cs typeface="Times New Roman" pitchFamily="18" charset="0"/>
            </a:endParaRPr>
          </a:p>
          <a:p>
            <a:pPr marL="0" lvl="1" indent="0">
              <a:spcBef>
                <a:spcPts val="700"/>
              </a:spcBef>
              <a:buSzPct val="55000"/>
              <a:buFont typeface="Red Hat Text"/>
              <a:buNone/>
              <a:defRPr/>
            </a:pPr>
            <a:endParaRPr lang="en-US" dirty="0">
              <a:latin typeface="Times New Roman" pitchFamily="18" charset="0"/>
              <a:cs typeface="Times New Roman" pitchFamily="18" charset="0"/>
            </a:endParaRPr>
          </a:p>
          <a:p>
            <a:pPr>
              <a:defRPr/>
            </a:pPr>
            <a:endParaRPr lang="en-IN"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308104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71546C61-A0D0-40FE-9E07-734A3024B72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a:t>
            </a:fld>
            <a:endParaRPr lang="en"/>
          </a:p>
        </p:txBody>
      </p:sp>
      <p:pic>
        <p:nvPicPr>
          <p:cNvPr id="12" name="Picture 2" descr="Periodontal Disease Chapter 14 Copyright 2009 2006 by">
            <a:extLst>
              <a:ext uri="{FF2B5EF4-FFF2-40B4-BE49-F238E27FC236}">
                <a16:creationId xmlns="" xmlns:a16="http://schemas.microsoft.com/office/drawing/2014/main" id="{03D5C175-80EA-4A3C-8A4D-0D092D6780D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976016" y="1891677"/>
            <a:ext cx="1983487" cy="12585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uman mouth - Wikipedia">
            <a:extLst>
              <a:ext uri="{FF2B5EF4-FFF2-40B4-BE49-F238E27FC236}">
                <a16:creationId xmlns="" xmlns:a16="http://schemas.microsoft.com/office/drawing/2014/main" id="{18F78717-67CE-4989-B12F-B3855448651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46096" y="3172285"/>
            <a:ext cx="2519103" cy="18893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676E0437-4B25-4EF4-818F-C2D11CD8C4D2}"/>
              </a:ext>
            </a:extLst>
          </p:cNvPr>
          <p:cNvSpPr txBox="1"/>
          <p:nvPr/>
        </p:nvSpPr>
        <p:spPr>
          <a:xfrm>
            <a:off x="606969" y="204716"/>
            <a:ext cx="7909234" cy="453975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IN" sz="2400" dirty="0" smtClean="0">
                <a:latin typeface="Times New Roman" pitchFamily="18" charset="0"/>
                <a:cs typeface="Times New Roman" pitchFamily="18" charset="0"/>
              </a:rPr>
              <a:t>The Intraoral, </a:t>
            </a:r>
            <a:r>
              <a:rPr lang="en-IN" sz="2400" dirty="0" err="1" smtClean="0">
                <a:latin typeface="Times New Roman" pitchFamily="18" charset="0"/>
                <a:cs typeface="Times New Roman" pitchFamily="18" charset="0"/>
              </a:rPr>
              <a:t>supragingival</a:t>
            </a:r>
            <a:r>
              <a:rPr lang="en-IN" sz="2400" dirty="0" smtClean="0">
                <a:latin typeface="Times New Roman" pitchFamily="18" charset="0"/>
                <a:cs typeface="Times New Roman" pitchFamily="18" charset="0"/>
              </a:rPr>
              <a:t>, hard Surfaces(</a:t>
            </a:r>
            <a:r>
              <a:rPr lang="en-IN" sz="2400" dirty="0" err="1" smtClean="0">
                <a:latin typeface="Times New Roman" pitchFamily="18" charset="0"/>
                <a:cs typeface="Times New Roman" pitchFamily="18" charset="0"/>
              </a:rPr>
              <a:t>teeth,implants,restorations</a:t>
            </a:r>
            <a:r>
              <a:rPr lang="en-IN" sz="2400" dirty="0" smtClean="0">
                <a:latin typeface="Times New Roman" pitchFamily="18" charset="0"/>
                <a:cs typeface="Times New Roman" pitchFamily="18" charset="0"/>
              </a:rPr>
              <a:t> </a:t>
            </a:r>
            <a:r>
              <a:rPr lang="en-IN" sz="2400" dirty="0">
                <a:latin typeface="Times New Roman" pitchFamily="18" charset="0"/>
                <a:cs typeface="Times New Roman" pitchFamily="18" charset="0"/>
              </a:rPr>
              <a:t>and prosthesis)</a:t>
            </a:r>
          </a:p>
          <a:p>
            <a:pPr marL="285750" indent="-285750" algn="just">
              <a:lnSpc>
                <a:spcPct val="150000"/>
              </a:lnSpc>
              <a:buFont typeface="Arial" panose="020B0604020202020204" pitchFamily="34" charset="0"/>
              <a:buChar char="•"/>
            </a:pPr>
            <a:r>
              <a:rPr lang="en-IN" sz="2400" dirty="0">
                <a:latin typeface="Times New Roman" pitchFamily="18" charset="0"/>
                <a:cs typeface="Times New Roman" pitchFamily="18" charset="0"/>
              </a:rPr>
              <a:t>Subgingival regions adjacent to </a:t>
            </a:r>
            <a:r>
              <a:rPr lang="en-IN" sz="2400" dirty="0" smtClean="0">
                <a:latin typeface="Times New Roman" pitchFamily="18" charset="0"/>
                <a:cs typeface="Times New Roman" pitchFamily="18" charset="0"/>
              </a:rPr>
              <a:t>hard surfaces </a:t>
            </a:r>
            <a:r>
              <a:rPr lang="en-IN" sz="2400" dirty="0">
                <a:latin typeface="Times New Roman" pitchFamily="18" charset="0"/>
                <a:cs typeface="Times New Roman" pitchFamily="18" charset="0"/>
              </a:rPr>
              <a:t>including periodontal/peri implant pocket</a:t>
            </a:r>
          </a:p>
          <a:p>
            <a:pPr marL="285750" indent="-285750" algn="just">
              <a:lnSpc>
                <a:spcPct val="150000"/>
              </a:lnSpc>
              <a:buFont typeface="Arial" panose="020B0604020202020204" pitchFamily="34" charset="0"/>
              <a:buChar char="•"/>
            </a:pPr>
            <a:r>
              <a:rPr lang="en-IN" sz="2400" dirty="0">
                <a:latin typeface="Times New Roman" pitchFamily="18" charset="0"/>
                <a:cs typeface="Times New Roman" pitchFamily="18" charset="0"/>
              </a:rPr>
              <a:t>Buccal palatal epithelium and floor of the mouth</a:t>
            </a:r>
          </a:p>
          <a:p>
            <a:pPr marL="285750" indent="-285750" algn="just">
              <a:lnSpc>
                <a:spcPct val="150000"/>
              </a:lnSpc>
              <a:buFont typeface="Arial" panose="020B0604020202020204" pitchFamily="34" charset="0"/>
              <a:buChar char="•"/>
            </a:pPr>
            <a:r>
              <a:rPr lang="en-IN" sz="2400" dirty="0">
                <a:latin typeface="Times New Roman" pitchFamily="18" charset="0"/>
                <a:cs typeface="Times New Roman" pitchFamily="18" charset="0"/>
              </a:rPr>
              <a:t>Dorsum of tongue</a:t>
            </a:r>
          </a:p>
          <a:p>
            <a:pPr marL="285750" indent="-285750" algn="just">
              <a:lnSpc>
                <a:spcPct val="150000"/>
              </a:lnSpc>
              <a:buFont typeface="Arial" panose="020B0604020202020204" pitchFamily="34" charset="0"/>
              <a:buChar char="•"/>
            </a:pPr>
            <a:r>
              <a:rPr lang="en-IN" sz="2400" dirty="0">
                <a:latin typeface="Times New Roman" pitchFamily="18" charset="0"/>
                <a:cs typeface="Times New Roman" pitchFamily="18" charset="0"/>
              </a:rPr>
              <a:t>Tonsils </a:t>
            </a:r>
          </a:p>
          <a:p>
            <a:pPr marL="285750" indent="-285750" algn="just">
              <a:lnSpc>
                <a:spcPct val="150000"/>
              </a:lnSpc>
              <a:buFont typeface="Arial" panose="020B0604020202020204" pitchFamily="34" charset="0"/>
              <a:buChar char="•"/>
            </a:pPr>
            <a:r>
              <a:rPr lang="en-IN" sz="2400" dirty="0">
                <a:latin typeface="Times New Roman" pitchFamily="18" charset="0"/>
                <a:cs typeface="Times New Roman" pitchFamily="18" charset="0"/>
              </a:rPr>
              <a:t>saliva</a:t>
            </a:r>
          </a:p>
        </p:txBody>
      </p:sp>
    </p:spTree>
    <p:extLst>
      <p:ext uri="{BB962C8B-B14F-4D97-AF65-F5344CB8AC3E}">
        <p14:creationId xmlns:p14="http://schemas.microsoft.com/office/powerpoint/2010/main" val="2343554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44475" y="1031639"/>
            <a:ext cx="7207500" cy="2757600"/>
          </a:xfrm>
        </p:spPr>
        <p:txBody>
          <a:bodyPr/>
          <a:lstStyle/>
          <a:p>
            <a:pPr>
              <a:lnSpc>
                <a:spcPct val="150000"/>
              </a:lnSpc>
              <a:buClr>
                <a:srgbClr val="002060"/>
              </a:buClr>
              <a:buFont typeface="Arial" panose="020B0604020202020204" pitchFamily="34" charset="0"/>
              <a:buChar char="•"/>
              <a:defRPr/>
            </a:pPr>
            <a:r>
              <a:rPr lang="en-US" sz="2400" dirty="0" smtClean="0">
                <a:solidFill>
                  <a:schemeClr val="tx1"/>
                </a:solidFill>
                <a:latin typeface="Times New Roman" pitchFamily="18" charset="0"/>
                <a:cs typeface="Times New Roman" pitchFamily="18" charset="0"/>
              </a:rPr>
              <a:t>18 genera in oral cavity have shown some form of  Co-aggregation</a:t>
            </a:r>
          </a:p>
          <a:p>
            <a:pPr>
              <a:lnSpc>
                <a:spcPct val="150000"/>
              </a:lnSpc>
              <a:buClr>
                <a:srgbClr val="002060"/>
              </a:buClr>
              <a:buFont typeface="Arial" panose="020B0604020202020204" pitchFamily="34" charset="0"/>
              <a:buChar char="•"/>
              <a:defRPr/>
            </a:pPr>
            <a:r>
              <a:rPr lang="en-US" sz="2400" dirty="0" smtClean="0">
                <a:solidFill>
                  <a:schemeClr val="tx1"/>
                </a:solidFill>
                <a:latin typeface="Times New Roman" pitchFamily="18" charset="0"/>
                <a:cs typeface="Times New Roman" pitchFamily="18" charset="0"/>
              </a:rPr>
              <a:t>Process occurs by specific stereo chemical interaction of protein and carbohydrate molecules located on cell surface of bacteria.</a:t>
            </a:r>
            <a:endParaRPr lang="en-US" sz="2400" b="1" i="1" dirty="0" smtClean="0">
              <a:latin typeface="Times New Roman" pitchFamily="18" charset="0"/>
              <a:cs typeface="Times New Roman" pitchFamily="18" charset="0"/>
            </a:endParaRPr>
          </a:p>
          <a:p>
            <a:pPr>
              <a:defRPr/>
            </a:pPr>
            <a:endParaRPr lang="en-US" sz="2400" dirty="0" smtClean="0">
              <a:latin typeface="Times New Roman" pitchFamily="18" charset="0"/>
              <a:cs typeface="Times New Roman" pitchFamily="18" charset="0"/>
            </a:endParaRPr>
          </a:p>
          <a:p>
            <a:pPr marL="0" indent="0">
              <a:buNone/>
              <a:defRPr/>
            </a:pPr>
            <a:r>
              <a:rPr lang="en-US" sz="2400" dirty="0" smtClean="0">
                <a:latin typeface="Times New Roman" pitchFamily="18" charset="0"/>
                <a:cs typeface="Times New Roman" pitchFamily="18" charset="0"/>
              </a:rPr>
              <a:t>                                                 						                                                                     </a:t>
            </a:r>
            <a:endParaRPr lang="en-US" sz="2400" i="1" dirty="0">
              <a:solidFill>
                <a:srgbClr val="0070C0"/>
              </a:solidFill>
              <a:latin typeface="Times New Roman" pitchFamily="18" charset="0"/>
              <a:cs typeface="Times New Roman" pitchFamily="18" charset="0"/>
            </a:endParaRP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30</a:t>
            </a:fld>
            <a:endParaRPr lang="e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4BA65BDA-2893-45D8-B3CE-360472859EA7}"/>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31</a:t>
            </a:fld>
            <a:endParaRPr lang="en"/>
          </a:p>
        </p:txBody>
      </p:sp>
      <p:sp>
        <p:nvSpPr>
          <p:cNvPr id="3" name="Title 3">
            <a:extLst>
              <a:ext uri="{FF2B5EF4-FFF2-40B4-BE49-F238E27FC236}">
                <a16:creationId xmlns="" xmlns:a16="http://schemas.microsoft.com/office/drawing/2014/main" id="{51A20CE2-1F75-4B72-A25D-0A5C01728136}"/>
              </a:ext>
            </a:extLst>
          </p:cNvPr>
          <p:cNvSpPr txBox="1">
            <a:spLocks/>
          </p:cNvSpPr>
          <p:nvPr/>
        </p:nvSpPr>
        <p:spPr>
          <a:xfrm>
            <a:off x="1110090" y="-20180"/>
            <a:ext cx="8229600" cy="1143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en-US" sz="3200" b="1" dirty="0">
                <a:solidFill>
                  <a:srgbClr val="002060"/>
                </a:solidFill>
                <a:latin typeface="Times New Roman" pitchFamily="18" charset="0"/>
                <a:cs typeface="Times New Roman" pitchFamily="18" charset="0"/>
              </a:rPr>
              <a:t>Co-Aggregation &amp; Co-adhesion</a:t>
            </a:r>
          </a:p>
        </p:txBody>
      </p:sp>
      <p:sp>
        <p:nvSpPr>
          <p:cNvPr id="4" name="Subtitle 4">
            <a:extLst>
              <a:ext uri="{FF2B5EF4-FFF2-40B4-BE49-F238E27FC236}">
                <a16:creationId xmlns="" xmlns:a16="http://schemas.microsoft.com/office/drawing/2014/main" id="{2079738B-4D2D-4014-B4E1-D0197A154A67}"/>
              </a:ext>
            </a:extLst>
          </p:cNvPr>
          <p:cNvSpPr txBox="1">
            <a:spLocks/>
          </p:cNvSpPr>
          <p:nvPr/>
        </p:nvSpPr>
        <p:spPr>
          <a:xfrm>
            <a:off x="682388" y="551320"/>
            <a:ext cx="7239401" cy="231303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buFont typeface="Arial" pitchFamily="34" charset="0"/>
              <a:buChar char="•"/>
            </a:pPr>
            <a:r>
              <a:rPr lang="en-US" altLang="en-US" sz="2400" dirty="0">
                <a:latin typeface="Times New Roman" pitchFamily="18" charset="0"/>
                <a:cs typeface="Times New Roman" pitchFamily="18" charset="0"/>
              </a:rPr>
              <a:t>Ability of two genetically distinct bacteria to recognize and adhere to one another is termed as </a:t>
            </a:r>
            <a:r>
              <a:rPr lang="en-US" altLang="en-US" sz="2400" b="1" dirty="0">
                <a:solidFill>
                  <a:srgbClr val="00B0F0"/>
                </a:solidFill>
                <a:latin typeface="Times New Roman" pitchFamily="18" charset="0"/>
                <a:cs typeface="Times New Roman" pitchFamily="18" charset="0"/>
              </a:rPr>
              <a:t>co-aggregation.</a:t>
            </a:r>
          </a:p>
          <a:p>
            <a:pPr algn="just">
              <a:lnSpc>
                <a:spcPct val="150000"/>
              </a:lnSpc>
              <a:buFont typeface="Arial" pitchFamily="34" charset="0"/>
              <a:buChar char="•"/>
            </a:pPr>
            <a:r>
              <a:rPr lang="en-US" altLang="en-US" sz="2400" dirty="0" smtClean="0">
                <a:latin typeface="Times New Roman" pitchFamily="18" charset="0"/>
                <a:cs typeface="Times New Roman" pitchFamily="18" charset="0"/>
              </a:rPr>
              <a:t>1</a:t>
            </a:r>
            <a:r>
              <a:rPr lang="en-US" altLang="en-US" sz="2400" baseline="30000" dirty="0" smtClean="0">
                <a:latin typeface="Times New Roman" pitchFamily="18" charset="0"/>
                <a:cs typeface="Times New Roman" pitchFamily="18" charset="0"/>
              </a:rPr>
              <a:t>st</a:t>
            </a:r>
            <a:r>
              <a:rPr lang="en-US" altLang="en-US" sz="2400" dirty="0" smtClean="0">
                <a:latin typeface="Times New Roman" pitchFamily="18" charset="0"/>
                <a:cs typeface="Times New Roman" pitchFamily="18" charset="0"/>
              </a:rPr>
              <a:t> </a:t>
            </a:r>
            <a:r>
              <a:rPr lang="en-US" altLang="en-US" sz="2400" dirty="0">
                <a:latin typeface="Times New Roman" pitchFamily="18" charset="0"/>
                <a:cs typeface="Times New Roman" pitchFamily="18" charset="0"/>
              </a:rPr>
              <a:t>reported by </a:t>
            </a:r>
            <a:r>
              <a:rPr lang="en-US" altLang="en-US" sz="2400" i="1" dirty="0" err="1">
                <a:solidFill>
                  <a:srgbClr val="C00000"/>
                </a:solidFill>
                <a:latin typeface="Times New Roman" pitchFamily="18" charset="0"/>
                <a:cs typeface="Times New Roman" pitchFamily="18" charset="0"/>
              </a:rPr>
              <a:t>Gibbson</a:t>
            </a:r>
            <a:r>
              <a:rPr lang="en-US" altLang="en-US" sz="2400" i="1" dirty="0">
                <a:solidFill>
                  <a:srgbClr val="C00000"/>
                </a:solidFill>
                <a:latin typeface="Times New Roman" pitchFamily="18" charset="0"/>
                <a:cs typeface="Times New Roman" pitchFamily="18" charset="0"/>
              </a:rPr>
              <a:t> &amp; Nygaard</a:t>
            </a:r>
            <a:r>
              <a:rPr lang="en-US" altLang="en-US" sz="2400" i="1" dirty="0">
                <a:latin typeface="Times New Roman" pitchFamily="18" charset="0"/>
                <a:cs typeface="Times New Roman" pitchFamily="18" charset="0"/>
              </a:rPr>
              <a:t> </a:t>
            </a:r>
            <a:r>
              <a:rPr lang="en-US" altLang="en-US" sz="2400" dirty="0">
                <a:latin typeface="Times New Roman" pitchFamily="18" charset="0"/>
                <a:cs typeface="Times New Roman" pitchFamily="18" charset="0"/>
              </a:rPr>
              <a:t>in </a:t>
            </a:r>
            <a:r>
              <a:rPr lang="en-US" altLang="en-US" sz="2400" dirty="0">
                <a:solidFill>
                  <a:srgbClr val="C00000"/>
                </a:solidFill>
                <a:latin typeface="Times New Roman" pitchFamily="18" charset="0"/>
                <a:cs typeface="Times New Roman" pitchFamily="18" charset="0"/>
              </a:rPr>
              <a:t>1970</a:t>
            </a:r>
            <a:r>
              <a:rPr lang="en-US" altLang="en-US" sz="2400" dirty="0">
                <a:latin typeface="Times New Roman" pitchFamily="18" charset="0"/>
                <a:cs typeface="Times New Roman" pitchFamily="18" charset="0"/>
              </a:rPr>
              <a:t> as inter bacterial aggregation.  </a:t>
            </a:r>
          </a:p>
          <a:p>
            <a:pPr algn="just">
              <a:lnSpc>
                <a:spcPct val="150000"/>
              </a:lnSpc>
              <a:buFont typeface="Arial" pitchFamily="34" charset="0"/>
              <a:buChar char="•"/>
            </a:pPr>
            <a:r>
              <a:rPr lang="en-US" altLang="en-US" sz="2400" dirty="0">
                <a:latin typeface="Times New Roman" pitchFamily="18" charset="0"/>
                <a:cs typeface="Times New Roman" pitchFamily="18" charset="0"/>
              </a:rPr>
              <a:t> </a:t>
            </a:r>
            <a:r>
              <a:rPr lang="en-US" altLang="en-US" sz="2400" b="1" dirty="0" smtClean="0">
                <a:solidFill>
                  <a:schemeClr val="accent2"/>
                </a:solidFill>
                <a:latin typeface="Times New Roman" pitchFamily="18" charset="0"/>
                <a:cs typeface="Times New Roman" pitchFamily="18" charset="0"/>
              </a:rPr>
              <a:t>Co-adhesion</a:t>
            </a:r>
            <a:r>
              <a:rPr lang="en-US" altLang="en-US" sz="2400" b="1" dirty="0" smtClean="0">
                <a:solidFill>
                  <a:srgbClr val="FF0000"/>
                </a:solidFill>
                <a:latin typeface="Times New Roman" pitchFamily="18" charset="0"/>
                <a:cs typeface="Times New Roman" pitchFamily="18" charset="0"/>
              </a:rPr>
              <a:t> </a:t>
            </a:r>
            <a:r>
              <a:rPr lang="en-US" altLang="en-US" sz="2400" dirty="0">
                <a:latin typeface="Times New Roman" pitchFamily="18" charset="0"/>
                <a:cs typeface="Times New Roman" pitchFamily="18" charset="0"/>
              </a:rPr>
              <a:t>- attachment of planktonic bacteria to recognize and adhere to already attached bacteria. Can be intra species or inter species.  </a:t>
            </a:r>
          </a:p>
        </p:txBody>
      </p:sp>
    </p:spTree>
    <p:extLst>
      <p:ext uri="{BB962C8B-B14F-4D97-AF65-F5344CB8AC3E}">
        <p14:creationId xmlns:p14="http://schemas.microsoft.com/office/powerpoint/2010/main" val="2400980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38377538-48D6-4D96-A358-398323233F1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32</a:t>
            </a:fld>
            <a:endParaRPr lang="en"/>
          </a:p>
        </p:txBody>
      </p:sp>
      <p:sp>
        <p:nvSpPr>
          <p:cNvPr id="5" name="Content Placeholder 2">
            <a:extLst>
              <a:ext uri="{FF2B5EF4-FFF2-40B4-BE49-F238E27FC236}">
                <a16:creationId xmlns="" xmlns:a16="http://schemas.microsoft.com/office/drawing/2014/main" id="{A018C2A5-B7EC-4C37-BA92-6E188806F23E}"/>
              </a:ext>
            </a:extLst>
          </p:cNvPr>
          <p:cNvSpPr txBox="1">
            <a:spLocks/>
          </p:cNvSpPr>
          <p:nvPr/>
        </p:nvSpPr>
        <p:spPr>
          <a:xfrm>
            <a:off x="709684" y="368490"/>
            <a:ext cx="8079474" cy="319451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1"/>
              </a:buClr>
              <a:buSzPts val="2400"/>
              <a:buFont typeface="Red Hat Text"/>
              <a:buChar char="●"/>
              <a:defRPr sz="2400" b="0" i="0" u="none" strike="noStrike" cap="none">
                <a:solidFill>
                  <a:schemeClr val="dk1"/>
                </a:solidFill>
                <a:latin typeface="Red Hat Text"/>
                <a:ea typeface="Red Hat Text"/>
                <a:cs typeface="Red Hat Text"/>
                <a:sym typeface="Red Hat Text"/>
              </a:defRPr>
            </a:lvl1pPr>
            <a:lvl2pPr marL="914400" marR="0" lvl="1" indent="-381000" algn="l" rtl="0">
              <a:lnSpc>
                <a:spcPct val="115000"/>
              </a:lnSpc>
              <a:spcBef>
                <a:spcPts val="800"/>
              </a:spcBef>
              <a:spcAft>
                <a:spcPts val="0"/>
              </a:spcAft>
              <a:buClr>
                <a:schemeClr val="accent1"/>
              </a:buClr>
              <a:buSzPts val="2400"/>
              <a:buFont typeface="Red Hat Text"/>
              <a:buChar char="○"/>
              <a:defRPr sz="2400" b="0" i="0" u="none" strike="noStrike" cap="none">
                <a:solidFill>
                  <a:schemeClr val="dk1"/>
                </a:solidFill>
                <a:latin typeface="Red Hat Text"/>
                <a:ea typeface="Red Hat Text"/>
                <a:cs typeface="Red Hat Text"/>
                <a:sym typeface="Red Hat Text"/>
              </a:defRPr>
            </a:lvl2pPr>
            <a:lvl3pPr marL="1371600" marR="0" lvl="2" indent="-381000" algn="l" rtl="0">
              <a:lnSpc>
                <a:spcPct val="115000"/>
              </a:lnSpc>
              <a:spcBef>
                <a:spcPts val="800"/>
              </a:spcBef>
              <a:spcAft>
                <a:spcPts val="0"/>
              </a:spcAft>
              <a:buClr>
                <a:schemeClr val="accent1"/>
              </a:buClr>
              <a:buSzPts val="2400"/>
              <a:buFont typeface="Red Hat Text"/>
              <a:buChar char="■"/>
              <a:defRPr sz="2400" b="0" i="0" u="none" strike="noStrike" cap="none">
                <a:solidFill>
                  <a:schemeClr val="dk1"/>
                </a:solidFill>
                <a:latin typeface="Red Hat Text"/>
                <a:ea typeface="Red Hat Text"/>
                <a:cs typeface="Red Hat Text"/>
                <a:sym typeface="Red Hat Text"/>
              </a:defRPr>
            </a:lvl3pPr>
            <a:lvl4pPr marL="1828800" marR="0" lvl="3"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4pPr>
            <a:lvl5pPr marL="2286000" marR="0" lvl="4"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5pPr>
            <a:lvl6pPr marL="2743200" marR="0" lvl="5"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6pPr>
            <a:lvl7pPr marL="3200400" marR="0" lvl="6"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7pPr>
            <a:lvl8pPr marL="3657600" marR="0" lvl="7"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8pPr>
            <a:lvl9pPr marL="4114800" marR="0" lvl="8" indent="-381000" algn="l" rtl="0">
              <a:lnSpc>
                <a:spcPct val="115000"/>
              </a:lnSpc>
              <a:spcBef>
                <a:spcPts val="800"/>
              </a:spcBef>
              <a:spcAft>
                <a:spcPts val="80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9pPr>
          </a:lstStyle>
          <a:p>
            <a:pPr marL="76200" indent="0" algn="just">
              <a:buNone/>
              <a:defRPr/>
            </a:pPr>
            <a:r>
              <a:rPr lang="en-US" dirty="0">
                <a:latin typeface="Times New Roman" pitchFamily="18" charset="0"/>
                <a:cs typeface="Times New Roman" pitchFamily="18" charset="0"/>
              </a:rPr>
              <a:t>Early plaque accumulation is facilitated by </a:t>
            </a:r>
            <a:r>
              <a:rPr lang="en-US" i="1" dirty="0">
                <a:solidFill>
                  <a:srgbClr val="FF0000"/>
                </a:solidFill>
                <a:latin typeface="Times New Roman" pitchFamily="18" charset="0"/>
                <a:cs typeface="Times New Roman" pitchFamily="18" charset="0"/>
              </a:rPr>
              <a:t>intrageneric</a:t>
            </a:r>
            <a:r>
              <a:rPr lang="en-US" dirty="0">
                <a:solidFill>
                  <a:srgbClr val="FF0000"/>
                </a:solidFill>
                <a:latin typeface="Times New Roman" pitchFamily="18" charset="0"/>
                <a:cs typeface="Times New Roman" pitchFamily="18" charset="0"/>
              </a:rPr>
              <a:t> </a:t>
            </a:r>
          </a:p>
          <a:p>
            <a:pPr marL="76200" indent="0" algn="just">
              <a:buNone/>
              <a:defRPr/>
            </a:pPr>
            <a:r>
              <a:rPr lang="en-US" dirty="0">
                <a:latin typeface="Times New Roman" pitchFamily="18" charset="0"/>
                <a:cs typeface="Times New Roman" pitchFamily="18" charset="0"/>
              </a:rPr>
              <a:t>co-aggregation.</a:t>
            </a:r>
          </a:p>
          <a:p>
            <a:pPr marL="0" lvl="1" indent="0">
              <a:spcBef>
                <a:spcPts val="700"/>
              </a:spcBef>
              <a:buSzPct val="55000"/>
              <a:buNone/>
              <a:defRPr/>
            </a:pPr>
            <a:r>
              <a:rPr lang="en-US" b="1" i="1" dirty="0">
                <a:latin typeface="Times New Roman" pitchFamily="18" charset="0"/>
                <a:cs typeface="Times New Roman" pitchFamily="18" charset="0"/>
              </a:rPr>
              <a:t> Gram-positive species: </a:t>
            </a:r>
            <a:r>
              <a:rPr lang="en-US" dirty="0">
                <a:latin typeface="Times New Roman" pitchFamily="18" charset="0"/>
                <a:cs typeface="Times New Roman" pitchFamily="18" charset="0"/>
              </a:rPr>
              <a:t>Ex: </a:t>
            </a:r>
            <a:r>
              <a:rPr lang="en-US" i="1" dirty="0">
                <a:solidFill>
                  <a:srgbClr val="FF0000"/>
                </a:solidFill>
                <a:latin typeface="Times New Roman" pitchFamily="18" charset="0"/>
                <a:cs typeface="Times New Roman" pitchFamily="18" charset="0"/>
              </a:rPr>
              <a:t>S. </a:t>
            </a:r>
            <a:r>
              <a:rPr lang="en-US" i="1" dirty="0" err="1">
                <a:solidFill>
                  <a:srgbClr val="FF0000"/>
                </a:solidFill>
                <a:latin typeface="Times New Roman" pitchFamily="18" charset="0"/>
                <a:cs typeface="Times New Roman" pitchFamily="18" charset="0"/>
              </a:rPr>
              <a:t>Sanguis</a:t>
            </a:r>
            <a:r>
              <a:rPr lang="en-US" i="1" dirty="0">
                <a:solidFill>
                  <a:srgbClr val="FF0000"/>
                </a:solidFill>
                <a:latin typeface="Times New Roman" pitchFamily="18" charset="0"/>
                <a:cs typeface="Times New Roman" pitchFamily="18" charset="0"/>
              </a:rPr>
              <a:t> </a:t>
            </a:r>
            <a:r>
              <a:rPr lang="en-US" dirty="0">
                <a:latin typeface="Times New Roman" pitchFamily="18" charset="0"/>
                <a:cs typeface="Times New Roman" pitchFamily="18" charset="0"/>
              </a:rPr>
              <a:t>and </a:t>
            </a:r>
            <a:r>
              <a:rPr lang="en-US" i="1" dirty="0">
                <a:solidFill>
                  <a:srgbClr val="FF0000"/>
                </a:solidFill>
                <a:latin typeface="Times New Roman" pitchFamily="18" charset="0"/>
                <a:cs typeface="Times New Roman" pitchFamily="18" charset="0"/>
              </a:rPr>
              <a:t>Actinomyces Sp</a:t>
            </a:r>
            <a:r>
              <a:rPr lang="en-US" i="1" dirty="0">
                <a:solidFill>
                  <a:srgbClr val="009644"/>
                </a:solidFill>
                <a:latin typeface="Times New Roman" pitchFamily="18" charset="0"/>
                <a:cs typeface="Times New Roman" pitchFamily="18" charset="0"/>
              </a:rPr>
              <a:t>. </a:t>
            </a:r>
          </a:p>
          <a:p>
            <a:pPr marL="0" lvl="1" indent="0">
              <a:spcBef>
                <a:spcPts val="700"/>
              </a:spcBef>
              <a:buSzPct val="55000"/>
              <a:buNone/>
              <a:defRPr/>
            </a:pPr>
            <a:r>
              <a:rPr lang="en-US" b="1" i="1" dirty="0">
                <a:latin typeface="Times New Roman" pitchFamily="18" charset="0"/>
                <a:cs typeface="Times New Roman" pitchFamily="18" charset="0"/>
              </a:rPr>
              <a:t> Gram negative species: </a:t>
            </a:r>
            <a:r>
              <a:rPr lang="en-US" dirty="0">
                <a:latin typeface="Times New Roman" pitchFamily="18" charset="0"/>
                <a:cs typeface="Times New Roman" pitchFamily="18" charset="0"/>
              </a:rPr>
              <a:t>Ex: </a:t>
            </a:r>
            <a:r>
              <a:rPr lang="en-US" i="1" dirty="0">
                <a:solidFill>
                  <a:srgbClr val="FF0000"/>
                </a:solidFill>
                <a:latin typeface="Times New Roman" pitchFamily="18" charset="0"/>
                <a:cs typeface="Times New Roman" pitchFamily="18" charset="0"/>
              </a:rPr>
              <a:t>P. </a:t>
            </a:r>
            <a:r>
              <a:rPr lang="en-US" i="1" dirty="0" err="1">
                <a:solidFill>
                  <a:srgbClr val="FF0000"/>
                </a:solidFill>
                <a:latin typeface="Times New Roman" pitchFamily="18" charset="0"/>
                <a:cs typeface="Times New Roman" pitchFamily="18" charset="0"/>
              </a:rPr>
              <a:t>Melaninogenica</a:t>
            </a:r>
            <a:r>
              <a:rPr lang="en-US" i="1" dirty="0">
                <a:solidFill>
                  <a:srgbClr val="FF0000"/>
                </a:solidFill>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and </a:t>
            </a:r>
            <a:r>
              <a:rPr lang="en-US" i="1" dirty="0" err="1">
                <a:solidFill>
                  <a:srgbClr val="FF0000"/>
                </a:solidFill>
                <a:latin typeface="Times New Roman" pitchFamily="18" charset="0"/>
                <a:cs typeface="Times New Roman" pitchFamily="18" charset="0"/>
              </a:rPr>
              <a:t>F.nucleatum</a:t>
            </a:r>
            <a:r>
              <a:rPr lang="en-US" dirty="0">
                <a:latin typeface="Times New Roman" pitchFamily="18" charset="0"/>
                <a:cs typeface="Times New Roman" pitchFamily="18" charset="0"/>
              </a:rPr>
              <a:t> </a:t>
            </a:r>
            <a:endParaRPr lang="en-US" b="1" dirty="0">
              <a:latin typeface="Times New Roman" pitchFamily="18" charset="0"/>
              <a:cs typeface="Times New Roman" pitchFamily="18" charset="0"/>
            </a:endParaRPr>
          </a:p>
          <a:p>
            <a:pPr marL="0" lvl="1" indent="0">
              <a:spcBef>
                <a:spcPts val="700"/>
              </a:spcBef>
              <a:buSzPct val="55000"/>
              <a:buNone/>
              <a:defRPr/>
            </a:pPr>
            <a:r>
              <a:rPr lang="en-US" b="1" i="1" dirty="0">
                <a:latin typeface="Times New Roman" pitchFamily="18" charset="0"/>
                <a:cs typeface="Times New Roman" pitchFamily="18" charset="0"/>
              </a:rPr>
              <a:t> Gram positive and gram negative species: </a:t>
            </a:r>
          </a:p>
          <a:p>
            <a:pPr marL="533400" lvl="1" indent="0">
              <a:buNone/>
              <a:defRPr/>
            </a:pPr>
            <a:r>
              <a:rPr lang="en-US" dirty="0">
                <a:latin typeface="Times New Roman" pitchFamily="18" charset="0"/>
                <a:cs typeface="Times New Roman" pitchFamily="18" charset="0"/>
              </a:rPr>
              <a:t>Ex: </a:t>
            </a:r>
            <a:r>
              <a:rPr lang="en-US" i="1" dirty="0">
                <a:solidFill>
                  <a:srgbClr val="FF0000"/>
                </a:solidFill>
                <a:latin typeface="Times New Roman" pitchFamily="18" charset="0"/>
                <a:cs typeface="Times New Roman" pitchFamily="18" charset="0"/>
              </a:rPr>
              <a:t>Streptococcus</a:t>
            </a:r>
            <a:r>
              <a:rPr lang="en-US" dirty="0">
                <a:solidFill>
                  <a:srgbClr val="FF0000"/>
                </a:solidFill>
                <a:latin typeface="Times New Roman" pitchFamily="18" charset="0"/>
                <a:cs typeface="Times New Roman" pitchFamily="18" charset="0"/>
              </a:rPr>
              <a:t>  and </a:t>
            </a:r>
            <a:r>
              <a:rPr lang="en-US" i="1" dirty="0" err="1">
                <a:solidFill>
                  <a:srgbClr val="FF0000"/>
                </a:solidFill>
                <a:latin typeface="Times New Roman" pitchFamily="18" charset="0"/>
                <a:cs typeface="Times New Roman" pitchFamily="18" charset="0"/>
              </a:rPr>
              <a:t>Prevotella</a:t>
            </a:r>
            <a:r>
              <a:rPr lang="en-US" i="1" dirty="0">
                <a:solidFill>
                  <a:srgbClr val="FF0000"/>
                </a:solidFill>
                <a:latin typeface="Times New Roman" pitchFamily="18" charset="0"/>
                <a:cs typeface="Times New Roman" pitchFamily="18" charset="0"/>
              </a:rPr>
              <a:t> Species</a:t>
            </a:r>
            <a:r>
              <a:rPr lang="en-US" dirty="0">
                <a:solidFill>
                  <a:srgbClr val="FF0000"/>
                </a:solidFill>
                <a:latin typeface="Times New Roman" pitchFamily="18" charset="0"/>
                <a:cs typeface="Times New Roman" pitchFamily="18" charset="0"/>
              </a:rPr>
              <a:t>, </a:t>
            </a:r>
          </a:p>
          <a:p>
            <a:pPr marL="533400" lvl="1" indent="0">
              <a:buNone/>
              <a:defRPr/>
            </a:pPr>
            <a:r>
              <a:rPr lang="en-US" i="1" dirty="0">
                <a:solidFill>
                  <a:srgbClr val="FF0000"/>
                </a:solidFill>
                <a:latin typeface="Times New Roman" pitchFamily="18" charset="0"/>
                <a:cs typeface="Times New Roman" pitchFamily="18" charset="0"/>
              </a:rPr>
              <a:t>Actinomyces</a:t>
            </a:r>
            <a:r>
              <a:rPr lang="en-US" dirty="0">
                <a:solidFill>
                  <a:srgbClr val="FF0000"/>
                </a:solidFill>
                <a:latin typeface="Times New Roman" pitchFamily="18" charset="0"/>
                <a:cs typeface="Times New Roman" pitchFamily="18" charset="0"/>
              </a:rPr>
              <a:t> Species  with  </a:t>
            </a:r>
            <a:r>
              <a:rPr lang="en-US" i="1" dirty="0" err="1">
                <a:solidFill>
                  <a:srgbClr val="FF0000"/>
                </a:solidFill>
                <a:latin typeface="Times New Roman" pitchFamily="18" charset="0"/>
                <a:cs typeface="Times New Roman" pitchFamily="18" charset="0"/>
              </a:rPr>
              <a:t>Capnocytophaga</a:t>
            </a:r>
            <a:r>
              <a:rPr lang="en-US" dirty="0">
                <a:solidFill>
                  <a:srgbClr val="FF0000"/>
                </a:solidFill>
                <a:latin typeface="Times New Roman" pitchFamily="18" charset="0"/>
                <a:cs typeface="Times New Roman" pitchFamily="18" charset="0"/>
              </a:rPr>
              <a:t> sp., </a:t>
            </a:r>
            <a:r>
              <a:rPr lang="en-US" i="1" dirty="0" err="1">
                <a:solidFill>
                  <a:srgbClr val="FF0000"/>
                </a:solidFill>
                <a:latin typeface="Times New Roman" pitchFamily="18" charset="0"/>
                <a:cs typeface="Times New Roman" pitchFamily="18" charset="0"/>
              </a:rPr>
              <a:t>F.nucleatum</a:t>
            </a:r>
            <a:r>
              <a:rPr lang="en-US"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E.corrodens</a:t>
            </a:r>
            <a:r>
              <a:rPr lang="en-US"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Veillonella</a:t>
            </a:r>
            <a:r>
              <a:rPr lang="en-US" dirty="0">
                <a:solidFill>
                  <a:srgbClr val="FF0000"/>
                </a:solidFill>
                <a:latin typeface="Times New Roman" pitchFamily="18" charset="0"/>
                <a:cs typeface="Times New Roman" pitchFamily="18" charset="0"/>
              </a:rPr>
              <a:t> Species , </a:t>
            </a:r>
            <a:r>
              <a:rPr lang="en-US" i="1" dirty="0">
                <a:solidFill>
                  <a:srgbClr val="FF0000"/>
                </a:solidFill>
                <a:latin typeface="Times New Roman" pitchFamily="18" charset="0"/>
                <a:cs typeface="Times New Roman" pitchFamily="18" charset="0"/>
              </a:rPr>
              <a:t>P. </a:t>
            </a:r>
            <a:r>
              <a:rPr lang="en-US" i="1" dirty="0" err="1">
                <a:solidFill>
                  <a:srgbClr val="FF0000"/>
                </a:solidFill>
                <a:latin typeface="Times New Roman" pitchFamily="18" charset="0"/>
                <a:cs typeface="Times New Roman" pitchFamily="18" charset="0"/>
              </a:rPr>
              <a:t>gingivalis</a:t>
            </a:r>
            <a:r>
              <a:rPr lang="en-US" i="1" dirty="0">
                <a:solidFill>
                  <a:srgbClr val="FF0000"/>
                </a:solidFill>
                <a:latin typeface="Times New Roman" pitchFamily="18" charset="0"/>
                <a:cs typeface="Times New Roman" pitchFamily="18" charset="0"/>
              </a:rPr>
              <a:t> </a:t>
            </a:r>
            <a:r>
              <a:rPr lang="en-US" i="1" dirty="0">
                <a:latin typeface="Times New Roman" pitchFamily="18" charset="0"/>
                <a:cs typeface="Times New Roman" pitchFamily="18" charset="0"/>
              </a:rPr>
              <a:t>.</a:t>
            </a:r>
          </a:p>
          <a:p>
            <a:pPr algn="just">
              <a:defRPr/>
            </a:pPr>
            <a:endParaRPr lang="en-US" sz="2000" dirty="0">
              <a:cs typeface="Times New Roman" pitchFamily="18" charset="0"/>
            </a:endParaRPr>
          </a:p>
        </p:txBody>
      </p:sp>
    </p:spTree>
    <p:extLst>
      <p:ext uri="{BB962C8B-B14F-4D97-AF65-F5344CB8AC3E}">
        <p14:creationId xmlns:p14="http://schemas.microsoft.com/office/powerpoint/2010/main" val="432386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0116EB9D-560E-4E59-9BD1-93C99FD1C9F5}"/>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33</a:t>
            </a:fld>
            <a:endParaRPr lang="en"/>
          </a:p>
        </p:txBody>
      </p:sp>
      <p:pic>
        <p:nvPicPr>
          <p:cNvPr id="3" name="Picture 2">
            <a:extLst>
              <a:ext uri="{FF2B5EF4-FFF2-40B4-BE49-F238E27FC236}">
                <a16:creationId xmlns="" xmlns:a16="http://schemas.microsoft.com/office/drawing/2014/main" id="{E1E614C8-64CD-4AA7-ACA7-527410CFED9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2177845" y="649022"/>
            <a:ext cx="4586748" cy="3845455"/>
          </a:xfrm>
          <a:prstGeom prst="rect">
            <a:avLst/>
          </a:prstGeom>
        </p:spPr>
      </p:pic>
    </p:spTree>
    <p:extLst>
      <p:ext uri="{BB962C8B-B14F-4D97-AF65-F5344CB8AC3E}">
        <p14:creationId xmlns:p14="http://schemas.microsoft.com/office/powerpoint/2010/main" val="710891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66EF147-3B50-4BDE-96BD-366B776177EB}"/>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34</a:t>
            </a:fld>
            <a:endParaRPr lang="en"/>
          </a:p>
        </p:txBody>
      </p:sp>
      <p:pic>
        <p:nvPicPr>
          <p:cNvPr id="3" name="Picture 4">
            <a:extLst>
              <a:ext uri="{FF2B5EF4-FFF2-40B4-BE49-F238E27FC236}">
                <a16:creationId xmlns="" xmlns:a16="http://schemas.microsoft.com/office/drawing/2014/main" id="{2CB62A6B-713B-4C6C-AC2E-4D00739B96C8}"/>
              </a:ext>
            </a:extLst>
          </p:cNvPr>
          <p:cNvPicPr>
            <a:picLocks noChangeAspect="1" noChangeArrowheads="1"/>
          </p:cNvPicPr>
          <p:nvPr/>
        </p:nvPicPr>
        <p:blipFill>
          <a:blip r:embed="rId3"/>
          <a:srcRect/>
          <a:stretch>
            <a:fillRect/>
          </a:stretch>
        </p:blipFill>
        <p:spPr bwMode="auto">
          <a:xfrm>
            <a:off x="4947694" y="571500"/>
            <a:ext cx="3467100" cy="3873178"/>
          </a:xfrm>
          <a:prstGeom prst="rect">
            <a:avLst/>
          </a:prstGeom>
          <a:noFill/>
          <a:ln w="9525">
            <a:noFill/>
            <a:miter lim="800000"/>
            <a:headEnd/>
            <a:tailEnd/>
          </a:ln>
        </p:spPr>
      </p:pic>
      <p:pic>
        <p:nvPicPr>
          <p:cNvPr id="4" name="Picture 5">
            <a:extLst>
              <a:ext uri="{FF2B5EF4-FFF2-40B4-BE49-F238E27FC236}">
                <a16:creationId xmlns="" xmlns:a16="http://schemas.microsoft.com/office/drawing/2014/main" id="{E4BD5E3D-B027-451E-B9EC-4ABDA2901A8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5996" y="571500"/>
            <a:ext cx="3921698" cy="4000500"/>
          </a:xfrm>
          <a:prstGeom prst="rect">
            <a:avLst/>
          </a:prstGeom>
          <a:noFill/>
          <a:ln w="9525">
            <a:noFill/>
            <a:miter lim="800000"/>
            <a:headEnd/>
            <a:tailEnd/>
          </a:ln>
        </p:spPr>
      </p:pic>
    </p:spTree>
    <p:extLst>
      <p:ext uri="{BB962C8B-B14F-4D97-AF65-F5344CB8AC3E}">
        <p14:creationId xmlns:p14="http://schemas.microsoft.com/office/powerpoint/2010/main" val="3511976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FB11EC19-EC10-440A-B19D-BBBAF4729DE3}"/>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35</a:t>
            </a:fld>
            <a:endParaRPr lang="en"/>
          </a:p>
        </p:txBody>
      </p:sp>
      <p:sp>
        <p:nvSpPr>
          <p:cNvPr id="3" name="Subtitle 4">
            <a:extLst>
              <a:ext uri="{FF2B5EF4-FFF2-40B4-BE49-F238E27FC236}">
                <a16:creationId xmlns="" xmlns:a16="http://schemas.microsoft.com/office/drawing/2014/main" id="{7D83DB7A-7327-4B90-9E51-3F8FEDBBD051}"/>
              </a:ext>
            </a:extLst>
          </p:cNvPr>
          <p:cNvSpPr txBox="1">
            <a:spLocks/>
          </p:cNvSpPr>
          <p:nvPr/>
        </p:nvSpPr>
        <p:spPr>
          <a:xfrm>
            <a:off x="532263" y="395785"/>
            <a:ext cx="7925937" cy="3639935"/>
          </a:xfrm>
          <a:prstGeom prst="rect">
            <a:avLst/>
          </a:prstGeom>
        </p:spPr>
        <p:txBody>
          <a:bodyPr rtlCol="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buFont typeface="Arial" panose="020B0604020202020204" pitchFamily="34" charset="0"/>
              <a:buNone/>
              <a:defRPr/>
            </a:pPr>
            <a:r>
              <a:rPr lang="en-US" sz="2400" b="1" dirty="0">
                <a:solidFill>
                  <a:srgbClr val="FF9900"/>
                </a:solidFill>
                <a:latin typeface="Times New Roman" pitchFamily="18" charset="0"/>
                <a:cs typeface="Times New Roman" pitchFamily="18" charset="0"/>
              </a:rPr>
              <a:t>Co-aggregation bridging</a:t>
            </a:r>
          </a:p>
          <a:p>
            <a:pPr>
              <a:lnSpc>
                <a:spcPct val="150000"/>
              </a:lnSpc>
              <a:defRPr/>
            </a:pPr>
            <a:r>
              <a:rPr lang="en-US" sz="2400" dirty="0" smtClean="0">
                <a:latin typeface="Times New Roman" pitchFamily="18" charset="0"/>
                <a:cs typeface="Times New Roman" pitchFamily="18" charset="0"/>
              </a:rPr>
              <a:t>This </a:t>
            </a:r>
            <a:r>
              <a:rPr lang="en-US" sz="2400" dirty="0">
                <a:latin typeface="Times New Roman" pitchFamily="18" charset="0"/>
                <a:cs typeface="Times New Roman" pitchFamily="18" charset="0"/>
              </a:rPr>
              <a:t>is formed when the common partner bears two or more types of co-aggregation mediators.</a:t>
            </a:r>
          </a:p>
          <a:p>
            <a:pPr marL="285750" indent="-285750">
              <a:lnSpc>
                <a:spcPct val="150000"/>
              </a:lnSpc>
              <a:buFont typeface="Arial" panose="020B0604020202020204" pitchFamily="34" charset="0"/>
              <a:buChar char="•"/>
              <a:defRPr/>
            </a:pPr>
            <a:r>
              <a:rPr lang="en-US" sz="2400" dirty="0">
                <a:latin typeface="Times New Roman" pitchFamily="18" charset="0"/>
                <a:cs typeface="Times New Roman" pitchFamily="18" charset="0"/>
              </a:rPr>
              <a:t>	It can be various polysaccharide receptors </a:t>
            </a:r>
          </a:p>
          <a:p>
            <a:pPr>
              <a:lnSpc>
                <a:spcPct val="150000"/>
              </a:lnSpc>
              <a:defRPr/>
            </a:pPr>
            <a:r>
              <a:rPr lang="en-US" sz="2400" dirty="0">
                <a:latin typeface="Times New Roman" pitchFamily="18" charset="0"/>
                <a:cs typeface="Times New Roman" pitchFamily="18" charset="0"/>
              </a:rPr>
              <a:t>			Or </a:t>
            </a:r>
          </a:p>
          <a:p>
            <a:pPr marL="285750" indent="-285750">
              <a:lnSpc>
                <a:spcPct val="150000"/>
              </a:lnSpc>
              <a:defRPr/>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Various </a:t>
            </a:r>
            <a:r>
              <a:rPr lang="en-US" sz="2400" dirty="0">
                <a:latin typeface="Times New Roman" pitchFamily="18" charset="0"/>
                <a:cs typeface="Times New Roman" pitchFamily="18" charset="0"/>
              </a:rPr>
              <a:t>adhesins </a:t>
            </a:r>
          </a:p>
          <a:p>
            <a:pPr>
              <a:lnSpc>
                <a:spcPct val="150000"/>
              </a:lnSpc>
              <a:defRPr/>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Or </a:t>
            </a:r>
            <a:endParaRPr lang="en-US" sz="2400" dirty="0">
              <a:latin typeface="Times New Roman" pitchFamily="18" charset="0"/>
              <a:cs typeface="Times New Roman" pitchFamily="18" charset="0"/>
            </a:endParaRPr>
          </a:p>
          <a:p>
            <a:pPr marL="285750" indent="-285750">
              <a:lnSpc>
                <a:spcPct val="150000"/>
              </a:lnSpc>
              <a:defRPr/>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Mixture </a:t>
            </a:r>
            <a:r>
              <a:rPr lang="en-US" sz="2400" dirty="0">
                <a:latin typeface="Times New Roman" pitchFamily="18" charset="0"/>
                <a:cs typeface="Times New Roman" pitchFamily="18" charset="0"/>
              </a:rPr>
              <a:t>of two</a:t>
            </a:r>
          </a:p>
        </p:txBody>
      </p:sp>
    </p:spTree>
    <p:extLst>
      <p:ext uri="{BB962C8B-B14F-4D97-AF65-F5344CB8AC3E}">
        <p14:creationId xmlns:p14="http://schemas.microsoft.com/office/powerpoint/2010/main" val="172432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EA06137D-3D2C-4E38-A2E7-F54256297637}"/>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36</a:t>
            </a:fld>
            <a:endParaRPr lang="en"/>
          </a:p>
        </p:txBody>
      </p:sp>
      <p:sp>
        <p:nvSpPr>
          <p:cNvPr id="5" name="Rectangle 2">
            <a:extLst>
              <a:ext uri="{FF2B5EF4-FFF2-40B4-BE49-F238E27FC236}">
                <a16:creationId xmlns="" xmlns:a16="http://schemas.microsoft.com/office/drawing/2014/main" id="{AE8C1C61-8877-4E15-93A7-F98CA94D93B5}"/>
              </a:ext>
            </a:extLst>
          </p:cNvPr>
          <p:cNvSpPr txBox="1">
            <a:spLocks noChangeArrowheads="1"/>
          </p:cNvSpPr>
          <p:nvPr/>
        </p:nvSpPr>
        <p:spPr>
          <a:xfrm>
            <a:off x="914400" y="124013"/>
            <a:ext cx="7772400" cy="914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3200" dirty="0">
                <a:solidFill>
                  <a:srgbClr val="002060"/>
                </a:solidFill>
                <a:latin typeface="Times New Roman" pitchFamily="18" charset="0"/>
                <a:cs typeface="Times New Roman" pitchFamily="18" charset="0"/>
              </a:rPr>
              <a:t>Bridging</a:t>
            </a:r>
          </a:p>
        </p:txBody>
      </p:sp>
      <p:pic>
        <p:nvPicPr>
          <p:cNvPr id="6" name="Picture 3">
            <a:extLst>
              <a:ext uri="{FF2B5EF4-FFF2-40B4-BE49-F238E27FC236}">
                <a16:creationId xmlns="" xmlns:a16="http://schemas.microsoft.com/office/drawing/2014/main" id="{D62835FB-8933-499A-A106-AA5867E29A83}"/>
              </a:ext>
            </a:extLst>
          </p:cNvPr>
          <p:cNvPicPr>
            <a:picLocks noChangeAspect="1" noChangeArrowheads="1"/>
          </p:cNvPicPr>
          <p:nvPr/>
        </p:nvPicPr>
        <p:blipFill>
          <a:blip r:embed="rId3"/>
          <a:srcRect/>
          <a:stretch>
            <a:fillRect/>
          </a:stretch>
        </p:blipFill>
        <p:spPr>
          <a:xfrm>
            <a:off x="1715799" y="943695"/>
            <a:ext cx="2558845" cy="1545969"/>
          </a:xfrm>
          <a:prstGeom prst="rect">
            <a:avLst/>
          </a:prstGeom>
        </p:spPr>
      </p:pic>
      <p:pic>
        <p:nvPicPr>
          <p:cNvPr id="7" name="Picture 5">
            <a:extLst>
              <a:ext uri="{FF2B5EF4-FFF2-40B4-BE49-F238E27FC236}">
                <a16:creationId xmlns="" xmlns:a16="http://schemas.microsoft.com/office/drawing/2014/main" id="{A7BA068E-6006-4BC0-B05B-1BB5C9B9138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21707" y="615341"/>
            <a:ext cx="2364599" cy="2426825"/>
          </a:xfrm>
          <a:prstGeom prst="rect">
            <a:avLst/>
          </a:prstGeom>
          <a:noFill/>
          <a:ln w="9525">
            <a:noFill/>
            <a:miter lim="800000"/>
            <a:headEnd/>
            <a:tailEnd/>
          </a:ln>
        </p:spPr>
      </p:pic>
      <p:sp>
        <p:nvSpPr>
          <p:cNvPr id="8" name="TextBox 7">
            <a:extLst>
              <a:ext uri="{FF2B5EF4-FFF2-40B4-BE49-F238E27FC236}">
                <a16:creationId xmlns="" xmlns:a16="http://schemas.microsoft.com/office/drawing/2014/main" id="{B922D853-DA5D-4F19-AF16-C553C0031FB5}"/>
              </a:ext>
            </a:extLst>
          </p:cNvPr>
          <p:cNvSpPr txBox="1"/>
          <p:nvPr/>
        </p:nvSpPr>
        <p:spPr>
          <a:xfrm>
            <a:off x="872082" y="3260468"/>
            <a:ext cx="7427042" cy="1785104"/>
          </a:xfrm>
          <a:prstGeom prst="rect">
            <a:avLst/>
          </a:prstGeom>
          <a:noFill/>
        </p:spPr>
        <p:txBody>
          <a:bodyPr wrap="square" rtlCol="0">
            <a:spAutoFit/>
          </a:bodyPr>
          <a:lstStyle/>
          <a:p>
            <a:pPr algn="just"/>
            <a:r>
              <a:rPr lang="en-US" sz="2400" i="1" dirty="0">
                <a:solidFill>
                  <a:schemeClr val="tx1"/>
                </a:solidFill>
                <a:latin typeface="Times New Roman" pitchFamily="18" charset="0"/>
                <a:cs typeface="Times New Roman" pitchFamily="18" charset="0"/>
              </a:rPr>
              <a:t>F. </a:t>
            </a:r>
            <a:r>
              <a:rPr lang="en-US" sz="2400" i="1" dirty="0" err="1">
                <a:solidFill>
                  <a:schemeClr val="tx1"/>
                </a:solidFill>
                <a:latin typeface="Times New Roman" pitchFamily="18" charset="0"/>
                <a:cs typeface="Times New Roman" pitchFamily="18" charset="0"/>
              </a:rPr>
              <a:t>nucleatum</a:t>
            </a:r>
            <a:r>
              <a:rPr lang="en-US" sz="2400" dirty="0">
                <a:solidFill>
                  <a:schemeClr val="tx1"/>
                </a:solidFill>
                <a:latin typeface="Times New Roman" pitchFamily="18" charset="0"/>
                <a:cs typeface="Times New Roman" pitchFamily="18" charset="0"/>
              </a:rPr>
              <a:t> is the most promiscuous coaggregation partner identified to date, and strains of  </a:t>
            </a:r>
            <a:r>
              <a:rPr lang="en-US" sz="2400" i="1" dirty="0">
                <a:solidFill>
                  <a:schemeClr val="tx1"/>
                </a:solidFill>
                <a:latin typeface="Times New Roman" pitchFamily="18" charset="0"/>
                <a:cs typeface="Times New Roman" pitchFamily="18" charset="0"/>
              </a:rPr>
              <a:t>F. </a:t>
            </a:r>
            <a:r>
              <a:rPr lang="en-US" sz="2400" i="1" dirty="0" err="1">
                <a:solidFill>
                  <a:schemeClr val="tx1"/>
                </a:solidFill>
                <a:latin typeface="Times New Roman" pitchFamily="18" charset="0"/>
                <a:cs typeface="Times New Roman" pitchFamily="18" charset="0"/>
              </a:rPr>
              <a:t>nucleatum</a:t>
            </a:r>
            <a:r>
              <a:rPr lang="en-US" sz="2400" i="1" dirty="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co aggregate with almost all other oral bacteria.(</a:t>
            </a:r>
            <a:r>
              <a:rPr lang="en-US" sz="2400" dirty="0" err="1">
                <a:solidFill>
                  <a:schemeClr val="tx1"/>
                </a:solidFill>
                <a:latin typeface="Times New Roman" pitchFamily="18" charset="0"/>
                <a:cs typeface="Times New Roman" pitchFamily="18" charset="0"/>
              </a:rPr>
              <a:t>Jakubovics</a:t>
            </a:r>
            <a:r>
              <a:rPr lang="en-US" sz="2400" dirty="0">
                <a:solidFill>
                  <a:schemeClr val="tx1"/>
                </a:solidFill>
                <a:latin typeface="Times New Roman" pitchFamily="18" charset="0"/>
                <a:cs typeface="Times New Roman" pitchFamily="18" charset="0"/>
              </a:rPr>
              <a:t>, 2010)</a:t>
            </a:r>
          </a:p>
          <a:p>
            <a:endParaRPr lang="en-US" dirty="0"/>
          </a:p>
        </p:txBody>
      </p:sp>
    </p:spTree>
    <p:extLst>
      <p:ext uri="{BB962C8B-B14F-4D97-AF65-F5344CB8AC3E}">
        <p14:creationId xmlns:p14="http://schemas.microsoft.com/office/powerpoint/2010/main" val="3769772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A2E55002-D8F0-4993-9A68-D5826038C23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37</a:t>
            </a:fld>
            <a:endParaRPr lang="en"/>
          </a:p>
        </p:txBody>
      </p:sp>
      <p:sp>
        <p:nvSpPr>
          <p:cNvPr id="5" name="Title 1">
            <a:extLst>
              <a:ext uri="{FF2B5EF4-FFF2-40B4-BE49-F238E27FC236}">
                <a16:creationId xmlns="" xmlns:a16="http://schemas.microsoft.com/office/drawing/2014/main" id="{BE371F02-A373-4910-A1D0-A07E5BC1C448}"/>
              </a:ext>
            </a:extLst>
          </p:cNvPr>
          <p:cNvSpPr txBox="1">
            <a:spLocks/>
          </p:cNvSpPr>
          <p:nvPr/>
        </p:nvSpPr>
        <p:spPr>
          <a:xfrm>
            <a:off x="1169718" y="-37229"/>
            <a:ext cx="8229600" cy="914400"/>
          </a:xfrm>
          <a:prstGeom prst="rect">
            <a:avLst/>
          </a:prstGeom>
        </p:spPr>
        <p:txBody>
          <a:bodyPr>
            <a:norm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dirty="0">
                <a:solidFill>
                  <a:srgbClr val="002060"/>
                </a:solidFill>
                <a:latin typeface="Times New Roman" pitchFamily="18" charset="0"/>
                <a:cs typeface="Times New Roman" pitchFamily="18" charset="0"/>
              </a:rPr>
              <a:t>Morphological Co-aggregation patterns</a:t>
            </a:r>
            <a:endParaRPr lang="en-US" dirty="0">
              <a:solidFill>
                <a:srgbClr val="002060"/>
              </a:solidFill>
            </a:endParaRPr>
          </a:p>
        </p:txBody>
      </p:sp>
      <p:pic>
        <p:nvPicPr>
          <p:cNvPr id="6" name="Picture 4" descr="http://www.biomedcentral.com/content/figures/1471-2180-10-261-3.jpg">
            <a:extLst>
              <a:ext uri="{FF2B5EF4-FFF2-40B4-BE49-F238E27FC236}">
                <a16:creationId xmlns="" xmlns:a16="http://schemas.microsoft.com/office/drawing/2014/main" id="{AE793BE0-3830-4CE9-BBBE-B83A63C327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734902" y="1138593"/>
            <a:ext cx="2845623" cy="2664949"/>
          </a:xfrm>
          <a:prstGeom prst="rect">
            <a:avLst/>
          </a:prstGeom>
          <a:noFill/>
        </p:spPr>
      </p:pic>
      <p:sp>
        <p:nvSpPr>
          <p:cNvPr id="7" name="Content Placeholder 4">
            <a:extLst>
              <a:ext uri="{FF2B5EF4-FFF2-40B4-BE49-F238E27FC236}">
                <a16:creationId xmlns="" xmlns:a16="http://schemas.microsoft.com/office/drawing/2014/main" id="{9097BB49-DAF0-4AC6-B4F6-40EA2223669E}"/>
              </a:ext>
            </a:extLst>
          </p:cNvPr>
          <p:cNvSpPr txBox="1">
            <a:spLocks/>
          </p:cNvSpPr>
          <p:nvPr/>
        </p:nvSpPr>
        <p:spPr>
          <a:xfrm>
            <a:off x="902523" y="1346991"/>
            <a:ext cx="4560125" cy="1876301"/>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buFont typeface="Arial" panose="020B0604020202020204" pitchFamily="34" charset="0"/>
              <a:buNone/>
            </a:pPr>
            <a:r>
              <a:rPr lang="en-US" sz="2400" b="1" dirty="0">
                <a:solidFill>
                  <a:srgbClr val="CC9900"/>
                </a:solidFill>
                <a:latin typeface="Times New Roman" pitchFamily="18" charset="0"/>
                <a:cs typeface="Times New Roman" pitchFamily="18" charset="0"/>
              </a:rPr>
              <a:t>Rosette formation </a:t>
            </a:r>
          </a:p>
          <a:p>
            <a:r>
              <a:rPr lang="en-US" sz="2400" dirty="0">
                <a:latin typeface="Times New Roman" pitchFamily="18" charset="0"/>
                <a:cs typeface="Times New Roman" pitchFamily="18" charset="0"/>
              </a:rPr>
              <a:t>Seen in early biofilm formation </a:t>
            </a:r>
          </a:p>
          <a:p>
            <a:r>
              <a:rPr lang="en-US" sz="2400" dirty="0">
                <a:latin typeface="Times New Roman" pitchFamily="18" charset="0"/>
                <a:cs typeface="Times New Roman" pitchFamily="18" charset="0"/>
              </a:rPr>
              <a:t>Single coccus surrounded by large number of  cocci  </a:t>
            </a:r>
          </a:p>
        </p:txBody>
      </p:sp>
    </p:spTree>
    <p:extLst>
      <p:ext uri="{BB962C8B-B14F-4D97-AF65-F5344CB8AC3E}">
        <p14:creationId xmlns:p14="http://schemas.microsoft.com/office/powerpoint/2010/main" val="355265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E353A5C5-0F56-4347-A812-5644A5DF66C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38</a:t>
            </a:fld>
            <a:endParaRPr lang="en"/>
          </a:p>
        </p:txBody>
      </p:sp>
      <p:sp>
        <p:nvSpPr>
          <p:cNvPr id="5" name="TextBox 4">
            <a:extLst>
              <a:ext uri="{FF2B5EF4-FFF2-40B4-BE49-F238E27FC236}">
                <a16:creationId xmlns="" xmlns:a16="http://schemas.microsoft.com/office/drawing/2014/main" id="{0C070CF7-84F6-4D99-BA5B-7840A06D7CE4}"/>
              </a:ext>
            </a:extLst>
          </p:cNvPr>
          <p:cNvSpPr txBox="1"/>
          <p:nvPr/>
        </p:nvSpPr>
        <p:spPr>
          <a:xfrm>
            <a:off x="504967" y="323983"/>
            <a:ext cx="5183315" cy="3970318"/>
          </a:xfrm>
          <a:prstGeom prst="rect">
            <a:avLst/>
          </a:prstGeom>
          <a:noFill/>
        </p:spPr>
        <p:txBody>
          <a:bodyPr wrap="square">
            <a:spAutoFit/>
          </a:bodyPr>
          <a:lstStyle/>
          <a:p>
            <a:pPr algn="just">
              <a:lnSpc>
                <a:spcPct val="150000"/>
              </a:lnSpc>
              <a:buNone/>
            </a:pPr>
            <a:r>
              <a:rPr lang="en-US" sz="2400" b="1" dirty="0" smtClean="0">
                <a:solidFill>
                  <a:srgbClr val="D75E03"/>
                </a:solidFill>
                <a:latin typeface="Times New Roman" pitchFamily="18" charset="0"/>
              </a:rPr>
              <a:t>                        Corn </a:t>
            </a:r>
            <a:r>
              <a:rPr lang="en-US" sz="2400" b="1" dirty="0">
                <a:solidFill>
                  <a:srgbClr val="D75E03"/>
                </a:solidFill>
                <a:latin typeface="Times New Roman" pitchFamily="18" charset="0"/>
              </a:rPr>
              <a:t>Cob Pattern</a:t>
            </a:r>
          </a:p>
          <a:p>
            <a:pPr algn="just">
              <a:lnSpc>
                <a:spcPct val="150000"/>
              </a:lnSpc>
              <a:buNone/>
            </a:pPr>
            <a:r>
              <a:rPr lang="en-US" sz="2400" dirty="0">
                <a:solidFill>
                  <a:srgbClr val="C00000"/>
                </a:solidFill>
                <a:latin typeface="Times New Roman" pitchFamily="18" charset="0"/>
              </a:rPr>
              <a:t>(</a:t>
            </a:r>
            <a:r>
              <a:rPr lang="en-US" sz="2400" dirty="0" err="1">
                <a:solidFill>
                  <a:srgbClr val="C00000"/>
                </a:solidFill>
                <a:latin typeface="Times New Roman" pitchFamily="18" charset="0"/>
              </a:rPr>
              <a:t>Listgarten</a:t>
            </a:r>
            <a:r>
              <a:rPr lang="en-US" sz="2400" dirty="0">
                <a:solidFill>
                  <a:srgbClr val="C00000"/>
                </a:solidFill>
                <a:latin typeface="Times New Roman" pitchFamily="18" charset="0"/>
              </a:rPr>
              <a:t> 1973)</a:t>
            </a:r>
          </a:p>
          <a:p>
            <a:pPr algn="just">
              <a:lnSpc>
                <a:spcPct val="150000"/>
              </a:lnSpc>
              <a:buNone/>
            </a:pPr>
            <a:r>
              <a:rPr lang="en-US" sz="2400" dirty="0" err="1" smtClean="0">
                <a:latin typeface="Times New Roman" pitchFamily="18" charset="0"/>
              </a:rPr>
              <a:t>Cocci</a:t>
            </a:r>
            <a:r>
              <a:rPr lang="en-US" sz="2400" dirty="0" smtClean="0">
                <a:latin typeface="Times New Roman" pitchFamily="18" charset="0"/>
              </a:rPr>
              <a:t> </a:t>
            </a:r>
            <a:r>
              <a:rPr lang="en-US" sz="2400" dirty="0">
                <a:latin typeface="Times New Roman" pitchFamily="18" charset="0"/>
              </a:rPr>
              <a:t>- bacilli </a:t>
            </a:r>
          </a:p>
          <a:p>
            <a:pPr algn="just">
              <a:lnSpc>
                <a:spcPct val="150000"/>
              </a:lnSpc>
              <a:buNone/>
            </a:pPr>
            <a:r>
              <a:rPr lang="en-US" sz="2400" dirty="0">
                <a:latin typeface="Times New Roman" pitchFamily="18" charset="0"/>
              </a:rPr>
              <a:t> usually seen in gingivitis.</a:t>
            </a:r>
          </a:p>
          <a:p>
            <a:pPr algn="just">
              <a:lnSpc>
                <a:spcPct val="150000"/>
              </a:lnSpc>
              <a:buNone/>
            </a:pPr>
            <a:r>
              <a:rPr lang="en-US" sz="2400" dirty="0">
                <a:latin typeface="Times New Roman" pitchFamily="18" charset="0"/>
              </a:rPr>
              <a:t>F </a:t>
            </a:r>
            <a:r>
              <a:rPr lang="en-US" sz="2400" dirty="0" err="1">
                <a:latin typeface="Times New Roman" pitchFamily="18" charset="0"/>
              </a:rPr>
              <a:t>nucleatum</a:t>
            </a:r>
            <a:r>
              <a:rPr lang="en-US" sz="2400" dirty="0">
                <a:latin typeface="Times New Roman" pitchFamily="18" charset="0"/>
              </a:rPr>
              <a:t>  - P </a:t>
            </a:r>
            <a:r>
              <a:rPr lang="en-US" sz="2400" dirty="0" err="1" smtClean="0">
                <a:latin typeface="Times New Roman" pitchFamily="18" charset="0"/>
              </a:rPr>
              <a:t>gingivalis</a:t>
            </a:r>
            <a:endParaRPr lang="en-US" sz="2400" dirty="0" smtClean="0">
              <a:latin typeface="Times New Roman" pitchFamily="18" charset="0"/>
            </a:endParaRPr>
          </a:p>
          <a:p>
            <a:pPr algn="just">
              <a:lnSpc>
                <a:spcPct val="150000"/>
              </a:lnSpc>
              <a:buNone/>
            </a:pPr>
            <a:r>
              <a:rPr lang="en-US" sz="2400" dirty="0" err="1" smtClean="0">
                <a:latin typeface="Times New Roman" pitchFamily="18" charset="0"/>
              </a:rPr>
              <a:t>Actinobacillus,Streptococcus</a:t>
            </a:r>
            <a:r>
              <a:rPr lang="en-US" sz="2400" dirty="0" smtClean="0">
                <a:latin typeface="Times New Roman" pitchFamily="18" charset="0"/>
              </a:rPr>
              <a:t> </a:t>
            </a:r>
          </a:p>
          <a:p>
            <a:pPr algn="just">
              <a:lnSpc>
                <a:spcPct val="150000"/>
              </a:lnSpc>
              <a:buNone/>
            </a:pPr>
            <a:r>
              <a:rPr lang="en-US" sz="2400" dirty="0" err="1" smtClean="0">
                <a:latin typeface="Times New Roman" pitchFamily="18" charset="0"/>
              </a:rPr>
              <a:t>Veillonella,Prevotella</a:t>
            </a:r>
            <a:r>
              <a:rPr lang="en-US" sz="2400" dirty="0" smtClean="0">
                <a:latin typeface="Times New Roman" pitchFamily="18" charset="0"/>
              </a:rPr>
              <a:t> </a:t>
            </a:r>
            <a:r>
              <a:rPr lang="en-US" sz="2400" dirty="0" err="1">
                <a:latin typeface="Times New Roman" pitchFamily="18" charset="0"/>
              </a:rPr>
              <a:t>loescheii</a:t>
            </a:r>
            <a:r>
              <a:rPr lang="en-US" sz="2400" dirty="0">
                <a:latin typeface="Times New Roman" pitchFamily="18" charset="0"/>
              </a:rPr>
              <a:t> - </a:t>
            </a:r>
            <a:r>
              <a:rPr lang="en-US" sz="2400" dirty="0" err="1">
                <a:latin typeface="Times New Roman" pitchFamily="18" charset="0"/>
              </a:rPr>
              <a:t>S.oralis</a:t>
            </a:r>
            <a:r>
              <a:rPr lang="en-US" sz="2400" dirty="0">
                <a:latin typeface="Times New Roman" pitchFamily="18" charset="0"/>
              </a:rPr>
              <a:t> </a:t>
            </a:r>
            <a:endParaRPr lang="en-IN" sz="2400" dirty="0"/>
          </a:p>
        </p:txBody>
      </p:sp>
      <p:pic>
        <p:nvPicPr>
          <p:cNvPr id="6" name="Content Placeholder 6" descr="http://www.sanedentist.com/wp-content/uploads/2010/03/scanning-electron-micrograph-e1268599937664.jpg">
            <a:extLst>
              <a:ext uri="{FF2B5EF4-FFF2-40B4-BE49-F238E27FC236}">
                <a16:creationId xmlns="" xmlns:a16="http://schemas.microsoft.com/office/drawing/2014/main" id="{92193B46-6575-4632-AE6D-EE56BB01846E}"/>
              </a:ext>
            </a:extLst>
          </p:cNvPr>
          <p:cNvPicPr>
            <a:picLocks/>
          </p:cNvPicPr>
          <p:nvPr/>
        </p:nvPicPr>
        <p:blipFill>
          <a:blip r:embed="rId2"/>
          <a:srcRect/>
          <a:stretch>
            <a:fillRect/>
          </a:stretch>
        </p:blipFill>
        <p:spPr bwMode="auto">
          <a:xfrm>
            <a:off x="5783283" y="1019371"/>
            <a:ext cx="2418154" cy="3104758"/>
          </a:xfrm>
          <a:prstGeom prst="rect">
            <a:avLst/>
          </a:prstGeom>
          <a:noFill/>
          <a:ln w="9525">
            <a:noFill/>
            <a:miter lim="800000"/>
            <a:headEnd/>
            <a:tailEnd/>
          </a:ln>
        </p:spPr>
      </p:pic>
    </p:spTree>
    <p:extLst>
      <p:ext uri="{BB962C8B-B14F-4D97-AF65-F5344CB8AC3E}">
        <p14:creationId xmlns:p14="http://schemas.microsoft.com/office/powerpoint/2010/main" val="3189455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6473D1ED-F319-4DBF-B2C0-3221F10B8B9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39</a:t>
            </a:fld>
            <a:endParaRPr lang="en"/>
          </a:p>
        </p:txBody>
      </p:sp>
      <p:sp>
        <p:nvSpPr>
          <p:cNvPr id="5" name="Title 10">
            <a:extLst>
              <a:ext uri="{FF2B5EF4-FFF2-40B4-BE49-F238E27FC236}">
                <a16:creationId xmlns="" xmlns:a16="http://schemas.microsoft.com/office/drawing/2014/main" id="{3A4B6669-7239-42AA-84B0-75FAFE71FFAD}"/>
              </a:ext>
            </a:extLst>
          </p:cNvPr>
          <p:cNvSpPr txBox="1">
            <a:spLocks/>
          </p:cNvSpPr>
          <p:nvPr/>
        </p:nvSpPr>
        <p:spPr>
          <a:xfrm>
            <a:off x="1777856" y="26708"/>
            <a:ext cx="8229600" cy="914400"/>
          </a:xfrm>
          <a:prstGeom prst="rect">
            <a:avLst/>
          </a:prstGeom>
        </p:spPr>
        <p:txBody>
          <a:bodyPr>
            <a:norm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sz="2400" dirty="0">
                <a:solidFill>
                  <a:srgbClr val="D75E03"/>
                </a:solidFill>
                <a:latin typeface="Times New Roman" pitchFamily="18" charset="0"/>
                <a:cs typeface="Times New Roman" pitchFamily="18" charset="0"/>
              </a:rPr>
              <a:t>Test tube brush formation</a:t>
            </a:r>
          </a:p>
        </p:txBody>
      </p:sp>
      <p:sp>
        <p:nvSpPr>
          <p:cNvPr id="6" name="Content Placeholder 11">
            <a:extLst>
              <a:ext uri="{FF2B5EF4-FFF2-40B4-BE49-F238E27FC236}">
                <a16:creationId xmlns="" xmlns:a16="http://schemas.microsoft.com/office/drawing/2014/main" id="{761F0852-AD51-4F04-8BA6-9B3F1AB8E561}"/>
              </a:ext>
            </a:extLst>
          </p:cNvPr>
          <p:cNvSpPr txBox="1">
            <a:spLocks/>
          </p:cNvSpPr>
          <p:nvPr/>
        </p:nvSpPr>
        <p:spPr>
          <a:xfrm>
            <a:off x="703527" y="1187355"/>
            <a:ext cx="5192306" cy="157365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lnSpc>
                <a:spcPct val="150000"/>
              </a:lnSpc>
              <a:buClr>
                <a:srgbClr val="002060"/>
              </a:buClr>
            </a:pPr>
            <a:r>
              <a:rPr lang="en-US" sz="2400" dirty="0">
                <a:latin typeface="Times New Roman" pitchFamily="18" charset="0"/>
                <a:cs typeface="Times New Roman" pitchFamily="18" charset="0"/>
              </a:rPr>
              <a:t>Sub-gingival tissue associated plaque      </a:t>
            </a:r>
          </a:p>
          <a:p>
            <a:pPr algn="just">
              <a:lnSpc>
                <a:spcPct val="150000"/>
              </a:lnSpc>
              <a:buClr>
                <a:srgbClr val="002060"/>
              </a:buClr>
            </a:pPr>
            <a:r>
              <a:rPr lang="en-US" sz="2400" dirty="0">
                <a:latin typeface="Times New Roman" pitchFamily="18" charset="0"/>
                <a:cs typeface="Times New Roman" pitchFamily="18" charset="0"/>
              </a:rPr>
              <a:t>Flagellated bacteria   with large central flagella and numerous short flagella embedded in matrix</a:t>
            </a:r>
            <a:endParaRPr lang="en-IN" sz="2400" dirty="0">
              <a:latin typeface="Times New Roman" pitchFamily="18" charset="0"/>
              <a:cs typeface="Times New Roman" pitchFamily="18" charset="0"/>
            </a:endParaRPr>
          </a:p>
          <a:p>
            <a:pPr algn="just">
              <a:lnSpc>
                <a:spcPct val="150000"/>
              </a:lnSpc>
              <a:buClr>
                <a:srgbClr val="002060"/>
              </a:buClr>
            </a:pPr>
            <a:r>
              <a:rPr lang="en-US" sz="2400" dirty="0">
                <a:latin typeface="Times New Roman" pitchFamily="18" charset="0"/>
                <a:cs typeface="Times New Roman" pitchFamily="18" charset="0"/>
              </a:rPr>
              <a:t>Usually seen in Periodontitis.</a:t>
            </a:r>
          </a:p>
        </p:txBody>
      </p:sp>
      <p:pic>
        <p:nvPicPr>
          <p:cNvPr id="7" name="Content Placeholder 4" descr="http://www.dimensionsofdentalhygiene.com/uploadedimages/DDH/image001(1).jpg">
            <a:extLst>
              <a:ext uri="{FF2B5EF4-FFF2-40B4-BE49-F238E27FC236}">
                <a16:creationId xmlns="" xmlns:a16="http://schemas.microsoft.com/office/drawing/2014/main" id="{A9E4BAD7-C901-4A00-ACAA-2EB3DECB3777}"/>
              </a:ext>
            </a:extLst>
          </p:cNvPr>
          <p:cNvPicPr>
            <a:picLocks/>
          </p:cNvPicPr>
          <p:nvPr/>
        </p:nvPicPr>
        <p:blipFill>
          <a:blip r:embed="rId3"/>
          <a:srcRect/>
          <a:stretch>
            <a:fillRect/>
          </a:stretch>
        </p:blipFill>
        <p:spPr bwMode="auto">
          <a:xfrm>
            <a:off x="6003422" y="240759"/>
            <a:ext cx="2835320" cy="2730770"/>
          </a:xfrm>
          <a:prstGeom prst="rect">
            <a:avLst/>
          </a:prstGeom>
          <a:noFill/>
          <a:ln w="9525">
            <a:noFill/>
            <a:miter lim="800000"/>
            <a:headEnd/>
            <a:tailEnd/>
          </a:ln>
        </p:spPr>
      </p:pic>
    </p:spTree>
    <p:extLst>
      <p:ext uri="{BB962C8B-B14F-4D97-AF65-F5344CB8AC3E}">
        <p14:creationId xmlns:p14="http://schemas.microsoft.com/office/powerpoint/2010/main" val="2440359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8" name="Title 1">
            <a:extLst>
              <a:ext uri="{FF2B5EF4-FFF2-40B4-BE49-F238E27FC236}">
                <a16:creationId xmlns="" xmlns:a16="http://schemas.microsoft.com/office/drawing/2014/main" id="{CEAA4FC3-58C8-4655-B633-338A1599CC49}"/>
              </a:ext>
            </a:extLst>
          </p:cNvPr>
          <p:cNvSpPr txBox="1">
            <a:spLocks/>
          </p:cNvSpPr>
          <p:nvPr/>
        </p:nvSpPr>
        <p:spPr>
          <a:xfrm>
            <a:off x="4070897" y="2047132"/>
            <a:ext cx="4293785" cy="104923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800"/>
              <a:buFont typeface="Red Hat Display"/>
              <a:buNone/>
              <a:defRPr sz="4800" b="1" i="0" u="none" strike="noStrike" cap="none">
                <a:solidFill>
                  <a:schemeClr val="lt1"/>
                </a:solidFill>
                <a:latin typeface="Red Hat Display"/>
                <a:ea typeface="Red Hat Display"/>
                <a:cs typeface="Red Hat Display"/>
                <a:sym typeface="Red Hat Display"/>
              </a:defRPr>
            </a:lvl1pPr>
            <a:lvl2pPr marR="0" lvl="1" algn="l" rtl="0">
              <a:lnSpc>
                <a:spcPct val="90000"/>
              </a:lnSpc>
              <a:spcBef>
                <a:spcPts val="0"/>
              </a:spcBef>
              <a:spcAft>
                <a:spcPts val="0"/>
              </a:spcAft>
              <a:buClr>
                <a:schemeClr val="lt1"/>
              </a:buClr>
              <a:buSzPts val="4800"/>
              <a:buFont typeface="Red Hat Display"/>
              <a:buNone/>
              <a:defRPr sz="4800" b="1" i="0" u="none" strike="noStrike" cap="none">
                <a:solidFill>
                  <a:schemeClr val="lt1"/>
                </a:solidFill>
                <a:latin typeface="Red Hat Display"/>
                <a:ea typeface="Red Hat Display"/>
                <a:cs typeface="Red Hat Display"/>
                <a:sym typeface="Red Hat Display"/>
              </a:defRPr>
            </a:lvl2pPr>
            <a:lvl3pPr marR="0" lvl="2" algn="l" rtl="0">
              <a:lnSpc>
                <a:spcPct val="90000"/>
              </a:lnSpc>
              <a:spcBef>
                <a:spcPts val="0"/>
              </a:spcBef>
              <a:spcAft>
                <a:spcPts val="0"/>
              </a:spcAft>
              <a:buClr>
                <a:schemeClr val="lt1"/>
              </a:buClr>
              <a:buSzPts val="4800"/>
              <a:buFont typeface="Red Hat Display"/>
              <a:buNone/>
              <a:defRPr sz="4800" b="1" i="0" u="none" strike="noStrike" cap="none">
                <a:solidFill>
                  <a:schemeClr val="lt1"/>
                </a:solidFill>
                <a:latin typeface="Red Hat Display"/>
                <a:ea typeface="Red Hat Display"/>
                <a:cs typeface="Red Hat Display"/>
                <a:sym typeface="Red Hat Display"/>
              </a:defRPr>
            </a:lvl3pPr>
            <a:lvl4pPr marR="0" lvl="3" algn="l" rtl="0">
              <a:lnSpc>
                <a:spcPct val="90000"/>
              </a:lnSpc>
              <a:spcBef>
                <a:spcPts val="0"/>
              </a:spcBef>
              <a:spcAft>
                <a:spcPts val="0"/>
              </a:spcAft>
              <a:buClr>
                <a:schemeClr val="lt1"/>
              </a:buClr>
              <a:buSzPts val="4800"/>
              <a:buFont typeface="Red Hat Display"/>
              <a:buNone/>
              <a:defRPr sz="4800" b="1" i="0" u="none" strike="noStrike" cap="none">
                <a:solidFill>
                  <a:schemeClr val="lt1"/>
                </a:solidFill>
                <a:latin typeface="Red Hat Display"/>
                <a:ea typeface="Red Hat Display"/>
                <a:cs typeface="Red Hat Display"/>
                <a:sym typeface="Red Hat Display"/>
              </a:defRPr>
            </a:lvl4pPr>
            <a:lvl5pPr marR="0" lvl="4" algn="l" rtl="0">
              <a:lnSpc>
                <a:spcPct val="90000"/>
              </a:lnSpc>
              <a:spcBef>
                <a:spcPts val="0"/>
              </a:spcBef>
              <a:spcAft>
                <a:spcPts val="0"/>
              </a:spcAft>
              <a:buClr>
                <a:schemeClr val="lt1"/>
              </a:buClr>
              <a:buSzPts val="4800"/>
              <a:buFont typeface="Red Hat Display"/>
              <a:buNone/>
              <a:defRPr sz="4800" b="1" i="0" u="none" strike="noStrike" cap="none">
                <a:solidFill>
                  <a:schemeClr val="lt1"/>
                </a:solidFill>
                <a:latin typeface="Red Hat Display"/>
                <a:ea typeface="Red Hat Display"/>
                <a:cs typeface="Red Hat Display"/>
                <a:sym typeface="Red Hat Display"/>
              </a:defRPr>
            </a:lvl5pPr>
            <a:lvl6pPr marR="0" lvl="5" algn="l" rtl="0">
              <a:lnSpc>
                <a:spcPct val="90000"/>
              </a:lnSpc>
              <a:spcBef>
                <a:spcPts val="0"/>
              </a:spcBef>
              <a:spcAft>
                <a:spcPts val="0"/>
              </a:spcAft>
              <a:buClr>
                <a:schemeClr val="lt1"/>
              </a:buClr>
              <a:buSzPts val="4800"/>
              <a:buFont typeface="Red Hat Display"/>
              <a:buNone/>
              <a:defRPr sz="4800" b="1" i="0" u="none" strike="noStrike" cap="none">
                <a:solidFill>
                  <a:schemeClr val="lt1"/>
                </a:solidFill>
                <a:latin typeface="Red Hat Display"/>
                <a:ea typeface="Red Hat Display"/>
                <a:cs typeface="Red Hat Display"/>
                <a:sym typeface="Red Hat Display"/>
              </a:defRPr>
            </a:lvl6pPr>
            <a:lvl7pPr marR="0" lvl="6" algn="l" rtl="0">
              <a:lnSpc>
                <a:spcPct val="90000"/>
              </a:lnSpc>
              <a:spcBef>
                <a:spcPts val="0"/>
              </a:spcBef>
              <a:spcAft>
                <a:spcPts val="0"/>
              </a:spcAft>
              <a:buClr>
                <a:schemeClr val="lt1"/>
              </a:buClr>
              <a:buSzPts val="4800"/>
              <a:buFont typeface="Red Hat Display"/>
              <a:buNone/>
              <a:defRPr sz="4800" b="1" i="0" u="none" strike="noStrike" cap="none">
                <a:solidFill>
                  <a:schemeClr val="lt1"/>
                </a:solidFill>
                <a:latin typeface="Red Hat Display"/>
                <a:ea typeface="Red Hat Display"/>
                <a:cs typeface="Red Hat Display"/>
                <a:sym typeface="Red Hat Display"/>
              </a:defRPr>
            </a:lvl7pPr>
            <a:lvl8pPr marR="0" lvl="7" algn="l" rtl="0">
              <a:lnSpc>
                <a:spcPct val="90000"/>
              </a:lnSpc>
              <a:spcBef>
                <a:spcPts val="0"/>
              </a:spcBef>
              <a:spcAft>
                <a:spcPts val="0"/>
              </a:spcAft>
              <a:buClr>
                <a:schemeClr val="lt1"/>
              </a:buClr>
              <a:buSzPts val="4800"/>
              <a:buFont typeface="Red Hat Display"/>
              <a:buNone/>
              <a:defRPr sz="4800" b="1" i="0" u="none" strike="noStrike" cap="none">
                <a:solidFill>
                  <a:schemeClr val="lt1"/>
                </a:solidFill>
                <a:latin typeface="Red Hat Display"/>
                <a:ea typeface="Red Hat Display"/>
                <a:cs typeface="Red Hat Display"/>
                <a:sym typeface="Red Hat Display"/>
              </a:defRPr>
            </a:lvl8pPr>
            <a:lvl9pPr marR="0" lvl="8" algn="l" rtl="0">
              <a:lnSpc>
                <a:spcPct val="90000"/>
              </a:lnSpc>
              <a:spcBef>
                <a:spcPts val="0"/>
              </a:spcBef>
              <a:spcAft>
                <a:spcPts val="0"/>
              </a:spcAft>
              <a:buClr>
                <a:schemeClr val="lt1"/>
              </a:buClr>
              <a:buSzPts val="4800"/>
              <a:buFont typeface="Red Hat Display"/>
              <a:buNone/>
              <a:defRPr sz="4800" b="1" i="0" u="none" strike="noStrike" cap="none">
                <a:solidFill>
                  <a:schemeClr val="lt1"/>
                </a:solidFill>
                <a:latin typeface="Red Hat Display"/>
                <a:ea typeface="Red Hat Display"/>
                <a:cs typeface="Red Hat Display"/>
                <a:sym typeface="Red Hat Display"/>
              </a:defRPr>
            </a:lvl9pPr>
          </a:lstStyle>
          <a:p>
            <a:r>
              <a:rPr lang="en-US" sz="2800" b="0" dirty="0">
                <a:solidFill>
                  <a:srgbClr val="002060"/>
                </a:solidFill>
                <a:latin typeface="Times New Roman" pitchFamily="18" charset="0"/>
                <a:cs typeface="Times New Roman" pitchFamily="18" charset="0"/>
              </a:rPr>
              <a:t>Structure of Biofilm </a:t>
            </a:r>
            <a:endParaRPr lang="en-IN" sz="2800" b="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3937848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DF461B90-EC7F-4E19-87D3-90493FD9C51E}"/>
              </a:ext>
            </a:extLst>
          </p:cNvPr>
          <p:cNvSpPr>
            <a:spLocks noGrp="1"/>
          </p:cNvSpPr>
          <p:nvPr>
            <p:ph type="title"/>
          </p:nvPr>
        </p:nvSpPr>
        <p:spPr>
          <a:xfrm>
            <a:off x="742951" y="-263872"/>
            <a:ext cx="8153400" cy="990600"/>
          </a:xfrm>
        </p:spPr>
        <p:txBody>
          <a:bodyPr/>
          <a:lstStyle/>
          <a:p>
            <a:pPr algn="ctr" eaLnBrk="1" hangingPunct="1">
              <a:defRPr/>
            </a:pPr>
            <a:r>
              <a:rPr lang="en-US" sz="2400" b="1" dirty="0">
                <a:solidFill>
                  <a:srgbClr val="002060"/>
                </a:solidFill>
                <a:latin typeface="Times New Roman" pitchFamily="18" charset="0"/>
                <a:cs typeface="Times New Roman" pitchFamily="18" charset="0"/>
              </a:rPr>
              <a:t>Step 4 : Climax Community</a:t>
            </a:r>
          </a:p>
        </p:txBody>
      </p:sp>
      <p:sp>
        <p:nvSpPr>
          <p:cNvPr id="4" name="Slide Number Placeholder 3">
            <a:extLst>
              <a:ext uri="{FF2B5EF4-FFF2-40B4-BE49-F238E27FC236}">
                <a16:creationId xmlns="" xmlns:a16="http://schemas.microsoft.com/office/drawing/2014/main" id="{D88C9BB1-90CC-437A-8617-FD61C73F4CF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40</a:t>
            </a:fld>
            <a:endParaRPr lang="en"/>
          </a:p>
        </p:txBody>
      </p:sp>
      <p:sp>
        <p:nvSpPr>
          <p:cNvPr id="6" name="Rectangle 3">
            <a:extLst>
              <a:ext uri="{FF2B5EF4-FFF2-40B4-BE49-F238E27FC236}">
                <a16:creationId xmlns="" xmlns:a16="http://schemas.microsoft.com/office/drawing/2014/main" id="{7D23FFAB-12AC-409D-AD57-29D6228A1924}"/>
              </a:ext>
            </a:extLst>
          </p:cNvPr>
          <p:cNvSpPr txBox="1">
            <a:spLocks noChangeArrowheads="1"/>
          </p:cNvSpPr>
          <p:nvPr/>
        </p:nvSpPr>
        <p:spPr>
          <a:xfrm>
            <a:off x="668740" y="614150"/>
            <a:ext cx="7915701" cy="348798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1"/>
              </a:buClr>
              <a:buSzPts val="2400"/>
              <a:buFont typeface="Red Hat Text"/>
              <a:buChar char="●"/>
              <a:defRPr sz="2400" b="0" i="0" u="none" strike="noStrike" cap="none">
                <a:solidFill>
                  <a:schemeClr val="dk1"/>
                </a:solidFill>
                <a:latin typeface="Red Hat Text"/>
                <a:ea typeface="Red Hat Text"/>
                <a:cs typeface="Red Hat Text"/>
                <a:sym typeface="Red Hat Text"/>
              </a:defRPr>
            </a:lvl1pPr>
            <a:lvl2pPr marL="914400" marR="0" lvl="1" indent="-381000" algn="l" rtl="0">
              <a:lnSpc>
                <a:spcPct val="115000"/>
              </a:lnSpc>
              <a:spcBef>
                <a:spcPts val="800"/>
              </a:spcBef>
              <a:spcAft>
                <a:spcPts val="0"/>
              </a:spcAft>
              <a:buClr>
                <a:schemeClr val="accent1"/>
              </a:buClr>
              <a:buSzPts val="2400"/>
              <a:buFont typeface="Red Hat Text"/>
              <a:buChar char="○"/>
              <a:defRPr sz="2400" b="0" i="0" u="none" strike="noStrike" cap="none">
                <a:solidFill>
                  <a:schemeClr val="dk1"/>
                </a:solidFill>
                <a:latin typeface="Red Hat Text"/>
                <a:ea typeface="Red Hat Text"/>
                <a:cs typeface="Red Hat Text"/>
                <a:sym typeface="Red Hat Text"/>
              </a:defRPr>
            </a:lvl2pPr>
            <a:lvl3pPr marL="1371600" marR="0" lvl="2" indent="-381000" algn="l" rtl="0">
              <a:lnSpc>
                <a:spcPct val="115000"/>
              </a:lnSpc>
              <a:spcBef>
                <a:spcPts val="800"/>
              </a:spcBef>
              <a:spcAft>
                <a:spcPts val="0"/>
              </a:spcAft>
              <a:buClr>
                <a:schemeClr val="accent1"/>
              </a:buClr>
              <a:buSzPts val="2400"/>
              <a:buFont typeface="Red Hat Text"/>
              <a:buChar char="■"/>
              <a:defRPr sz="2400" b="0" i="0" u="none" strike="noStrike" cap="none">
                <a:solidFill>
                  <a:schemeClr val="dk1"/>
                </a:solidFill>
                <a:latin typeface="Red Hat Text"/>
                <a:ea typeface="Red Hat Text"/>
                <a:cs typeface="Red Hat Text"/>
                <a:sym typeface="Red Hat Text"/>
              </a:defRPr>
            </a:lvl3pPr>
            <a:lvl4pPr marL="1828800" marR="0" lvl="3"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4pPr>
            <a:lvl5pPr marL="2286000" marR="0" lvl="4"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5pPr>
            <a:lvl6pPr marL="2743200" marR="0" lvl="5"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6pPr>
            <a:lvl7pPr marL="3200400" marR="0" lvl="6"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7pPr>
            <a:lvl8pPr marL="3657600" marR="0" lvl="7"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8pPr>
            <a:lvl9pPr marL="4114800" marR="0" lvl="8" indent="-381000" algn="l" rtl="0">
              <a:lnSpc>
                <a:spcPct val="115000"/>
              </a:lnSpc>
              <a:spcBef>
                <a:spcPts val="800"/>
              </a:spcBef>
              <a:spcAft>
                <a:spcPts val="80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9pPr>
          </a:lstStyle>
          <a:p>
            <a:pPr marL="342900" lvl="1" indent="-342900" algn="just">
              <a:lnSpc>
                <a:spcPct val="150000"/>
              </a:lnSpc>
              <a:spcBef>
                <a:spcPct val="0"/>
              </a:spcBef>
              <a:buClr>
                <a:srgbClr val="002060"/>
              </a:buClr>
              <a:buSzPct val="100000"/>
              <a:buFont typeface="Arial" panose="020B0604020202020204" pitchFamily="34" charset="0"/>
              <a:buChar char="•"/>
            </a:pPr>
            <a:r>
              <a:rPr lang="en-US" dirty="0">
                <a:latin typeface="Times New Roman" pitchFamily="18" charset="0"/>
                <a:cs typeface="Times New Roman" pitchFamily="18" charset="0"/>
              </a:rPr>
              <a:t>The interaction between the microbial and non-microbial components of an ecosystem ultimately leads to a form of stabilization in which microbial and non-microbial forms exist in harmony and equilibrium with their environment. This is the </a:t>
            </a:r>
            <a:r>
              <a:rPr lang="en-US" i="1" dirty="0">
                <a:solidFill>
                  <a:srgbClr val="0070C0"/>
                </a:solidFill>
                <a:latin typeface="Times New Roman" pitchFamily="18" charset="0"/>
                <a:cs typeface="Times New Roman" pitchFamily="18" charset="0"/>
              </a:rPr>
              <a:t>climax community</a:t>
            </a:r>
            <a:r>
              <a:rPr lang="en-US" i="1" dirty="0">
                <a:solidFill>
                  <a:srgbClr val="00B050"/>
                </a:solidFill>
                <a:latin typeface="Times New Roman" pitchFamily="18" charset="0"/>
                <a:cs typeface="Times New Roman" pitchFamily="18" charset="0"/>
              </a:rPr>
              <a:t>. </a:t>
            </a:r>
          </a:p>
          <a:p>
            <a:pPr marL="342900" lvl="1" indent="-342900" algn="just">
              <a:lnSpc>
                <a:spcPct val="150000"/>
              </a:lnSpc>
              <a:spcBef>
                <a:spcPct val="0"/>
              </a:spcBef>
              <a:buClr>
                <a:srgbClr val="002060"/>
              </a:buClr>
              <a:buSzPct val="100000"/>
            </a:pPr>
            <a:r>
              <a:rPr lang="en-US" dirty="0" smtClean="0">
                <a:latin typeface="Times New Roman" pitchFamily="18" charset="0"/>
                <a:cs typeface="Times New Roman" pitchFamily="18" charset="0"/>
              </a:rPr>
              <a:t>This </a:t>
            </a:r>
            <a:r>
              <a:rPr lang="en-US" dirty="0">
                <a:latin typeface="Times New Roman" pitchFamily="18" charset="0"/>
                <a:cs typeface="Times New Roman" pitchFamily="18" charset="0"/>
              </a:rPr>
              <a:t>remains reasonably stable over time and reflects a dynamic situation in which cells are dying and being replaced.</a:t>
            </a:r>
          </a:p>
        </p:txBody>
      </p:sp>
    </p:spTree>
    <p:extLst>
      <p:ext uri="{BB962C8B-B14F-4D97-AF65-F5344CB8AC3E}">
        <p14:creationId xmlns:p14="http://schemas.microsoft.com/office/powerpoint/2010/main" val="3725016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C0C7966-B8C2-449F-9EFA-C8C3A2BA91E1}"/>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41</a:t>
            </a:fld>
            <a:endParaRPr lang="en"/>
          </a:p>
        </p:txBody>
      </p:sp>
      <p:sp>
        <p:nvSpPr>
          <p:cNvPr id="3" name="Title 3">
            <a:extLst>
              <a:ext uri="{FF2B5EF4-FFF2-40B4-BE49-F238E27FC236}">
                <a16:creationId xmlns="" xmlns:a16="http://schemas.microsoft.com/office/drawing/2014/main" id="{680E6EF0-86A4-4210-8F1E-340CB983F1FD}"/>
              </a:ext>
            </a:extLst>
          </p:cNvPr>
          <p:cNvSpPr txBox="1">
            <a:spLocks/>
          </p:cNvSpPr>
          <p:nvPr/>
        </p:nvSpPr>
        <p:spPr>
          <a:xfrm>
            <a:off x="1850922" y="528150"/>
            <a:ext cx="5992761" cy="71596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en-US" sz="3200" dirty="0">
                <a:solidFill>
                  <a:srgbClr val="002060"/>
                </a:solidFill>
                <a:latin typeface="AR CENA" panose="02000000000000000000" pitchFamily="2" charset="0"/>
                <a:cs typeface="Adobe Devanagari" panose="02040503050201020203" pitchFamily="18" charset="0"/>
              </a:rPr>
              <a:t>Specific associations in dental biofilm</a:t>
            </a:r>
            <a:endParaRPr lang="en-US" altLang="en-US" sz="1100" dirty="0">
              <a:solidFill>
                <a:srgbClr val="002060"/>
              </a:solidFill>
              <a:latin typeface="AR CENA" panose="02000000000000000000" pitchFamily="2" charset="0"/>
              <a:cs typeface="Adobe Devanagari" panose="02040503050201020203" pitchFamily="18" charset="0"/>
            </a:endParaRPr>
          </a:p>
        </p:txBody>
      </p:sp>
      <p:pic>
        <p:nvPicPr>
          <p:cNvPr id="4" name="Picture 2">
            <a:extLst>
              <a:ext uri="{FF2B5EF4-FFF2-40B4-BE49-F238E27FC236}">
                <a16:creationId xmlns="" xmlns:a16="http://schemas.microsoft.com/office/drawing/2014/main" id="{D7691124-1D33-4E42-977C-9E03A505E6D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a:xfrm>
            <a:off x="2133600" y="1104811"/>
            <a:ext cx="4876800" cy="3152558"/>
          </a:xfrm>
          <a:prstGeom prst="rect">
            <a:avLst/>
          </a:prstGeom>
        </p:spPr>
      </p:pic>
      <p:sp>
        <p:nvSpPr>
          <p:cNvPr id="5" name="Content Placeholder 5">
            <a:extLst>
              <a:ext uri="{FF2B5EF4-FFF2-40B4-BE49-F238E27FC236}">
                <a16:creationId xmlns="" xmlns:a16="http://schemas.microsoft.com/office/drawing/2014/main" id="{3EED21D5-503B-4EF1-8457-77D670A98EB7}"/>
              </a:ext>
            </a:extLst>
          </p:cNvPr>
          <p:cNvSpPr txBox="1">
            <a:spLocks/>
          </p:cNvSpPr>
          <p:nvPr/>
        </p:nvSpPr>
        <p:spPr>
          <a:xfrm>
            <a:off x="3527323" y="2693635"/>
            <a:ext cx="4191000" cy="513301"/>
          </a:xfrm>
          <a:prstGeom prst="rect">
            <a:avLst/>
          </a:prstGeom>
        </p:spPr>
        <p:txBody>
          <a:bodyPr rtlCol="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US" sz="1200" dirty="0"/>
          </a:p>
          <a:p>
            <a:pPr>
              <a:defRPr/>
            </a:pPr>
            <a:endParaRPr lang="en-US" sz="1200" dirty="0"/>
          </a:p>
          <a:p>
            <a:pPr>
              <a:defRPr/>
            </a:pPr>
            <a:endParaRPr lang="en-US" sz="1200" dirty="0"/>
          </a:p>
          <a:p>
            <a:pPr>
              <a:defRPr/>
            </a:pPr>
            <a:endParaRPr lang="en-US" sz="1200" dirty="0"/>
          </a:p>
          <a:p>
            <a:pPr>
              <a:defRPr/>
            </a:pPr>
            <a:endParaRPr lang="en-US" sz="1200" dirty="0"/>
          </a:p>
          <a:p>
            <a:pPr>
              <a:defRPr/>
            </a:pPr>
            <a:endParaRPr lang="en-US" sz="1200" dirty="0"/>
          </a:p>
          <a:p>
            <a:pPr>
              <a:defRPr/>
            </a:pPr>
            <a:endParaRPr lang="en-US" sz="1200" dirty="0"/>
          </a:p>
          <a:p>
            <a:pPr>
              <a:defRPr/>
            </a:pPr>
            <a:endParaRPr lang="en-US" sz="1200" dirty="0"/>
          </a:p>
          <a:p>
            <a:pPr>
              <a:defRPr/>
            </a:pPr>
            <a:endParaRPr lang="en-US" sz="1200" dirty="0"/>
          </a:p>
          <a:p>
            <a:pPr>
              <a:buFont typeface="Arial" panose="020B0604020202020204" pitchFamily="34" charset="0"/>
              <a:buNone/>
              <a:defRPr/>
            </a:pPr>
            <a:r>
              <a:rPr lang="en-US" sz="1200" dirty="0" err="1">
                <a:solidFill>
                  <a:srgbClr val="C00000"/>
                </a:solidFill>
                <a:latin typeface="Times New Roman" pitchFamily="18" charset="0"/>
                <a:cs typeface="Times New Roman" pitchFamily="18" charset="0"/>
              </a:rPr>
              <a:t>Socransky</a:t>
            </a:r>
            <a:r>
              <a:rPr lang="en-US" sz="1200" dirty="0">
                <a:solidFill>
                  <a:srgbClr val="C00000"/>
                </a:solidFill>
                <a:latin typeface="Times New Roman" pitchFamily="18" charset="0"/>
                <a:cs typeface="Times New Roman" pitchFamily="18" charset="0"/>
              </a:rPr>
              <a:t> &amp; </a:t>
            </a:r>
            <a:r>
              <a:rPr lang="en-US" sz="1200" dirty="0" err="1">
                <a:solidFill>
                  <a:srgbClr val="C00000"/>
                </a:solidFill>
                <a:latin typeface="Times New Roman" pitchFamily="18" charset="0"/>
                <a:cs typeface="Times New Roman" pitchFamily="18" charset="0"/>
              </a:rPr>
              <a:t>Haffajee</a:t>
            </a:r>
            <a:r>
              <a:rPr lang="en-US" sz="1200" dirty="0">
                <a:solidFill>
                  <a:srgbClr val="C00000"/>
                </a:solidFill>
                <a:latin typeface="Times New Roman" pitchFamily="18" charset="0"/>
                <a:cs typeface="Times New Roman" pitchFamily="18" charset="0"/>
              </a:rPr>
              <a:t> (1998)</a:t>
            </a:r>
          </a:p>
          <a:p>
            <a:pPr>
              <a:defRPr/>
            </a:pPr>
            <a:endParaRPr lang="en-US" sz="1200" dirty="0"/>
          </a:p>
          <a:p>
            <a:pPr>
              <a:defRPr/>
            </a:pPr>
            <a:endParaRPr lang="en-US" sz="1200" dirty="0"/>
          </a:p>
        </p:txBody>
      </p:sp>
    </p:spTree>
    <p:extLst>
      <p:ext uri="{BB962C8B-B14F-4D97-AF65-F5344CB8AC3E}">
        <p14:creationId xmlns:p14="http://schemas.microsoft.com/office/powerpoint/2010/main" val="1178888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74600DF1-527A-45FB-BC86-C4A113D3F817}"/>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42</a:t>
            </a:fld>
            <a:endParaRPr lang="en"/>
          </a:p>
        </p:txBody>
      </p:sp>
      <p:sp>
        <p:nvSpPr>
          <p:cNvPr id="3" name="Rectangle 2">
            <a:extLst>
              <a:ext uri="{FF2B5EF4-FFF2-40B4-BE49-F238E27FC236}">
                <a16:creationId xmlns="" xmlns:a16="http://schemas.microsoft.com/office/drawing/2014/main" id="{8BF8620C-6AC9-46C8-A1D0-4E4BE3ABB099}"/>
              </a:ext>
            </a:extLst>
          </p:cNvPr>
          <p:cNvSpPr txBox="1">
            <a:spLocks noChangeArrowheads="1"/>
          </p:cNvSpPr>
          <p:nvPr/>
        </p:nvSpPr>
        <p:spPr>
          <a:xfrm>
            <a:off x="1513572" y="-5910"/>
            <a:ext cx="8229600" cy="1143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en-US" sz="3200" dirty="0">
                <a:solidFill>
                  <a:srgbClr val="002060"/>
                </a:solidFill>
                <a:latin typeface="Adobe Devanagari" panose="02040503050201020203" pitchFamily="18" charset="0"/>
                <a:cs typeface="Adobe Devanagari" panose="02040503050201020203" pitchFamily="18" charset="0"/>
              </a:rPr>
              <a:t>Growth dynamics of dental plaque</a:t>
            </a:r>
          </a:p>
        </p:txBody>
      </p:sp>
      <p:sp>
        <p:nvSpPr>
          <p:cNvPr id="4" name="Rectangle 3">
            <a:extLst>
              <a:ext uri="{FF2B5EF4-FFF2-40B4-BE49-F238E27FC236}">
                <a16:creationId xmlns="" xmlns:a16="http://schemas.microsoft.com/office/drawing/2014/main" id="{846A93E2-AF72-414C-B65C-95AF91D2CE66}"/>
              </a:ext>
            </a:extLst>
          </p:cNvPr>
          <p:cNvSpPr txBox="1">
            <a:spLocks noChangeArrowheads="1"/>
          </p:cNvSpPr>
          <p:nvPr/>
        </p:nvSpPr>
        <p:spPr>
          <a:xfrm>
            <a:off x="981300" y="892983"/>
            <a:ext cx="8229600" cy="225482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altLang="en-US" sz="2400" dirty="0">
                <a:latin typeface="Times New Roman" pitchFamily="18" charset="0"/>
                <a:cs typeface="Times New Roman" pitchFamily="18" charset="0"/>
              </a:rPr>
              <a:t>Ultrastructural aspects – </a:t>
            </a:r>
          </a:p>
          <a:p>
            <a:pPr marL="285750" indent="-285750" algn="just">
              <a:lnSpc>
                <a:spcPct val="150000"/>
              </a:lnSpc>
              <a:buFont typeface="Wingdings" panose="05000000000000000000" pitchFamily="2" charset="2"/>
              <a:buChar char="ü"/>
            </a:pPr>
            <a:r>
              <a:rPr lang="en-US" altLang="en-US" sz="2400" dirty="0">
                <a:latin typeface="Times New Roman" pitchFamily="18" charset="0"/>
                <a:cs typeface="Times New Roman" pitchFamily="18" charset="0"/>
              </a:rPr>
              <a:t>Important changes – within 24 </a:t>
            </a:r>
            <a:r>
              <a:rPr lang="en-US" altLang="en-US" sz="2400" dirty="0" err="1">
                <a:latin typeface="Times New Roman" pitchFamily="18" charset="0"/>
                <a:cs typeface="Times New Roman" pitchFamily="18" charset="0"/>
              </a:rPr>
              <a:t>hrs</a:t>
            </a:r>
            <a:endParaRPr lang="en-US" altLang="en-US" sz="2400" dirty="0">
              <a:latin typeface="Times New Roman" pitchFamily="18" charset="0"/>
              <a:cs typeface="Times New Roman" pitchFamily="18" charset="0"/>
            </a:endParaRPr>
          </a:p>
          <a:p>
            <a:pPr marL="285750" indent="-285750" algn="just">
              <a:lnSpc>
                <a:spcPct val="150000"/>
              </a:lnSpc>
              <a:buFont typeface="Wingdings" panose="05000000000000000000" pitchFamily="2" charset="2"/>
              <a:buChar char="ü"/>
            </a:pPr>
            <a:r>
              <a:rPr lang="en-US" altLang="en-US" sz="2400" dirty="0">
                <a:latin typeface="Times New Roman" pitchFamily="18" charset="0"/>
                <a:cs typeface="Times New Roman" pitchFamily="18" charset="0"/>
              </a:rPr>
              <a:t>After 1 day the term biofilm is fully deserved.</a:t>
            </a:r>
          </a:p>
          <a:p>
            <a:pPr marL="285750" indent="-285750" algn="just">
              <a:lnSpc>
                <a:spcPct val="150000"/>
              </a:lnSpc>
              <a:buFont typeface="Wingdings" panose="05000000000000000000" pitchFamily="2" charset="2"/>
              <a:buChar char="ü"/>
            </a:pPr>
            <a:r>
              <a:rPr lang="en-US" altLang="en-US" sz="2400" dirty="0">
                <a:latin typeface="Times New Roman" pitchFamily="18" charset="0"/>
                <a:cs typeface="Times New Roman" pitchFamily="18" charset="0"/>
              </a:rPr>
              <a:t>Bacterial density starts ↑, marked ↑in growth rate</a:t>
            </a:r>
          </a:p>
          <a:p>
            <a:pPr marL="285750" indent="-285750" algn="just">
              <a:lnSpc>
                <a:spcPct val="150000"/>
              </a:lnSpc>
              <a:buFont typeface="Wingdings" panose="05000000000000000000" pitchFamily="2" charset="2"/>
              <a:buChar char="ü"/>
            </a:pPr>
            <a:r>
              <a:rPr lang="en-US" altLang="en-US" sz="2400" dirty="0">
                <a:latin typeface="Times New Roman" pitchFamily="18" charset="0"/>
                <a:cs typeface="Times New Roman" pitchFamily="18" charset="0"/>
              </a:rPr>
              <a:t>After 3 days – thickness ↑</a:t>
            </a:r>
          </a:p>
        </p:txBody>
      </p:sp>
    </p:spTree>
    <p:extLst>
      <p:ext uri="{BB962C8B-B14F-4D97-AF65-F5344CB8AC3E}">
        <p14:creationId xmlns:p14="http://schemas.microsoft.com/office/powerpoint/2010/main" val="30421304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F6A6095-F2BF-416F-A02B-1893414E9B7F}"/>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43</a:t>
            </a:fld>
            <a:endParaRPr lang="en"/>
          </a:p>
        </p:txBody>
      </p:sp>
      <p:sp>
        <p:nvSpPr>
          <p:cNvPr id="3" name="Rectangle 2">
            <a:extLst>
              <a:ext uri="{FF2B5EF4-FFF2-40B4-BE49-F238E27FC236}">
                <a16:creationId xmlns="" xmlns:a16="http://schemas.microsoft.com/office/drawing/2014/main" id="{A0B3076A-2AFC-46DE-91D9-A2B7597A9F5D}"/>
              </a:ext>
            </a:extLst>
          </p:cNvPr>
          <p:cNvSpPr txBox="1">
            <a:spLocks noChangeArrowheads="1"/>
          </p:cNvSpPr>
          <p:nvPr/>
        </p:nvSpPr>
        <p:spPr>
          <a:xfrm>
            <a:off x="2125036" y="75955"/>
            <a:ext cx="8229600" cy="1143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en-US" sz="2800" dirty="0">
                <a:solidFill>
                  <a:srgbClr val="002060"/>
                </a:solidFill>
                <a:latin typeface="Adobe Devanagari" panose="02040503050201020203" pitchFamily="18" charset="0"/>
                <a:cs typeface="Adobe Devanagari" panose="02040503050201020203" pitchFamily="18" charset="0"/>
              </a:rPr>
              <a:t>Supragingival plaque formation </a:t>
            </a:r>
          </a:p>
        </p:txBody>
      </p:sp>
      <p:sp>
        <p:nvSpPr>
          <p:cNvPr id="4" name="Rectangle 3">
            <a:extLst>
              <a:ext uri="{FF2B5EF4-FFF2-40B4-BE49-F238E27FC236}">
                <a16:creationId xmlns="" xmlns:a16="http://schemas.microsoft.com/office/drawing/2014/main" id="{84AFE622-10CE-48F9-BE1E-CFA7955FE4A9}"/>
              </a:ext>
            </a:extLst>
          </p:cNvPr>
          <p:cNvSpPr txBox="1">
            <a:spLocks noChangeArrowheads="1"/>
          </p:cNvSpPr>
          <p:nvPr/>
        </p:nvSpPr>
        <p:spPr>
          <a:xfrm>
            <a:off x="1087787" y="1796980"/>
            <a:ext cx="7387472" cy="268431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gn="just">
              <a:lnSpc>
                <a:spcPct val="150000"/>
              </a:lnSpc>
              <a:buFont typeface="Wingdings" panose="05000000000000000000" pitchFamily="2" charset="2"/>
              <a:buChar char="Ø"/>
            </a:pPr>
            <a:r>
              <a:rPr lang="en-US" altLang="en-US" sz="2400" dirty="0">
                <a:latin typeface="Times New Roman" pitchFamily="18" charset="0"/>
                <a:cs typeface="Times New Roman" pitchFamily="18" charset="0"/>
              </a:rPr>
              <a:t>First 24 </a:t>
            </a:r>
            <a:r>
              <a:rPr lang="en-US" altLang="en-US" sz="2400" dirty="0" err="1">
                <a:latin typeface="Times New Roman" pitchFamily="18" charset="0"/>
                <a:cs typeface="Times New Roman" pitchFamily="18" charset="0"/>
              </a:rPr>
              <a:t>hrs</a:t>
            </a:r>
            <a:r>
              <a:rPr lang="en-US" altLang="en-US" sz="2400" dirty="0">
                <a:latin typeface="Times New Roman" pitchFamily="18" charset="0"/>
                <a:cs typeface="Times New Roman" pitchFamily="18" charset="0"/>
              </a:rPr>
              <a:t> – negligible </a:t>
            </a:r>
          </a:p>
          <a:p>
            <a:pPr marL="285750" indent="-285750" algn="just">
              <a:lnSpc>
                <a:spcPct val="150000"/>
              </a:lnSpc>
              <a:buFont typeface="Wingdings" panose="05000000000000000000" pitchFamily="2" charset="2"/>
              <a:buChar char="Ø"/>
            </a:pPr>
            <a:r>
              <a:rPr lang="en-US" altLang="en-US" sz="2400" dirty="0">
                <a:latin typeface="Times New Roman" pitchFamily="18" charset="0"/>
                <a:cs typeface="Times New Roman" pitchFamily="18" charset="0"/>
              </a:rPr>
              <a:t>Following 3 days – growth ↑rapidly &amp; then ↓</a:t>
            </a:r>
          </a:p>
          <a:p>
            <a:pPr marL="285750" indent="-285750" algn="just">
              <a:lnSpc>
                <a:spcPct val="150000"/>
              </a:lnSpc>
              <a:buFont typeface="Wingdings" panose="05000000000000000000" pitchFamily="2" charset="2"/>
              <a:buChar char="Ø"/>
            </a:pPr>
            <a:r>
              <a:rPr lang="en-US" altLang="en-US" sz="2400" dirty="0">
                <a:latin typeface="Times New Roman" pitchFamily="18" charset="0"/>
                <a:cs typeface="Times New Roman" pitchFamily="18" charset="0"/>
              </a:rPr>
              <a:t>After 4 days – change in the composition </a:t>
            </a:r>
          </a:p>
          <a:p>
            <a:pPr marL="285750" indent="-285750" algn="just">
              <a:lnSpc>
                <a:spcPct val="150000"/>
              </a:lnSpc>
              <a:buFont typeface="Wingdings" panose="05000000000000000000" pitchFamily="2" charset="2"/>
              <a:buChar char="Ø"/>
            </a:pPr>
            <a:r>
              <a:rPr lang="en-US" altLang="en-US" sz="2400" dirty="0">
                <a:latin typeface="Times New Roman" pitchFamily="18" charset="0"/>
                <a:cs typeface="Times New Roman" pitchFamily="18" charset="0"/>
              </a:rPr>
              <a:t>During night – plaque growth is reduced by 50 %</a:t>
            </a:r>
          </a:p>
          <a:p>
            <a:pPr marL="285750" indent="-285750" algn="just">
              <a:lnSpc>
                <a:spcPct val="150000"/>
              </a:lnSpc>
              <a:buFont typeface="Wingdings" panose="05000000000000000000" pitchFamily="2" charset="2"/>
              <a:buChar char="Ø"/>
            </a:pPr>
            <a:r>
              <a:rPr lang="en-US" altLang="en-US" sz="2400" dirty="0">
                <a:latin typeface="Times New Roman" pitchFamily="18" charset="0"/>
                <a:cs typeface="Times New Roman" pitchFamily="18" charset="0"/>
              </a:rPr>
              <a:t>Pattern changes if there are surface </a:t>
            </a:r>
            <a:r>
              <a:rPr lang="en-US" altLang="en-US" sz="2400" dirty="0" smtClean="0">
                <a:latin typeface="Times New Roman" pitchFamily="18" charset="0"/>
                <a:cs typeface="Times New Roman" pitchFamily="18" charset="0"/>
              </a:rPr>
              <a:t>irregularities, grooves</a:t>
            </a:r>
            <a:r>
              <a:rPr lang="en-US" altLang="en-US" sz="2400" dirty="0">
                <a:latin typeface="Times New Roman" pitchFamily="18" charset="0"/>
                <a:cs typeface="Times New Roman" pitchFamily="18" charset="0"/>
              </a:rPr>
              <a:t>, cracks, pits.</a:t>
            </a:r>
          </a:p>
        </p:txBody>
      </p:sp>
      <p:sp>
        <p:nvSpPr>
          <p:cNvPr id="5" name="TextBox 4">
            <a:extLst>
              <a:ext uri="{FF2B5EF4-FFF2-40B4-BE49-F238E27FC236}">
                <a16:creationId xmlns="" xmlns:a16="http://schemas.microsoft.com/office/drawing/2014/main" id="{8CA71FF2-5A96-42E3-BB4A-78ADD493B58D}"/>
              </a:ext>
            </a:extLst>
          </p:cNvPr>
          <p:cNvSpPr txBox="1"/>
          <p:nvPr/>
        </p:nvSpPr>
        <p:spPr>
          <a:xfrm>
            <a:off x="964956" y="319903"/>
            <a:ext cx="6537855" cy="1687963"/>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en-IN" sz="2400" dirty="0">
                <a:latin typeface="Times New Roman" pitchFamily="18" charset="0"/>
                <a:cs typeface="Times New Roman" pitchFamily="18" charset="0"/>
              </a:rPr>
              <a:t>Found at or above </a:t>
            </a:r>
            <a:r>
              <a:rPr lang="en-IN" sz="2400" dirty="0" err="1">
                <a:latin typeface="Times New Roman" pitchFamily="18" charset="0"/>
                <a:cs typeface="Times New Roman" pitchFamily="18" charset="0"/>
              </a:rPr>
              <a:t>th</a:t>
            </a:r>
            <a:r>
              <a:rPr lang="en-IN" sz="2400" dirty="0">
                <a:latin typeface="Times New Roman" pitchFamily="18" charset="0"/>
                <a:cs typeface="Times New Roman" pitchFamily="18" charset="0"/>
              </a:rPr>
              <a:t> gingival margin when in direct contact with the gingival margin is referred to as </a:t>
            </a:r>
            <a:r>
              <a:rPr lang="en-IN" sz="2400" dirty="0">
                <a:solidFill>
                  <a:srgbClr val="A50021"/>
                </a:solidFill>
                <a:latin typeface="Times New Roman" pitchFamily="18" charset="0"/>
                <a:cs typeface="Times New Roman" pitchFamily="18" charset="0"/>
              </a:rPr>
              <a:t>“Marginal plaque”</a:t>
            </a:r>
          </a:p>
        </p:txBody>
      </p:sp>
    </p:spTree>
    <p:extLst>
      <p:ext uri="{BB962C8B-B14F-4D97-AF65-F5344CB8AC3E}">
        <p14:creationId xmlns:p14="http://schemas.microsoft.com/office/powerpoint/2010/main" val="4208274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CFEEBFF0-601B-4267-87F9-8597F292B586}"/>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44</a:t>
            </a:fld>
            <a:endParaRPr lang="en"/>
          </a:p>
        </p:txBody>
      </p:sp>
      <p:sp>
        <p:nvSpPr>
          <p:cNvPr id="3" name="Rectangle 2">
            <a:extLst>
              <a:ext uri="{FF2B5EF4-FFF2-40B4-BE49-F238E27FC236}">
                <a16:creationId xmlns="" xmlns:a16="http://schemas.microsoft.com/office/drawing/2014/main" id="{C4E267DA-DA93-41BB-B950-B32A96E4B729}"/>
              </a:ext>
            </a:extLst>
          </p:cNvPr>
          <p:cNvSpPr txBox="1">
            <a:spLocks noChangeArrowheads="1"/>
          </p:cNvSpPr>
          <p:nvPr/>
        </p:nvSpPr>
        <p:spPr>
          <a:xfrm>
            <a:off x="1949680" y="0"/>
            <a:ext cx="5338224" cy="61898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en-US" sz="3200" dirty="0">
                <a:solidFill>
                  <a:srgbClr val="002060"/>
                </a:solidFill>
                <a:latin typeface="Times New Roman" pitchFamily="18" charset="0"/>
                <a:cs typeface="Times New Roman" pitchFamily="18" charset="0"/>
              </a:rPr>
              <a:t>Sub gingival plaque formation</a:t>
            </a:r>
          </a:p>
        </p:txBody>
      </p:sp>
      <p:sp>
        <p:nvSpPr>
          <p:cNvPr id="4" name="Rectangle 3">
            <a:extLst>
              <a:ext uri="{FF2B5EF4-FFF2-40B4-BE49-F238E27FC236}">
                <a16:creationId xmlns="" xmlns:a16="http://schemas.microsoft.com/office/drawing/2014/main" id="{B17ED2A9-8046-4958-8BB2-053AA347DD6E}"/>
              </a:ext>
            </a:extLst>
          </p:cNvPr>
          <p:cNvSpPr txBox="1">
            <a:spLocks noChangeArrowheads="1"/>
          </p:cNvSpPr>
          <p:nvPr/>
        </p:nvSpPr>
        <p:spPr>
          <a:xfrm>
            <a:off x="696572" y="863208"/>
            <a:ext cx="7013864" cy="9715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altLang="en-US" sz="2400" dirty="0">
                <a:latin typeface="Times New Roman" pitchFamily="18" charset="0"/>
                <a:cs typeface="Times New Roman" pitchFamily="18" charset="0"/>
              </a:rPr>
              <a:t>Found below the gingival margin between the tooth and gingival pocket epithelium.</a:t>
            </a:r>
          </a:p>
          <a:p>
            <a:pPr>
              <a:lnSpc>
                <a:spcPct val="150000"/>
              </a:lnSpc>
            </a:pPr>
            <a:r>
              <a:rPr lang="en-US" altLang="en-US" sz="2400" dirty="0">
                <a:latin typeface="Times New Roman" pitchFamily="18" charset="0"/>
                <a:cs typeface="Times New Roman" pitchFamily="18" charset="0"/>
              </a:rPr>
              <a:t>Subgingival microbiota differs in composition from supra gingival plaque due to </a:t>
            </a:r>
          </a:p>
          <a:p>
            <a:pPr>
              <a:lnSpc>
                <a:spcPct val="150000"/>
              </a:lnSpc>
            </a:pPr>
            <a:r>
              <a:rPr lang="en-US" altLang="en-US" sz="2400" dirty="0">
                <a:latin typeface="Times New Roman" pitchFamily="18" charset="0"/>
                <a:cs typeface="Times New Roman" pitchFamily="18" charset="0"/>
              </a:rPr>
              <a:t>   - local </a:t>
            </a:r>
            <a:r>
              <a:rPr lang="en-US" altLang="en-US" sz="2400" dirty="0" err="1">
                <a:latin typeface="Times New Roman" pitchFamily="18" charset="0"/>
                <a:cs typeface="Times New Roman" pitchFamily="18" charset="0"/>
              </a:rPr>
              <a:t>availabitlity</a:t>
            </a:r>
            <a:r>
              <a:rPr lang="en-US" altLang="en-US" sz="2400" dirty="0">
                <a:latin typeface="Times New Roman" pitchFamily="18" charset="0"/>
                <a:cs typeface="Times New Roman" pitchFamily="18" charset="0"/>
              </a:rPr>
              <a:t> of blood products</a:t>
            </a:r>
          </a:p>
          <a:p>
            <a:pPr>
              <a:lnSpc>
                <a:spcPct val="150000"/>
              </a:lnSpc>
            </a:pPr>
            <a:r>
              <a:rPr lang="en-US" altLang="en-US" sz="2400" dirty="0">
                <a:latin typeface="Times New Roman" pitchFamily="18" charset="0"/>
                <a:cs typeface="Times New Roman" pitchFamily="18" charset="0"/>
              </a:rPr>
              <a:t>   -low reduction -  oxidation potential</a:t>
            </a:r>
          </a:p>
        </p:txBody>
      </p:sp>
      <p:sp>
        <p:nvSpPr>
          <p:cNvPr id="5" name="Right Brace 4">
            <a:extLst>
              <a:ext uri="{FF2B5EF4-FFF2-40B4-BE49-F238E27FC236}">
                <a16:creationId xmlns="" xmlns:a16="http://schemas.microsoft.com/office/drawing/2014/main" id="{6F24FF38-9CB7-44E2-A25F-936A3D5C8C2B}"/>
              </a:ext>
            </a:extLst>
          </p:cNvPr>
          <p:cNvSpPr/>
          <p:nvPr/>
        </p:nvSpPr>
        <p:spPr>
          <a:xfrm rot="10800000" flipH="1">
            <a:off x="4213184" y="2571749"/>
            <a:ext cx="497711" cy="356644"/>
          </a:xfrm>
          <a:prstGeom prst="rightBrace">
            <a:avLst>
              <a:gd name="adj1" fmla="val 8333"/>
              <a:gd name="adj2" fmla="val 53204"/>
            </a:avLst>
          </a:pr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IN"/>
          </a:p>
        </p:txBody>
      </p:sp>
      <p:sp>
        <p:nvSpPr>
          <p:cNvPr id="7" name="TextBox 6">
            <a:extLst>
              <a:ext uri="{FF2B5EF4-FFF2-40B4-BE49-F238E27FC236}">
                <a16:creationId xmlns="" xmlns:a16="http://schemas.microsoft.com/office/drawing/2014/main" id="{14F51B17-CBA8-4CAE-B473-596277251C6E}"/>
              </a:ext>
            </a:extLst>
          </p:cNvPr>
          <p:cNvSpPr txBox="1"/>
          <p:nvPr/>
        </p:nvSpPr>
        <p:spPr>
          <a:xfrm>
            <a:off x="4656303" y="2374709"/>
            <a:ext cx="3559648" cy="646331"/>
          </a:xfrm>
          <a:prstGeom prst="rect">
            <a:avLst/>
          </a:prstGeom>
          <a:noFill/>
        </p:spPr>
        <p:txBody>
          <a:bodyPr wrap="square">
            <a:spAutoFit/>
          </a:bodyPr>
          <a:lstStyle/>
          <a:p>
            <a:pPr>
              <a:lnSpc>
                <a:spcPct val="150000"/>
              </a:lnSpc>
            </a:pPr>
            <a:r>
              <a:rPr lang="en-US" altLang="en-US" sz="2400" dirty="0">
                <a:latin typeface="Times New Roman" pitchFamily="18" charset="0"/>
                <a:cs typeface="Times New Roman" pitchFamily="18" charset="0"/>
              </a:rPr>
              <a:t>anaerobic environment</a:t>
            </a:r>
          </a:p>
        </p:txBody>
      </p:sp>
      <p:pic>
        <p:nvPicPr>
          <p:cNvPr id="8" name="Picture 2" descr="JaypeeDigital | eBook Reader">
            <a:extLst>
              <a:ext uri="{FF2B5EF4-FFF2-40B4-BE49-F238E27FC236}">
                <a16:creationId xmlns="" xmlns:a16="http://schemas.microsoft.com/office/drawing/2014/main" id="{FAAB983B-3E45-4259-89A1-5DE88CFCA0A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293775" y="2853276"/>
            <a:ext cx="2326050" cy="20374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370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9418EE71-85F2-4C73-B380-4CA6AED05993}"/>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45</a:t>
            </a:fld>
            <a:endParaRPr lang="en"/>
          </a:p>
        </p:txBody>
      </p:sp>
      <p:sp>
        <p:nvSpPr>
          <p:cNvPr id="5" name="TextBox 4">
            <a:extLst>
              <a:ext uri="{FF2B5EF4-FFF2-40B4-BE49-F238E27FC236}">
                <a16:creationId xmlns="" xmlns:a16="http://schemas.microsoft.com/office/drawing/2014/main" id="{08CE7A72-EE8C-490B-83F1-37A97DCD38C8}"/>
              </a:ext>
            </a:extLst>
          </p:cNvPr>
          <p:cNvSpPr txBox="1"/>
          <p:nvPr/>
        </p:nvSpPr>
        <p:spPr>
          <a:xfrm>
            <a:off x="559558" y="546892"/>
            <a:ext cx="8079475" cy="4524315"/>
          </a:xfrm>
          <a:prstGeom prst="rect">
            <a:avLst/>
          </a:prstGeom>
          <a:noFill/>
        </p:spPr>
        <p:txBody>
          <a:bodyPr wrap="square">
            <a:spAutoFit/>
          </a:bodyPr>
          <a:lstStyle/>
          <a:p>
            <a:pPr marL="285750" indent="-285750" algn="just">
              <a:buFont typeface="Arial" panose="020B0604020202020204" pitchFamily="34" charset="0"/>
              <a:buChar char="•"/>
            </a:pPr>
            <a:r>
              <a:rPr lang="en-IN" sz="2400" dirty="0">
                <a:latin typeface="Times New Roman" pitchFamily="18" charset="0"/>
                <a:cs typeface="Times New Roman" pitchFamily="18" charset="0"/>
              </a:rPr>
              <a:t>Food, saliva, and nutrients from other organisms </a:t>
            </a:r>
          </a:p>
          <a:p>
            <a:pPr marL="285750" indent="-285750" algn="just">
              <a:lnSpc>
                <a:spcPct val="150000"/>
              </a:lnSpc>
              <a:buFont typeface="Arial" panose="020B0604020202020204" pitchFamily="34" charset="0"/>
              <a:buChar char="•"/>
            </a:pPr>
            <a:r>
              <a:rPr lang="en-IN" sz="2400" dirty="0">
                <a:latin typeface="Times New Roman" pitchFamily="18" charset="0"/>
                <a:cs typeface="Times New Roman" pitchFamily="18" charset="0"/>
              </a:rPr>
              <a:t>Polysaccharides present in dental plaque</a:t>
            </a:r>
          </a:p>
          <a:p>
            <a:pPr marL="285750" indent="-285750" algn="just">
              <a:lnSpc>
                <a:spcPct val="150000"/>
              </a:lnSpc>
              <a:buFont typeface="Arial" panose="020B0604020202020204" pitchFamily="34" charset="0"/>
              <a:buChar char="•"/>
            </a:pPr>
            <a:r>
              <a:rPr lang="en-IN" sz="2400" i="1" dirty="0" err="1">
                <a:latin typeface="Times New Roman" pitchFamily="18" charset="0"/>
                <a:cs typeface="Times New Roman" pitchFamily="18" charset="0"/>
              </a:rPr>
              <a:t>Porphyromonas</a:t>
            </a:r>
            <a:r>
              <a:rPr lang="en-IN" sz="2400" i="1" dirty="0">
                <a:latin typeface="Times New Roman" pitchFamily="18" charset="0"/>
                <a:cs typeface="Times New Roman" pitchFamily="18" charset="0"/>
              </a:rPr>
              <a:t> </a:t>
            </a:r>
            <a:r>
              <a:rPr lang="en-IN" sz="2400" i="1" dirty="0" err="1">
                <a:latin typeface="Times New Roman" pitchFamily="18" charset="0"/>
                <a:cs typeface="Times New Roman" pitchFamily="18" charset="0"/>
              </a:rPr>
              <a:t>gingivalis</a:t>
            </a:r>
            <a:r>
              <a:rPr lang="en-IN" sz="2400" dirty="0">
                <a:latin typeface="Times New Roman" pitchFamily="18" charset="0"/>
                <a:cs typeface="Times New Roman" pitchFamily="18" charset="0"/>
              </a:rPr>
              <a:t>, coexists with other periodontopathic bacteria, due to nutritional interdependence.</a:t>
            </a:r>
          </a:p>
          <a:p>
            <a:pPr marL="285750" indent="-285750" algn="just">
              <a:lnSpc>
                <a:spcPct val="150000"/>
              </a:lnSpc>
              <a:buFont typeface="Arial" panose="020B0604020202020204" pitchFamily="34" charset="0"/>
              <a:buChar char="•"/>
            </a:pPr>
            <a:r>
              <a:rPr lang="en-IN" sz="2400" dirty="0">
                <a:latin typeface="Times New Roman" pitchFamily="18" charset="0"/>
                <a:cs typeface="Times New Roman" pitchFamily="18" charset="0"/>
              </a:rPr>
              <a:t>combined metabolic activities of the two organisms in metabolizing salivary components.</a:t>
            </a:r>
          </a:p>
          <a:p>
            <a:pPr marL="285750" indent="-285750" algn="just">
              <a:lnSpc>
                <a:spcPct val="150000"/>
              </a:lnSpc>
              <a:buFont typeface="Arial" panose="020B0604020202020204" pitchFamily="34" charset="0"/>
              <a:buChar char="•"/>
            </a:pPr>
            <a:r>
              <a:rPr lang="en-IN" sz="2400" dirty="0">
                <a:latin typeface="Times New Roman" pitchFamily="18" charset="0"/>
                <a:cs typeface="Times New Roman" pitchFamily="18" charset="0"/>
              </a:rPr>
              <a:t>Metabolism either between  </a:t>
            </a:r>
            <a:r>
              <a:rPr lang="en-IN" sz="2400" i="1" dirty="0">
                <a:latin typeface="Times New Roman" pitchFamily="18" charset="0"/>
                <a:cs typeface="Times New Roman" pitchFamily="18" charset="0"/>
              </a:rPr>
              <a:t>two</a:t>
            </a:r>
            <a:r>
              <a:rPr lang="en-IN" sz="2400" dirty="0">
                <a:latin typeface="Times New Roman" pitchFamily="18" charset="0"/>
                <a:cs typeface="Times New Roman" pitchFamily="18" charset="0"/>
              </a:rPr>
              <a:t> </a:t>
            </a:r>
            <a:r>
              <a:rPr lang="en-IN" sz="2400" i="1" dirty="0">
                <a:latin typeface="Times New Roman" pitchFamily="18" charset="0"/>
                <a:cs typeface="Times New Roman" pitchFamily="18" charset="0"/>
              </a:rPr>
              <a:t>Bacteria</a:t>
            </a:r>
            <a:r>
              <a:rPr lang="en-IN" sz="2400" dirty="0">
                <a:latin typeface="Times New Roman" pitchFamily="18" charset="0"/>
                <a:cs typeface="Times New Roman" pitchFamily="18" charset="0"/>
              </a:rPr>
              <a:t> or </a:t>
            </a:r>
            <a:r>
              <a:rPr lang="en-IN" sz="2400" i="1" dirty="0">
                <a:latin typeface="Times New Roman" pitchFamily="18" charset="0"/>
                <a:cs typeface="Times New Roman" pitchFamily="18" charset="0"/>
              </a:rPr>
              <a:t>Host – Bacteria.</a:t>
            </a:r>
          </a:p>
          <a:p>
            <a:pPr marL="285750" indent="-285750">
              <a:lnSpc>
                <a:spcPct val="150000"/>
              </a:lnSpc>
              <a:buFont typeface="Arial" panose="020B0604020202020204" pitchFamily="34" charset="0"/>
              <a:buChar char="•"/>
            </a:pPr>
            <a:endParaRPr lang="it-IT" sz="1600" i="1" dirty="0">
              <a:latin typeface="Adobe Devanagari" panose="02040503050201020203" pitchFamily="18" charset="0"/>
              <a:cs typeface="Adobe Devanagari" panose="02040503050201020203" pitchFamily="18" charset="0"/>
            </a:endParaRPr>
          </a:p>
          <a:p>
            <a:pPr marL="285750" indent="-285750">
              <a:lnSpc>
                <a:spcPct val="150000"/>
              </a:lnSpc>
              <a:buFont typeface="Arial" panose="020B0604020202020204" pitchFamily="34" charset="0"/>
              <a:buChar char="•"/>
            </a:pPr>
            <a:endParaRPr lang="en-IN" sz="1600" dirty="0">
              <a:latin typeface="Adobe Devanagari" panose="02040503050201020203" pitchFamily="18" charset="0"/>
              <a:cs typeface="Adobe Devanagari" panose="02040503050201020203" pitchFamily="18" charset="0"/>
            </a:endParaRPr>
          </a:p>
        </p:txBody>
      </p:sp>
      <p:sp>
        <p:nvSpPr>
          <p:cNvPr id="7" name="TextBox 6">
            <a:extLst>
              <a:ext uri="{FF2B5EF4-FFF2-40B4-BE49-F238E27FC236}">
                <a16:creationId xmlns="" xmlns:a16="http://schemas.microsoft.com/office/drawing/2014/main" id="{917C8A8A-B361-4C00-8578-4DF6EFF510B2}"/>
              </a:ext>
            </a:extLst>
          </p:cNvPr>
          <p:cNvSpPr txBox="1"/>
          <p:nvPr/>
        </p:nvSpPr>
        <p:spPr>
          <a:xfrm>
            <a:off x="2987938" y="-10307"/>
            <a:ext cx="4572000" cy="584775"/>
          </a:xfrm>
          <a:prstGeom prst="rect">
            <a:avLst/>
          </a:prstGeom>
          <a:noFill/>
        </p:spPr>
        <p:txBody>
          <a:bodyPr wrap="square">
            <a:spAutoFit/>
          </a:bodyPr>
          <a:lstStyle/>
          <a:p>
            <a:r>
              <a:rPr lang="en-US" altLang="en-US" sz="3200" b="1" dirty="0">
                <a:solidFill>
                  <a:srgbClr val="002060"/>
                </a:solidFill>
                <a:latin typeface="Times New Roman" pitchFamily="18" charset="0"/>
                <a:cs typeface="Times New Roman" pitchFamily="18" charset="0"/>
              </a:rPr>
              <a:t>Metabolic interaction</a:t>
            </a:r>
          </a:p>
        </p:txBody>
      </p:sp>
    </p:spTree>
    <p:extLst>
      <p:ext uri="{BB962C8B-B14F-4D97-AF65-F5344CB8AC3E}">
        <p14:creationId xmlns:p14="http://schemas.microsoft.com/office/powerpoint/2010/main" val="21278048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E2F4D49-595F-46F8-BDA0-EA93415DFA53}"/>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46</a:t>
            </a:fld>
            <a:endParaRPr lang="en"/>
          </a:p>
        </p:txBody>
      </p:sp>
      <p:pic>
        <p:nvPicPr>
          <p:cNvPr id="4" name="Picture 3">
            <a:extLst>
              <a:ext uri="{FF2B5EF4-FFF2-40B4-BE49-F238E27FC236}">
                <a16:creationId xmlns="" xmlns:a16="http://schemas.microsoft.com/office/drawing/2014/main" id="{31F02D73-3083-43C8-9582-F1BDA2F69C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5521" y="1626930"/>
            <a:ext cx="3048189" cy="2751920"/>
          </a:xfrm>
          <a:prstGeom prst="rect">
            <a:avLst/>
          </a:prstGeom>
        </p:spPr>
      </p:pic>
      <p:sp>
        <p:nvSpPr>
          <p:cNvPr id="5" name="TextBox 4">
            <a:extLst>
              <a:ext uri="{FF2B5EF4-FFF2-40B4-BE49-F238E27FC236}">
                <a16:creationId xmlns="" xmlns:a16="http://schemas.microsoft.com/office/drawing/2014/main" id="{37A31C7F-D177-43BB-8326-6B9AF4274435}"/>
              </a:ext>
            </a:extLst>
          </p:cNvPr>
          <p:cNvSpPr txBox="1"/>
          <p:nvPr/>
        </p:nvSpPr>
        <p:spPr>
          <a:xfrm>
            <a:off x="697230" y="880110"/>
            <a:ext cx="8595360" cy="1538883"/>
          </a:xfrm>
          <a:prstGeom prst="rect">
            <a:avLst/>
          </a:prstGeom>
          <a:noFill/>
        </p:spPr>
        <p:txBody>
          <a:bodyPr wrap="square" rtlCol="0">
            <a:spAutoFit/>
          </a:bodyPr>
          <a:lstStyle/>
          <a:p>
            <a:pPr marL="285750" indent="-285750">
              <a:buFont typeface="Wingdings" panose="05000000000000000000" pitchFamily="2" charset="2"/>
              <a:buChar char="Ø"/>
            </a:pPr>
            <a:r>
              <a:rPr lang="en-IN" sz="1600" i="1" dirty="0">
                <a:solidFill>
                  <a:srgbClr val="FF0066"/>
                </a:solidFill>
                <a:latin typeface="Adobe Devanagari" panose="02040503050201020203" pitchFamily="18" charset="0"/>
                <a:cs typeface="Adobe Devanagari" panose="02040503050201020203" pitchFamily="18" charset="0"/>
              </a:rPr>
              <a:t> </a:t>
            </a:r>
            <a:r>
              <a:rPr lang="en-IN" sz="1600" i="1" dirty="0" err="1">
                <a:solidFill>
                  <a:srgbClr val="FF0066"/>
                </a:solidFill>
                <a:latin typeface="Adobe Devanagari" panose="02040503050201020203" pitchFamily="18" charset="0"/>
                <a:cs typeface="Adobe Devanagari" panose="02040503050201020203" pitchFamily="18" charset="0"/>
              </a:rPr>
              <a:t>Streptococci,Actinomyces</a:t>
            </a:r>
            <a:r>
              <a:rPr lang="en-IN" sz="1600" i="1" dirty="0">
                <a:solidFill>
                  <a:srgbClr val="FF0066"/>
                </a:solidFill>
                <a:latin typeface="Adobe Devanagari" panose="02040503050201020203" pitchFamily="18" charset="0"/>
                <a:cs typeface="Adobe Devanagari" panose="02040503050201020203" pitchFamily="18" charset="0"/>
              </a:rPr>
              <a:t> </a:t>
            </a:r>
            <a:r>
              <a:rPr lang="en-IN" sz="1600" i="1" dirty="0" err="1">
                <a:solidFill>
                  <a:srgbClr val="FF0066"/>
                </a:solidFill>
                <a:latin typeface="Adobe Devanagari" panose="02040503050201020203" pitchFamily="18" charset="0"/>
                <a:cs typeface="Adobe Devanagari" panose="02040503050201020203" pitchFamily="18" charset="0"/>
              </a:rPr>
              <a:t>spp</a:t>
            </a:r>
            <a:r>
              <a:rPr lang="en-IN" sz="1600" dirty="0">
                <a:latin typeface="Adobe Devanagari" panose="02040503050201020203" pitchFamily="18" charset="0"/>
                <a:cs typeface="Adobe Devanagari" panose="02040503050201020203" pitchFamily="18" charset="0"/>
              </a:rPr>
              <a:t>                   lactate and </a:t>
            </a:r>
            <a:r>
              <a:rPr lang="en-IN" sz="1600" dirty="0" err="1">
                <a:latin typeface="Adobe Devanagari" panose="02040503050201020203" pitchFamily="18" charset="0"/>
                <a:cs typeface="Adobe Devanagari" panose="02040503050201020203" pitchFamily="18" charset="0"/>
              </a:rPr>
              <a:t>formate</a:t>
            </a:r>
            <a:r>
              <a:rPr lang="en-IN" sz="1600" dirty="0">
                <a:latin typeface="Adobe Devanagari" panose="02040503050201020203" pitchFamily="18" charset="0"/>
                <a:cs typeface="Adobe Devanagari" panose="02040503050201020203" pitchFamily="18" charset="0"/>
              </a:rPr>
              <a:t>                   </a:t>
            </a:r>
            <a:r>
              <a:rPr lang="en-IN" sz="1600" i="1" dirty="0" err="1">
                <a:solidFill>
                  <a:srgbClr val="660033"/>
                </a:solidFill>
                <a:latin typeface="Adobe Devanagari" panose="02040503050201020203" pitchFamily="18" charset="0"/>
                <a:cs typeface="Adobe Devanagari" panose="02040503050201020203" pitchFamily="18" charset="0"/>
              </a:rPr>
              <a:t>Vellionella</a:t>
            </a:r>
            <a:r>
              <a:rPr lang="en-IN" sz="1600" i="1" dirty="0">
                <a:solidFill>
                  <a:srgbClr val="660033"/>
                </a:solidFill>
                <a:latin typeface="Adobe Devanagari" panose="02040503050201020203" pitchFamily="18" charset="0"/>
                <a:cs typeface="Adobe Devanagari" panose="02040503050201020203" pitchFamily="18" charset="0"/>
              </a:rPr>
              <a:t> </a:t>
            </a:r>
            <a:r>
              <a:rPr lang="en-IN" sz="1600" i="1" dirty="0" err="1">
                <a:solidFill>
                  <a:srgbClr val="660033"/>
                </a:solidFill>
                <a:latin typeface="Adobe Devanagari" panose="02040503050201020203" pitchFamily="18" charset="0"/>
                <a:cs typeface="Adobe Devanagari" panose="02040503050201020203" pitchFamily="18" charset="0"/>
              </a:rPr>
              <a:t>spp</a:t>
            </a:r>
            <a:r>
              <a:rPr lang="en-IN" sz="1600" i="1" dirty="0">
                <a:solidFill>
                  <a:srgbClr val="660033"/>
                </a:solidFill>
                <a:latin typeface="Adobe Devanagari" panose="02040503050201020203" pitchFamily="18" charset="0"/>
                <a:cs typeface="Adobe Devanagari" panose="02040503050201020203" pitchFamily="18" charset="0"/>
              </a:rPr>
              <a:t> and</a:t>
            </a:r>
          </a:p>
          <a:p>
            <a:r>
              <a:rPr lang="en-IN" sz="1600" i="1" dirty="0">
                <a:solidFill>
                  <a:srgbClr val="660033"/>
                </a:solidFill>
                <a:latin typeface="Adobe Devanagari" panose="02040503050201020203" pitchFamily="18" charset="0"/>
                <a:cs typeface="Adobe Devanagari" panose="02040503050201020203" pitchFamily="18" charset="0"/>
              </a:rPr>
              <a:t>                                                                                                                                 </a:t>
            </a:r>
            <a:r>
              <a:rPr lang="en-IN" sz="1600" i="1" dirty="0" err="1">
                <a:solidFill>
                  <a:srgbClr val="660033"/>
                </a:solidFill>
                <a:latin typeface="Adobe Devanagari" panose="02040503050201020203" pitchFamily="18" charset="0"/>
                <a:cs typeface="Adobe Devanagari" panose="02040503050201020203" pitchFamily="18" charset="0"/>
              </a:rPr>
              <a:t>A.actinomycetemcomitans</a:t>
            </a:r>
            <a:endParaRPr lang="en-IN" sz="1600" i="1" dirty="0">
              <a:solidFill>
                <a:srgbClr val="660033"/>
              </a:solidFill>
              <a:latin typeface="Adobe Devanagari" panose="02040503050201020203" pitchFamily="18" charset="0"/>
              <a:cs typeface="Adobe Devanagari" panose="02040503050201020203" pitchFamily="18" charset="0"/>
            </a:endParaRPr>
          </a:p>
          <a:p>
            <a:endParaRPr lang="en-IN" sz="1600" i="1" dirty="0">
              <a:solidFill>
                <a:srgbClr val="660033"/>
              </a:solidFill>
              <a:latin typeface="Adobe Devanagari" panose="02040503050201020203" pitchFamily="18" charset="0"/>
              <a:cs typeface="Adobe Devanagari" panose="02040503050201020203" pitchFamily="18" charset="0"/>
            </a:endParaRPr>
          </a:p>
          <a:p>
            <a:pPr marL="285750" indent="-285750">
              <a:lnSpc>
                <a:spcPct val="150000"/>
              </a:lnSpc>
              <a:buFont typeface="Wingdings" panose="05000000000000000000" pitchFamily="2" charset="2"/>
              <a:buChar char="Ø"/>
            </a:pPr>
            <a:r>
              <a:rPr lang="en-IN" sz="1600" i="1" dirty="0" err="1">
                <a:solidFill>
                  <a:srgbClr val="660033"/>
                </a:solidFill>
                <a:latin typeface="Adobe Devanagari" panose="02040503050201020203" pitchFamily="18" charset="0"/>
                <a:cs typeface="Adobe Devanagari" panose="02040503050201020203" pitchFamily="18" charset="0"/>
              </a:rPr>
              <a:t>C.orchae</a:t>
            </a:r>
            <a:r>
              <a:rPr lang="en-IN" sz="1600" i="1" dirty="0">
                <a:solidFill>
                  <a:srgbClr val="660033"/>
                </a:solidFill>
                <a:latin typeface="Adobe Devanagari" panose="02040503050201020203" pitchFamily="18" charset="0"/>
                <a:cs typeface="Adobe Devanagari" panose="02040503050201020203" pitchFamily="18" charset="0"/>
              </a:rPr>
              <a:t>              succinate </a:t>
            </a:r>
          </a:p>
          <a:p>
            <a:pPr marL="285750" indent="-285750">
              <a:lnSpc>
                <a:spcPct val="150000"/>
              </a:lnSpc>
              <a:buFont typeface="Wingdings" panose="05000000000000000000" pitchFamily="2" charset="2"/>
              <a:buChar char="Ø"/>
            </a:pPr>
            <a:r>
              <a:rPr lang="en-IN" sz="1600" i="1" dirty="0" err="1">
                <a:solidFill>
                  <a:srgbClr val="660033"/>
                </a:solidFill>
                <a:latin typeface="Adobe Devanagari" panose="02040503050201020203" pitchFamily="18" charset="0"/>
                <a:cs typeface="Adobe Devanagari" panose="02040503050201020203" pitchFamily="18" charset="0"/>
              </a:rPr>
              <a:t>C.rectus</a:t>
            </a:r>
            <a:r>
              <a:rPr lang="en-IN" sz="1600" i="1" dirty="0">
                <a:solidFill>
                  <a:srgbClr val="660033"/>
                </a:solidFill>
                <a:latin typeface="Adobe Devanagari" panose="02040503050201020203" pitchFamily="18" charset="0"/>
                <a:cs typeface="Adobe Devanagari" panose="02040503050201020203" pitchFamily="18" charset="0"/>
              </a:rPr>
              <a:t>               protoheme </a:t>
            </a:r>
          </a:p>
        </p:txBody>
      </p:sp>
      <p:cxnSp>
        <p:nvCxnSpPr>
          <p:cNvPr id="7" name="Straight Arrow Connector 6">
            <a:extLst>
              <a:ext uri="{FF2B5EF4-FFF2-40B4-BE49-F238E27FC236}">
                <a16:creationId xmlns="" xmlns:a16="http://schemas.microsoft.com/office/drawing/2014/main" id="{4F913ABF-E8E2-4CBB-81E5-C5F31FC4EFB1}"/>
              </a:ext>
            </a:extLst>
          </p:cNvPr>
          <p:cNvCxnSpPr/>
          <p:nvPr/>
        </p:nvCxnSpPr>
        <p:spPr>
          <a:xfrm>
            <a:off x="3371850" y="1040130"/>
            <a:ext cx="651521"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8" name="Straight Arrow Connector 7">
            <a:extLst>
              <a:ext uri="{FF2B5EF4-FFF2-40B4-BE49-F238E27FC236}">
                <a16:creationId xmlns="" xmlns:a16="http://schemas.microsoft.com/office/drawing/2014/main" id="{6AFB1024-48FA-43EC-8E2E-AEC2A88CF5F7}"/>
              </a:ext>
            </a:extLst>
          </p:cNvPr>
          <p:cNvCxnSpPr/>
          <p:nvPr/>
        </p:nvCxnSpPr>
        <p:spPr>
          <a:xfrm>
            <a:off x="5619761" y="1040130"/>
            <a:ext cx="651521"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9" name="Straight Arrow Connector 8">
            <a:extLst>
              <a:ext uri="{FF2B5EF4-FFF2-40B4-BE49-F238E27FC236}">
                <a16:creationId xmlns="" xmlns:a16="http://schemas.microsoft.com/office/drawing/2014/main" id="{0DC6419B-2D55-46A5-9E8B-DD20BB4A3C34}"/>
              </a:ext>
            </a:extLst>
          </p:cNvPr>
          <p:cNvCxnSpPr>
            <a:cxnSpLocks/>
          </p:cNvCxnSpPr>
          <p:nvPr/>
        </p:nvCxnSpPr>
        <p:spPr>
          <a:xfrm>
            <a:off x="1775460" y="1878330"/>
            <a:ext cx="510540"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Straight Arrow Connector 10">
            <a:extLst>
              <a:ext uri="{FF2B5EF4-FFF2-40B4-BE49-F238E27FC236}">
                <a16:creationId xmlns="" xmlns:a16="http://schemas.microsoft.com/office/drawing/2014/main" id="{71E9FC73-64EF-43E6-A199-74CCAD43E5B6}"/>
              </a:ext>
            </a:extLst>
          </p:cNvPr>
          <p:cNvCxnSpPr>
            <a:cxnSpLocks/>
          </p:cNvCxnSpPr>
          <p:nvPr/>
        </p:nvCxnSpPr>
        <p:spPr>
          <a:xfrm>
            <a:off x="1775460" y="2198370"/>
            <a:ext cx="510540"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4" name="Straight Arrow Connector 13">
            <a:extLst>
              <a:ext uri="{FF2B5EF4-FFF2-40B4-BE49-F238E27FC236}">
                <a16:creationId xmlns="" xmlns:a16="http://schemas.microsoft.com/office/drawing/2014/main" id="{5429B2B1-E172-4E3D-9FBF-A9DC3E0C8C95}"/>
              </a:ext>
            </a:extLst>
          </p:cNvPr>
          <p:cNvCxnSpPr/>
          <p:nvPr/>
        </p:nvCxnSpPr>
        <p:spPr>
          <a:xfrm>
            <a:off x="3166110" y="1828800"/>
            <a:ext cx="1405890" cy="16002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5" name="Straight Arrow Connector 14">
            <a:extLst>
              <a:ext uri="{FF2B5EF4-FFF2-40B4-BE49-F238E27FC236}">
                <a16:creationId xmlns="" xmlns:a16="http://schemas.microsoft.com/office/drawing/2014/main" id="{55609E64-9870-4DE9-9117-51233E49E462}"/>
              </a:ext>
            </a:extLst>
          </p:cNvPr>
          <p:cNvCxnSpPr>
            <a:cxnSpLocks/>
          </p:cNvCxnSpPr>
          <p:nvPr/>
        </p:nvCxnSpPr>
        <p:spPr>
          <a:xfrm flipV="1">
            <a:off x="3166110" y="2038350"/>
            <a:ext cx="1405890" cy="16002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9" name="TextBox 18">
            <a:extLst>
              <a:ext uri="{FF2B5EF4-FFF2-40B4-BE49-F238E27FC236}">
                <a16:creationId xmlns="" xmlns:a16="http://schemas.microsoft.com/office/drawing/2014/main" id="{24F36262-94B4-4D4D-B288-786D869B9D93}"/>
              </a:ext>
            </a:extLst>
          </p:cNvPr>
          <p:cNvSpPr txBox="1"/>
          <p:nvPr/>
        </p:nvSpPr>
        <p:spPr>
          <a:xfrm>
            <a:off x="4646295" y="1882140"/>
            <a:ext cx="2286000" cy="369332"/>
          </a:xfrm>
          <a:prstGeom prst="rect">
            <a:avLst/>
          </a:prstGeom>
          <a:noFill/>
        </p:spPr>
        <p:txBody>
          <a:bodyPr wrap="square" rtlCol="0">
            <a:spAutoFit/>
          </a:bodyPr>
          <a:lstStyle/>
          <a:p>
            <a:r>
              <a:rPr lang="en-IN" sz="1800" i="1" dirty="0" err="1">
                <a:solidFill>
                  <a:srgbClr val="660066"/>
                </a:solidFill>
                <a:latin typeface="Adobe Devanagari" panose="02040503050201020203" pitchFamily="18" charset="0"/>
                <a:cs typeface="Adobe Devanagari" panose="02040503050201020203" pitchFamily="18" charset="0"/>
              </a:rPr>
              <a:t>P.gingivalis</a:t>
            </a:r>
            <a:endParaRPr lang="en-IN" sz="1800" i="1" dirty="0">
              <a:solidFill>
                <a:srgbClr val="660066"/>
              </a:solidFill>
              <a:latin typeface="Adobe Devanagari" panose="02040503050201020203" pitchFamily="18" charset="0"/>
              <a:cs typeface="Adobe Devanagari" panose="02040503050201020203" pitchFamily="18" charset="0"/>
            </a:endParaRPr>
          </a:p>
        </p:txBody>
      </p:sp>
      <p:sp>
        <p:nvSpPr>
          <p:cNvPr id="20" name="TextBox 19">
            <a:extLst>
              <a:ext uri="{FF2B5EF4-FFF2-40B4-BE49-F238E27FC236}">
                <a16:creationId xmlns="" xmlns:a16="http://schemas.microsoft.com/office/drawing/2014/main" id="{F7ECD6F9-0143-4AC9-87E1-282B8E0A253B}"/>
              </a:ext>
            </a:extLst>
          </p:cNvPr>
          <p:cNvSpPr txBox="1"/>
          <p:nvPr/>
        </p:nvSpPr>
        <p:spPr>
          <a:xfrm>
            <a:off x="1062990" y="2708910"/>
            <a:ext cx="2960381" cy="338554"/>
          </a:xfrm>
          <a:prstGeom prst="rect">
            <a:avLst/>
          </a:prstGeom>
          <a:noFill/>
        </p:spPr>
        <p:txBody>
          <a:bodyPr wrap="square" rtlCol="0">
            <a:spAutoFit/>
          </a:bodyPr>
          <a:lstStyle/>
          <a:p>
            <a:r>
              <a:rPr lang="en-IN" sz="1600" dirty="0" err="1">
                <a:solidFill>
                  <a:srgbClr val="A50021"/>
                </a:solidFill>
                <a:latin typeface="Adobe Devanagari" panose="02040503050201020203" pitchFamily="18" charset="0"/>
                <a:cs typeface="Adobe Devanagari" panose="02040503050201020203" pitchFamily="18" charset="0"/>
              </a:rPr>
              <a:t>Hemoglobin</a:t>
            </a:r>
            <a:r>
              <a:rPr lang="en-IN" sz="1600" dirty="0">
                <a:solidFill>
                  <a:srgbClr val="A50021"/>
                </a:solidFill>
                <a:latin typeface="Adobe Devanagari" panose="02040503050201020203" pitchFamily="18" charset="0"/>
                <a:cs typeface="Adobe Devanagari" panose="02040503050201020203" pitchFamily="18" charset="0"/>
              </a:rPr>
              <a:t>                </a:t>
            </a:r>
            <a:r>
              <a:rPr lang="en-IN" sz="1600" dirty="0" err="1">
                <a:solidFill>
                  <a:schemeClr val="tx1"/>
                </a:solidFill>
                <a:latin typeface="Adobe Devanagari" panose="02040503050201020203" pitchFamily="18" charset="0"/>
                <a:cs typeface="Adobe Devanagari" panose="02040503050201020203" pitchFamily="18" charset="0"/>
              </a:rPr>
              <a:t>Heme</a:t>
            </a:r>
            <a:r>
              <a:rPr lang="en-IN" sz="1600" dirty="0">
                <a:solidFill>
                  <a:schemeClr val="tx1"/>
                </a:solidFill>
                <a:latin typeface="Adobe Devanagari" panose="02040503050201020203" pitchFamily="18" charset="0"/>
                <a:cs typeface="Adobe Devanagari" panose="02040503050201020203" pitchFamily="18" charset="0"/>
              </a:rPr>
              <a:t> iron</a:t>
            </a:r>
            <a:r>
              <a:rPr lang="en-IN" dirty="0">
                <a:solidFill>
                  <a:schemeClr val="tx1"/>
                </a:solidFill>
              </a:rPr>
              <a:t> </a:t>
            </a:r>
          </a:p>
        </p:txBody>
      </p:sp>
      <p:cxnSp>
        <p:nvCxnSpPr>
          <p:cNvPr id="21" name="Straight Arrow Connector 20">
            <a:extLst>
              <a:ext uri="{FF2B5EF4-FFF2-40B4-BE49-F238E27FC236}">
                <a16:creationId xmlns="" xmlns:a16="http://schemas.microsoft.com/office/drawing/2014/main" id="{13930A3A-4F56-4315-8FD1-576A6969D3A1}"/>
              </a:ext>
            </a:extLst>
          </p:cNvPr>
          <p:cNvCxnSpPr>
            <a:cxnSpLocks/>
          </p:cNvCxnSpPr>
          <p:nvPr/>
        </p:nvCxnSpPr>
        <p:spPr>
          <a:xfrm>
            <a:off x="2133600" y="2865120"/>
            <a:ext cx="510540" cy="0"/>
          </a:xfrm>
          <a:prstGeom prst="straightConnector1">
            <a:avLst/>
          </a:prstGeom>
          <a:ln>
            <a:solidFill>
              <a:srgbClr val="9933FF"/>
            </a:solidFill>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 xmlns:a16="http://schemas.microsoft.com/office/drawing/2014/main" id="{24910F4A-6A0B-4535-B2C3-8E36082BD066}"/>
              </a:ext>
            </a:extLst>
          </p:cNvPr>
          <p:cNvCxnSpPr>
            <a:cxnSpLocks/>
          </p:cNvCxnSpPr>
          <p:nvPr/>
        </p:nvCxnSpPr>
        <p:spPr>
          <a:xfrm flipV="1">
            <a:off x="3669041" y="2198370"/>
            <a:ext cx="902959" cy="655320"/>
          </a:xfrm>
          <a:prstGeom prst="straightConnector1">
            <a:avLst/>
          </a:prstGeom>
          <a:ln>
            <a:solidFill>
              <a:srgbClr val="9933FF"/>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969969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03063126-6311-4F76-89DF-184C77B7276D}"/>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47</a:t>
            </a:fld>
            <a:endParaRPr lang="en"/>
          </a:p>
        </p:txBody>
      </p:sp>
      <p:sp>
        <p:nvSpPr>
          <p:cNvPr id="3" name="Title 3">
            <a:extLst>
              <a:ext uri="{FF2B5EF4-FFF2-40B4-BE49-F238E27FC236}">
                <a16:creationId xmlns="" xmlns:a16="http://schemas.microsoft.com/office/drawing/2014/main" id="{DA0234B7-3BA4-4AA4-B265-7A06465EA8BF}"/>
              </a:ext>
            </a:extLst>
          </p:cNvPr>
          <p:cNvSpPr txBox="1">
            <a:spLocks/>
          </p:cNvSpPr>
          <p:nvPr/>
        </p:nvSpPr>
        <p:spPr>
          <a:xfrm>
            <a:off x="3058681" y="-104134"/>
            <a:ext cx="2698955" cy="41116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en-US" sz="2800" dirty="0">
                <a:solidFill>
                  <a:srgbClr val="002060"/>
                </a:solidFill>
                <a:latin typeface="Times New Roman" pitchFamily="18" charset="0"/>
                <a:cs typeface="Times New Roman" pitchFamily="18" charset="0"/>
              </a:rPr>
              <a:t>Communication</a:t>
            </a:r>
          </a:p>
        </p:txBody>
      </p:sp>
      <p:sp>
        <p:nvSpPr>
          <p:cNvPr id="4" name="Subtitle 4">
            <a:extLst>
              <a:ext uri="{FF2B5EF4-FFF2-40B4-BE49-F238E27FC236}">
                <a16:creationId xmlns="" xmlns:a16="http://schemas.microsoft.com/office/drawing/2014/main" id="{03B32990-13F6-47CD-8BDD-B82B4A35121A}"/>
              </a:ext>
            </a:extLst>
          </p:cNvPr>
          <p:cNvSpPr txBox="1">
            <a:spLocks/>
          </p:cNvSpPr>
          <p:nvPr/>
        </p:nvSpPr>
        <p:spPr>
          <a:xfrm>
            <a:off x="423079" y="491319"/>
            <a:ext cx="7957542" cy="337175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altLang="en-US" sz="2400" dirty="0">
                <a:solidFill>
                  <a:srgbClr val="7030A0"/>
                </a:solidFill>
                <a:latin typeface="Times New Roman" pitchFamily="18" charset="0"/>
                <a:cs typeface="Times New Roman" pitchFamily="18" charset="0"/>
              </a:rPr>
              <a:t>Quorum sensing </a:t>
            </a:r>
          </a:p>
          <a:p>
            <a:pPr marL="342900" indent="-342900" algn="just">
              <a:lnSpc>
                <a:spcPct val="150000"/>
              </a:lnSpc>
              <a:spcBef>
                <a:spcPct val="20000"/>
              </a:spcBef>
              <a:buFont typeface="Arial" pitchFamily="34" charset="0"/>
              <a:buChar char="•"/>
              <a:defRPr/>
            </a:pPr>
            <a:r>
              <a:rPr lang="en-IN" sz="2400" dirty="0">
                <a:latin typeface="Times New Roman" pitchFamily="18" charset="0"/>
                <a:cs typeface="Times New Roman" pitchFamily="18" charset="0"/>
              </a:rPr>
              <a:t>Many bacteria have been found to regulate diverse physiological processes and group activities in biofilm through a mechanism called </a:t>
            </a:r>
            <a:r>
              <a:rPr lang="en-IN" sz="2400" b="1" i="1" dirty="0">
                <a:solidFill>
                  <a:srgbClr val="660033"/>
                </a:solidFill>
                <a:latin typeface="Times New Roman" pitchFamily="18" charset="0"/>
                <a:cs typeface="Times New Roman" pitchFamily="18" charset="0"/>
              </a:rPr>
              <a:t>quorum sensing</a:t>
            </a:r>
            <a:r>
              <a:rPr lang="en-IN" sz="2400" i="1" dirty="0">
                <a:solidFill>
                  <a:srgbClr val="660033"/>
                </a:solidFill>
                <a:latin typeface="Times New Roman" pitchFamily="18" charset="0"/>
                <a:cs typeface="Times New Roman" pitchFamily="18" charset="0"/>
              </a:rPr>
              <a:t>.</a:t>
            </a:r>
          </a:p>
          <a:p>
            <a:pPr marL="285750" indent="-285750">
              <a:lnSpc>
                <a:spcPct val="150000"/>
              </a:lnSpc>
              <a:buFont typeface="Arial" panose="020B0604020202020204" pitchFamily="34" charset="0"/>
              <a:buChar char="•"/>
            </a:pPr>
            <a:r>
              <a:rPr lang="en-US" altLang="en-US" sz="2400" dirty="0">
                <a:latin typeface="Times New Roman" pitchFamily="18" charset="0"/>
                <a:cs typeface="Times New Roman" pitchFamily="18" charset="0"/>
              </a:rPr>
              <a:t>Quorum sensing in biofilm was 1</a:t>
            </a:r>
            <a:r>
              <a:rPr lang="en-US" altLang="en-US" sz="2400" baseline="30000" dirty="0">
                <a:latin typeface="Times New Roman" pitchFamily="18" charset="0"/>
                <a:cs typeface="Times New Roman" pitchFamily="18" charset="0"/>
              </a:rPr>
              <a:t>st</a:t>
            </a:r>
            <a:r>
              <a:rPr lang="en-US" altLang="en-US" sz="2400" dirty="0">
                <a:latin typeface="Times New Roman" pitchFamily="18" charset="0"/>
                <a:cs typeface="Times New Roman" pitchFamily="18" charset="0"/>
              </a:rPr>
              <a:t> reported by </a:t>
            </a:r>
            <a:r>
              <a:rPr lang="en-US" altLang="en-US" sz="2400" dirty="0">
                <a:solidFill>
                  <a:srgbClr val="C00000"/>
                </a:solidFill>
                <a:latin typeface="Times New Roman" pitchFamily="18" charset="0"/>
                <a:cs typeface="Times New Roman" pitchFamily="18" charset="0"/>
              </a:rPr>
              <a:t>Cooper et al 1995  </a:t>
            </a:r>
            <a:r>
              <a:rPr lang="en-US" altLang="en-US" sz="2400" dirty="0">
                <a:latin typeface="Times New Roman" pitchFamily="18" charset="0"/>
                <a:cs typeface="Times New Roman" pitchFamily="18" charset="0"/>
              </a:rPr>
              <a:t>and in oral biofilm by </a:t>
            </a:r>
            <a:r>
              <a:rPr lang="en-US" altLang="en-US" sz="2400" dirty="0" err="1">
                <a:solidFill>
                  <a:srgbClr val="C00000"/>
                </a:solidFill>
                <a:latin typeface="Times New Roman" pitchFamily="18" charset="0"/>
                <a:cs typeface="Times New Roman" pitchFamily="18" charset="0"/>
              </a:rPr>
              <a:t>Lijemark</a:t>
            </a:r>
            <a:r>
              <a:rPr lang="en-US" altLang="en-US" sz="2400" dirty="0">
                <a:solidFill>
                  <a:srgbClr val="C00000"/>
                </a:solidFill>
                <a:latin typeface="Times New Roman" pitchFamily="18" charset="0"/>
                <a:cs typeface="Times New Roman" pitchFamily="18" charset="0"/>
              </a:rPr>
              <a:t> 1997</a:t>
            </a:r>
          </a:p>
          <a:p>
            <a:pPr marL="285750" indent="-285750">
              <a:lnSpc>
                <a:spcPct val="150000"/>
              </a:lnSpc>
              <a:buFont typeface="Arial" panose="020B0604020202020204" pitchFamily="34" charset="0"/>
              <a:buChar char="•"/>
            </a:pPr>
            <a:r>
              <a:rPr lang="en-US" sz="2400" dirty="0">
                <a:latin typeface="Times New Roman" pitchFamily="18" charset="0"/>
                <a:cs typeface="Times New Roman" pitchFamily="18" charset="0"/>
              </a:rPr>
              <a:t>It is defined as the </a:t>
            </a:r>
            <a:r>
              <a:rPr lang="en-US" sz="2400" b="1" dirty="0">
                <a:solidFill>
                  <a:srgbClr val="00B050"/>
                </a:solidFill>
                <a:latin typeface="Times New Roman" pitchFamily="18" charset="0"/>
                <a:cs typeface="Times New Roman" pitchFamily="18" charset="0"/>
              </a:rPr>
              <a:t>cell density</a:t>
            </a:r>
            <a:r>
              <a:rPr lang="en-US" sz="2400" dirty="0">
                <a:latin typeface="Times New Roman" pitchFamily="18" charset="0"/>
                <a:cs typeface="Times New Roman" pitchFamily="18" charset="0"/>
              </a:rPr>
              <a:t> dependent regulation of </a:t>
            </a:r>
            <a:r>
              <a:rPr lang="en-US" sz="2400" b="1" dirty="0">
                <a:solidFill>
                  <a:srgbClr val="00B050"/>
                </a:solidFill>
                <a:latin typeface="Times New Roman" pitchFamily="18" charset="0"/>
                <a:cs typeface="Times New Roman" pitchFamily="18" charset="0"/>
              </a:rPr>
              <a:t>gene expression</a:t>
            </a:r>
            <a:r>
              <a:rPr lang="en-US" sz="2400" dirty="0">
                <a:latin typeface="Times New Roman" pitchFamily="18" charset="0"/>
                <a:cs typeface="Times New Roman" pitchFamily="18" charset="0"/>
              </a:rPr>
              <a:t> in response to soluble signals called autoinducers</a:t>
            </a:r>
            <a:endParaRPr lang="en-US" altLang="en-US" sz="2400" dirty="0">
              <a:solidFill>
                <a:srgbClr val="C00000"/>
              </a:solidFill>
              <a:latin typeface="Times New Roman" pitchFamily="18" charset="0"/>
              <a:cs typeface="Times New Roman" pitchFamily="18" charset="0"/>
            </a:endParaRPr>
          </a:p>
          <a:p>
            <a:pPr marL="285750" indent="-285750">
              <a:lnSpc>
                <a:spcPct val="150000"/>
              </a:lnSpc>
              <a:buFont typeface="Arial" panose="020B0604020202020204" pitchFamily="34" charset="0"/>
              <a:buChar char="•"/>
            </a:pPr>
            <a:endParaRPr lang="en-US" altLang="en-US" sz="2400" dirty="0">
              <a:solidFill>
                <a:srgbClr val="C00000"/>
              </a:solidFill>
              <a:latin typeface="Times New Roman" pitchFamily="18" charset="0"/>
              <a:cs typeface="Times New Roman" pitchFamily="18" charset="0"/>
            </a:endParaRPr>
          </a:p>
          <a:p>
            <a:pPr>
              <a:lnSpc>
                <a:spcPct val="150000"/>
              </a:lnSpc>
            </a:pPr>
            <a:endParaRPr lang="en-US" altLang="en-US" sz="2400" dirty="0">
              <a:latin typeface="Times New Roman" pitchFamily="18" charset="0"/>
              <a:cs typeface="Times New Roman" pitchFamily="18" charset="0"/>
            </a:endParaRPr>
          </a:p>
        </p:txBody>
      </p:sp>
      <p:pic>
        <p:nvPicPr>
          <p:cNvPr id="6146" name="Picture 2" descr="QUORUM SENSING IN BACTERIA&#10;Submitted to - Submitted by -&#10;Prof. H. K. Kehri Sameen Zaidi&#10;Prof. A. Dikshit Vandana Kumari&#10;M....">
            <a:extLst>
              <a:ext uri="{FF2B5EF4-FFF2-40B4-BE49-F238E27FC236}">
                <a16:creationId xmlns="" xmlns:a16="http://schemas.microsoft.com/office/drawing/2014/main" id="{981407A5-BE09-4755-81AD-620D4D1B1A0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415719" y="28514"/>
            <a:ext cx="1340585" cy="130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0576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100000">
              <a:srgbClr val="660033"/>
            </a:gs>
            <a:gs pos="100000">
              <a:schemeClr val="accent4"/>
            </a:gs>
          </a:gsLst>
          <a:lin ang="18900044" scaled="0"/>
        </a:gradFill>
        <a:effectLst/>
      </p:bgPr>
    </p:bg>
    <p:spTree>
      <p:nvGrpSpPr>
        <p:cNvPr id="1" name="Shape 133"/>
        <p:cNvGrpSpPr/>
        <p:nvPr/>
      </p:nvGrpSpPr>
      <p:grpSpPr>
        <a:xfrm>
          <a:off x="0" y="0"/>
          <a:ext cx="0" cy="0"/>
          <a:chOff x="0" y="0"/>
          <a:chExt cx="0" cy="0"/>
        </a:xfrm>
      </p:grpSpPr>
      <p:sp>
        <p:nvSpPr>
          <p:cNvPr id="148" name="Google Shape;148;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pPr marL="0" lvl="0" indent="0" algn="ctr" rtl="0">
                <a:spcBef>
                  <a:spcPts val="0"/>
                </a:spcBef>
                <a:spcAft>
                  <a:spcPts val="0"/>
                </a:spcAft>
                <a:buNone/>
              </a:pPr>
              <a:t>48</a:t>
            </a:fld>
            <a:endParaRPr>
              <a:solidFill>
                <a:schemeClr val="lt1"/>
              </a:solidFill>
            </a:endParaRPr>
          </a:p>
        </p:txBody>
      </p:sp>
      <p:grpSp>
        <p:nvGrpSpPr>
          <p:cNvPr id="149" name="Google Shape;149;p18"/>
          <p:cNvGrpSpPr/>
          <p:nvPr/>
        </p:nvGrpSpPr>
        <p:grpSpPr>
          <a:xfrm>
            <a:off x="595647" y="2445424"/>
            <a:ext cx="252657" cy="252657"/>
            <a:chOff x="884004" y="2757472"/>
            <a:chExt cx="300603" cy="300604"/>
          </a:xfrm>
        </p:grpSpPr>
        <p:sp>
          <p:nvSpPr>
            <p:cNvPr id="150" name="Google Shape;150;p18"/>
            <p:cNvSpPr/>
            <p:nvPr/>
          </p:nvSpPr>
          <p:spPr>
            <a:xfrm>
              <a:off x="884004" y="2929419"/>
              <a:ext cx="128674" cy="128657"/>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1064276" y="2757472"/>
              <a:ext cx="120332" cy="120349"/>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931046" y="2803676"/>
              <a:ext cx="207362" cy="207362"/>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1025968" y="2832001"/>
              <a:ext cx="34156" cy="34156"/>
            </a:xfrm>
            <a:custGeom>
              <a:avLst/>
              <a:gdLst/>
              <a:ahLst/>
              <a:cxnLst/>
              <a:rect l="l" t="t" r="r" b="b"/>
              <a:pathLst>
                <a:path w="1998" h="1998" fill="none" extrusionOk="0">
                  <a:moveTo>
                    <a:pt x="1" y="1997"/>
                  </a:moveTo>
                  <a:lnTo>
                    <a:pt x="1998" y="0"/>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itle 3">
            <a:extLst>
              <a:ext uri="{FF2B5EF4-FFF2-40B4-BE49-F238E27FC236}">
                <a16:creationId xmlns="" xmlns:a16="http://schemas.microsoft.com/office/drawing/2014/main" id="{BBEFD563-3D3C-421D-866E-AEC5F5020413}"/>
              </a:ext>
            </a:extLst>
          </p:cNvPr>
          <p:cNvSpPr txBox="1">
            <a:spLocks/>
          </p:cNvSpPr>
          <p:nvPr/>
        </p:nvSpPr>
        <p:spPr>
          <a:xfrm>
            <a:off x="1266790" y="2076450"/>
            <a:ext cx="7462539" cy="990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en-US" sz="2800" dirty="0">
                <a:solidFill>
                  <a:schemeClr val="bg1"/>
                </a:solidFill>
                <a:latin typeface="Times New Roman" pitchFamily="18" charset="0"/>
                <a:cs typeface="Times New Roman" pitchFamily="18" charset="0"/>
              </a:rPr>
              <a:t>Role of biofilm in periodontal health &amp; diseases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CC40C03-B418-4FDD-AC53-788FFAB281C2}"/>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49</a:t>
            </a:fld>
            <a:endParaRPr lang="en"/>
          </a:p>
        </p:txBody>
      </p:sp>
      <p:sp>
        <p:nvSpPr>
          <p:cNvPr id="4" name="TextBox 3">
            <a:extLst>
              <a:ext uri="{FF2B5EF4-FFF2-40B4-BE49-F238E27FC236}">
                <a16:creationId xmlns="" xmlns:a16="http://schemas.microsoft.com/office/drawing/2014/main" id="{A36973DB-D7FC-4B8A-8C5A-FC43F9D574F8}"/>
              </a:ext>
            </a:extLst>
          </p:cNvPr>
          <p:cNvSpPr txBox="1"/>
          <p:nvPr/>
        </p:nvSpPr>
        <p:spPr>
          <a:xfrm>
            <a:off x="1120877" y="693698"/>
            <a:ext cx="7216878" cy="3349956"/>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IN" sz="2400" b="0" i="0" u="none" strike="noStrike" baseline="0" dirty="0">
                <a:latin typeface="Times New Roman" pitchFamily="18" charset="0"/>
                <a:cs typeface="Times New Roman" pitchFamily="18" charset="0"/>
              </a:rPr>
              <a:t>The bacteria associated with periodontal health are primarily gram-positive -</a:t>
            </a:r>
            <a:r>
              <a:rPr lang="en-IN" sz="2400" b="0" i="1" u="none" strike="noStrike" baseline="0" dirty="0">
                <a:latin typeface="Times New Roman" pitchFamily="18" charset="0"/>
                <a:cs typeface="Times New Roman" pitchFamily="18" charset="0"/>
              </a:rPr>
              <a:t>Streptococcus </a:t>
            </a:r>
            <a:r>
              <a:rPr lang="en-IN" sz="2400" b="0" i="0" u="none" strike="noStrike" baseline="0" dirty="0">
                <a:latin typeface="Times New Roman" pitchFamily="18" charset="0"/>
                <a:cs typeface="Times New Roman" pitchFamily="18" charset="0"/>
              </a:rPr>
              <a:t>and </a:t>
            </a:r>
            <a:r>
              <a:rPr lang="en-IN" sz="2400" b="0" i="1" u="none" strike="noStrike" baseline="0" dirty="0">
                <a:latin typeface="Times New Roman" pitchFamily="18" charset="0"/>
                <a:cs typeface="Times New Roman" pitchFamily="18" charset="0"/>
              </a:rPr>
              <a:t>Actinomyces </a:t>
            </a:r>
            <a:r>
              <a:rPr lang="en-IN" sz="2400" b="0" i="1" u="none" strike="noStrike" baseline="0" dirty="0" err="1">
                <a:latin typeface="Times New Roman" pitchFamily="18" charset="0"/>
                <a:cs typeface="Times New Roman" pitchFamily="18" charset="0"/>
              </a:rPr>
              <a:t>spp</a:t>
            </a:r>
            <a:endParaRPr lang="en-IN" sz="2400" b="0" i="1" u="none" strike="noStrike" baseline="0" dirty="0">
              <a:latin typeface="Times New Roman" pitchFamily="18" charset="0"/>
              <a:cs typeface="Times New Roman" pitchFamily="18" charset="0"/>
            </a:endParaRPr>
          </a:p>
          <a:p>
            <a:pPr marL="285750" indent="-285750" algn="just">
              <a:lnSpc>
                <a:spcPct val="150000"/>
              </a:lnSpc>
              <a:buFont typeface="Arial" panose="020B0604020202020204" pitchFamily="34" charset="0"/>
              <a:buChar char="•"/>
            </a:pPr>
            <a:r>
              <a:rPr lang="en-IN" sz="2400" b="0" i="0" u="none" strike="noStrike" baseline="0" dirty="0">
                <a:latin typeface="Times New Roman" pitchFamily="18" charset="0"/>
                <a:cs typeface="Times New Roman" pitchFamily="18" charset="0"/>
              </a:rPr>
              <a:t>Small proportions of gram-negative species are also found, most frequently </a:t>
            </a:r>
            <a:r>
              <a:rPr lang="en-IN" sz="2400" b="0" i="1" u="none" strike="noStrike" baseline="0" dirty="0">
                <a:latin typeface="Times New Roman" pitchFamily="18" charset="0"/>
                <a:cs typeface="Times New Roman" pitchFamily="18" charset="0"/>
              </a:rPr>
              <a:t>P. intermedia, F. </a:t>
            </a:r>
            <a:r>
              <a:rPr lang="en-IN" sz="2400" b="0" i="1" u="none" strike="noStrike" baseline="0" dirty="0" err="1">
                <a:latin typeface="Times New Roman" pitchFamily="18" charset="0"/>
                <a:cs typeface="Times New Roman" pitchFamily="18" charset="0"/>
              </a:rPr>
              <a:t>nucleatum</a:t>
            </a:r>
            <a:r>
              <a:rPr lang="en-IN" sz="2400" b="0" i="1" u="none" strike="noStrike" baseline="0" dirty="0">
                <a:latin typeface="Times New Roman" pitchFamily="18" charset="0"/>
                <a:cs typeface="Times New Roman" pitchFamily="18" charset="0"/>
              </a:rPr>
              <a:t>, F. </a:t>
            </a:r>
            <a:r>
              <a:rPr lang="en-IN" sz="2400" b="0" i="1" u="none" strike="noStrike" baseline="0" dirty="0" err="1">
                <a:latin typeface="Times New Roman" pitchFamily="18" charset="0"/>
                <a:cs typeface="Times New Roman" pitchFamily="18" charset="0"/>
              </a:rPr>
              <a:t>nucleatum</a:t>
            </a:r>
            <a:r>
              <a:rPr lang="en-IN" sz="2400" b="0" i="1" u="none" strike="noStrike" baseline="0" dirty="0">
                <a:latin typeface="Times New Roman" pitchFamily="18" charset="0"/>
                <a:cs typeface="Times New Roman" pitchFamily="18" charset="0"/>
              </a:rPr>
              <a:t> </a:t>
            </a:r>
            <a:r>
              <a:rPr lang="en-IN" sz="2400" b="0" i="0" u="none" strike="noStrike" baseline="0" dirty="0">
                <a:latin typeface="Times New Roman" pitchFamily="18" charset="0"/>
                <a:cs typeface="Times New Roman" pitchFamily="18" charset="0"/>
              </a:rPr>
              <a:t>spp.</a:t>
            </a:r>
            <a:r>
              <a:rPr lang="en-IN" sz="2400" b="0" i="1" u="none" strike="noStrike" baseline="0" dirty="0">
                <a:latin typeface="Times New Roman" pitchFamily="18" charset="0"/>
                <a:cs typeface="Times New Roman" pitchFamily="18" charset="0"/>
              </a:rPr>
              <a:t>, </a:t>
            </a:r>
            <a:r>
              <a:rPr lang="en-IN" sz="2400" b="0" i="1" u="none" strike="noStrike" baseline="0" dirty="0" err="1">
                <a:latin typeface="Times New Roman" pitchFamily="18" charset="0"/>
                <a:cs typeface="Times New Roman" pitchFamily="18" charset="0"/>
              </a:rPr>
              <a:t>Capnocytophaga</a:t>
            </a:r>
            <a:r>
              <a:rPr lang="en-IN" sz="2400" b="0" i="1" u="none" strike="noStrike" baseline="0" dirty="0">
                <a:latin typeface="Times New Roman" pitchFamily="18" charset="0"/>
                <a:cs typeface="Times New Roman" pitchFamily="18" charset="0"/>
              </a:rPr>
              <a:t> </a:t>
            </a:r>
            <a:r>
              <a:rPr lang="en-IN" sz="2400" b="0" i="0" u="none" strike="noStrike" baseline="0" dirty="0">
                <a:latin typeface="Times New Roman" pitchFamily="18" charset="0"/>
                <a:cs typeface="Times New Roman" pitchFamily="18" charset="0"/>
              </a:rPr>
              <a:t>spp. </a:t>
            </a:r>
            <a:endParaRPr lang="en-IN" sz="2400" dirty="0">
              <a:latin typeface="Times New Roman" pitchFamily="18" charset="0"/>
              <a:cs typeface="Times New Roman" pitchFamily="18" charset="0"/>
            </a:endParaRPr>
          </a:p>
        </p:txBody>
      </p:sp>
      <p:pic>
        <p:nvPicPr>
          <p:cNvPr id="1026" name="Picture 2" descr="Gram Positive vs Gram Negative Bacteria Simplified | Microbiology,  Microbiology study, Medical laboratory science">
            <a:extLst>
              <a:ext uri="{FF2B5EF4-FFF2-40B4-BE49-F238E27FC236}">
                <a16:creationId xmlns="" xmlns:a16="http://schemas.microsoft.com/office/drawing/2014/main" id="{39021625-8A4D-4D01-A612-2159485280F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87189" y="3477106"/>
            <a:ext cx="2449782" cy="1163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62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3" name="Title 2">
            <a:extLst>
              <a:ext uri="{FF2B5EF4-FFF2-40B4-BE49-F238E27FC236}">
                <a16:creationId xmlns="" xmlns:a16="http://schemas.microsoft.com/office/drawing/2014/main" id="{E747A38B-D6EE-461E-8DFC-AC6B9932C94A}"/>
              </a:ext>
            </a:extLst>
          </p:cNvPr>
          <p:cNvSpPr>
            <a:spLocks noGrp="1"/>
          </p:cNvSpPr>
          <p:nvPr>
            <p:ph type="title"/>
          </p:nvPr>
        </p:nvSpPr>
        <p:spPr>
          <a:xfrm>
            <a:off x="2646798" y="-61027"/>
            <a:ext cx="7207500" cy="633300"/>
          </a:xfrm>
        </p:spPr>
        <p:txBody>
          <a:bodyPr/>
          <a:lstStyle/>
          <a:p>
            <a:r>
              <a:rPr lang="en-US" sz="2400" b="1" dirty="0">
                <a:solidFill>
                  <a:srgbClr val="002060"/>
                </a:solidFill>
                <a:latin typeface="Times New Roman" pitchFamily="18" charset="0"/>
                <a:cs typeface="Times New Roman" pitchFamily="18" charset="0"/>
              </a:rPr>
              <a:t>Dental plaque- A Biofilm</a:t>
            </a:r>
            <a:endParaRPr lang="en-IN" sz="2400" dirty="0">
              <a:solidFill>
                <a:srgbClr val="002060"/>
              </a:solidFill>
              <a:latin typeface="Times New Roman" pitchFamily="18" charset="0"/>
              <a:cs typeface="Times New Roman" pitchFamily="18" charset="0"/>
            </a:endParaRPr>
          </a:p>
        </p:txBody>
      </p:sp>
      <p:sp>
        <p:nvSpPr>
          <p:cNvPr id="86" name="Google Shape;86;p13"/>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5</a:t>
            </a:fld>
            <a:endParaRPr/>
          </a:p>
        </p:txBody>
      </p:sp>
      <p:grpSp>
        <p:nvGrpSpPr>
          <p:cNvPr id="2" name="Google Shape;87;p13"/>
          <p:cNvGrpSpPr/>
          <p:nvPr/>
        </p:nvGrpSpPr>
        <p:grpSpPr>
          <a:xfrm>
            <a:off x="619717" y="959314"/>
            <a:ext cx="233377" cy="199823"/>
            <a:chOff x="912642" y="989345"/>
            <a:chExt cx="277665" cy="237743"/>
          </a:xfrm>
        </p:grpSpPr>
        <p:sp>
          <p:nvSpPr>
            <p:cNvPr id="88" name="Google Shape;88;p13"/>
            <p:cNvSpPr/>
            <p:nvPr/>
          </p:nvSpPr>
          <p:spPr>
            <a:xfrm>
              <a:off x="912642" y="1191256"/>
              <a:ext cx="138835" cy="35832"/>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1051456" y="1191256"/>
              <a:ext cx="138852" cy="35832"/>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912642" y="989345"/>
              <a:ext cx="138835" cy="221441"/>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1051456" y="989345"/>
              <a:ext cx="138852" cy="221441"/>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Content Placeholder 2">
            <a:extLst>
              <a:ext uri="{FF2B5EF4-FFF2-40B4-BE49-F238E27FC236}">
                <a16:creationId xmlns="" xmlns:a16="http://schemas.microsoft.com/office/drawing/2014/main" id="{D8EA4450-8F9C-486A-8E09-B10E0CDCC770}"/>
              </a:ext>
            </a:extLst>
          </p:cNvPr>
          <p:cNvSpPr txBox="1">
            <a:spLocks/>
          </p:cNvSpPr>
          <p:nvPr/>
        </p:nvSpPr>
        <p:spPr>
          <a:xfrm>
            <a:off x="668740" y="655094"/>
            <a:ext cx="5218665" cy="415651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1"/>
              </a:buClr>
              <a:buSzPts val="2400"/>
              <a:buFont typeface="Red Hat Text"/>
              <a:buChar char="●"/>
              <a:defRPr sz="2400" b="0" i="0" u="none" strike="noStrike" cap="none">
                <a:solidFill>
                  <a:schemeClr val="dk1"/>
                </a:solidFill>
                <a:latin typeface="Red Hat Text"/>
                <a:ea typeface="Red Hat Text"/>
                <a:cs typeface="Red Hat Text"/>
                <a:sym typeface="Red Hat Text"/>
              </a:defRPr>
            </a:lvl1pPr>
            <a:lvl2pPr marL="914400" marR="0" lvl="1" indent="-381000" algn="l" rtl="0">
              <a:lnSpc>
                <a:spcPct val="115000"/>
              </a:lnSpc>
              <a:spcBef>
                <a:spcPts val="800"/>
              </a:spcBef>
              <a:spcAft>
                <a:spcPts val="0"/>
              </a:spcAft>
              <a:buClr>
                <a:schemeClr val="accent1"/>
              </a:buClr>
              <a:buSzPts val="2400"/>
              <a:buFont typeface="Red Hat Text"/>
              <a:buChar char="○"/>
              <a:defRPr sz="2400" b="0" i="0" u="none" strike="noStrike" cap="none">
                <a:solidFill>
                  <a:schemeClr val="dk1"/>
                </a:solidFill>
                <a:latin typeface="Red Hat Text"/>
                <a:ea typeface="Red Hat Text"/>
                <a:cs typeface="Red Hat Text"/>
                <a:sym typeface="Red Hat Text"/>
              </a:defRPr>
            </a:lvl2pPr>
            <a:lvl3pPr marL="1371600" marR="0" lvl="2" indent="-381000" algn="l" rtl="0">
              <a:lnSpc>
                <a:spcPct val="115000"/>
              </a:lnSpc>
              <a:spcBef>
                <a:spcPts val="800"/>
              </a:spcBef>
              <a:spcAft>
                <a:spcPts val="0"/>
              </a:spcAft>
              <a:buClr>
                <a:schemeClr val="accent1"/>
              </a:buClr>
              <a:buSzPts val="2400"/>
              <a:buFont typeface="Red Hat Text"/>
              <a:buChar char="■"/>
              <a:defRPr sz="2400" b="0" i="0" u="none" strike="noStrike" cap="none">
                <a:solidFill>
                  <a:schemeClr val="dk1"/>
                </a:solidFill>
                <a:latin typeface="Red Hat Text"/>
                <a:ea typeface="Red Hat Text"/>
                <a:cs typeface="Red Hat Text"/>
                <a:sym typeface="Red Hat Text"/>
              </a:defRPr>
            </a:lvl3pPr>
            <a:lvl4pPr marL="1828800" marR="0" lvl="3"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4pPr>
            <a:lvl5pPr marL="2286000" marR="0" lvl="4"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5pPr>
            <a:lvl6pPr marL="2743200" marR="0" lvl="5"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6pPr>
            <a:lvl7pPr marL="3200400" marR="0" lvl="6"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7pPr>
            <a:lvl8pPr marL="3657600" marR="0" lvl="7"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8pPr>
            <a:lvl9pPr marL="4114800" marR="0" lvl="8" indent="-381000" algn="l" rtl="0">
              <a:lnSpc>
                <a:spcPct val="115000"/>
              </a:lnSpc>
              <a:spcBef>
                <a:spcPts val="800"/>
              </a:spcBef>
              <a:spcAft>
                <a:spcPts val="80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9pPr>
          </a:lstStyle>
          <a:p>
            <a:pPr marL="171450" indent="-171450" algn="just" eaLnBrk="0" hangingPunct="0">
              <a:lnSpc>
                <a:spcPct val="150000"/>
              </a:lnSpc>
              <a:buClr>
                <a:srgbClr val="002060"/>
              </a:buClr>
              <a:buSzPct val="100000"/>
            </a:pPr>
            <a:r>
              <a:rPr lang="en-US" dirty="0">
                <a:solidFill>
                  <a:srgbClr val="7030A0"/>
                </a:solidFill>
                <a:latin typeface="Times New Roman" pitchFamily="18" charset="0"/>
                <a:cs typeface="Times New Roman" pitchFamily="18" charset="0"/>
              </a:rPr>
              <a:t>Dental plaque </a:t>
            </a:r>
            <a:r>
              <a:rPr lang="en-US" dirty="0">
                <a:latin typeface="Times New Roman" pitchFamily="18" charset="0"/>
                <a:cs typeface="Times New Roman" pitchFamily="18" charset="0"/>
              </a:rPr>
              <a:t>has been defined as the diverse </a:t>
            </a:r>
            <a:r>
              <a:rPr lang="en-US" i="1" dirty="0">
                <a:latin typeface="Times New Roman" pitchFamily="18" charset="0"/>
                <a:cs typeface="Times New Roman" pitchFamily="18" charset="0"/>
              </a:rPr>
              <a:t>community</a:t>
            </a:r>
            <a:r>
              <a:rPr lang="en-US" dirty="0">
                <a:latin typeface="Times New Roman" pitchFamily="18" charset="0"/>
                <a:cs typeface="Times New Roman" pitchFamily="18" charset="0"/>
              </a:rPr>
              <a:t> of microorganisms found on the tooth surface as a </a:t>
            </a:r>
            <a:r>
              <a:rPr lang="en-US" i="1" dirty="0">
                <a:latin typeface="Times New Roman" pitchFamily="18" charset="0"/>
                <a:cs typeface="Times New Roman" pitchFamily="18" charset="0"/>
              </a:rPr>
              <a:t>biofilm</a:t>
            </a:r>
            <a:r>
              <a:rPr lang="en-US" dirty="0">
                <a:latin typeface="Times New Roman" pitchFamily="18" charset="0"/>
                <a:cs typeface="Times New Roman" pitchFamily="18" charset="0"/>
              </a:rPr>
              <a:t>, embedded in an extracellular matrix of polymers of host and microbial origin </a:t>
            </a:r>
          </a:p>
          <a:p>
            <a:pPr marL="0" indent="0" algn="just" eaLnBrk="0" hangingPunct="0">
              <a:lnSpc>
                <a:spcPct val="150000"/>
              </a:lnSpc>
              <a:buClr>
                <a:srgbClr val="002060"/>
              </a:buClr>
              <a:buSzPct val="100000"/>
              <a:buNone/>
            </a:pPr>
            <a:r>
              <a:rPr lang="en-US" dirty="0">
                <a:solidFill>
                  <a:schemeClr val="accent1">
                    <a:lumMod val="50000"/>
                  </a:schemeClr>
                </a:solidFill>
                <a:latin typeface="Times New Roman" pitchFamily="18" charset="0"/>
                <a:cs typeface="Times New Roman" pitchFamily="18" charset="0"/>
              </a:rPr>
              <a:t>     (Marsh 2004).</a:t>
            </a:r>
          </a:p>
          <a:p>
            <a:pPr marL="171450" indent="-171450" algn="just" eaLnBrk="0" hangingPunct="0">
              <a:lnSpc>
                <a:spcPct val="150000"/>
              </a:lnSpc>
              <a:buClr>
                <a:srgbClr val="002060"/>
              </a:buClr>
              <a:buSzPct val="100000"/>
              <a:buNone/>
            </a:pPr>
            <a:endParaRPr lang="en-IN" dirty="0">
              <a:latin typeface="Times New Roman" pitchFamily="18" charset="0"/>
              <a:cs typeface="Times New Roman" pitchFamily="18" charset="0"/>
            </a:endParaRPr>
          </a:p>
        </p:txBody>
      </p:sp>
      <p:pic>
        <p:nvPicPr>
          <p:cNvPr id="21" name="Picture 2" descr="What Causes Cavity? Healthy Teeth - Family Dental Care | Healthy teeth,  Dental, Cavities">
            <a:extLst>
              <a:ext uri="{FF2B5EF4-FFF2-40B4-BE49-F238E27FC236}">
                <a16:creationId xmlns="" xmlns:a16="http://schemas.microsoft.com/office/drawing/2014/main" id="{F4CD9106-634E-48CA-8ED7-2DA987CD414D}"/>
              </a:ext>
            </a:extLst>
          </p:cNvPr>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221" y="1504731"/>
            <a:ext cx="2796475" cy="23210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9433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E03CEE5F-BE47-431E-BB76-801B92F0B39D}"/>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50</a:t>
            </a:fld>
            <a:endParaRPr lang="en"/>
          </a:p>
        </p:txBody>
      </p:sp>
      <p:sp>
        <p:nvSpPr>
          <p:cNvPr id="3" name="TextBox 2">
            <a:extLst>
              <a:ext uri="{FF2B5EF4-FFF2-40B4-BE49-F238E27FC236}">
                <a16:creationId xmlns="" xmlns:a16="http://schemas.microsoft.com/office/drawing/2014/main" id="{FFC4B805-EC59-4D34-8253-5EC4223D993C}"/>
              </a:ext>
            </a:extLst>
          </p:cNvPr>
          <p:cNvSpPr txBox="1"/>
          <p:nvPr/>
        </p:nvSpPr>
        <p:spPr>
          <a:xfrm>
            <a:off x="3599253" y="12424"/>
            <a:ext cx="6389225" cy="523220"/>
          </a:xfrm>
          <a:prstGeom prst="rect">
            <a:avLst/>
          </a:prstGeom>
          <a:noFill/>
        </p:spPr>
        <p:txBody>
          <a:bodyPr wrap="square" rtlCol="0">
            <a:spAutoFit/>
          </a:bodyPr>
          <a:lstStyle/>
          <a:p>
            <a:r>
              <a:rPr lang="en-IN" sz="2800" dirty="0">
                <a:solidFill>
                  <a:srgbClr val="002060"/>
                </a:solidFill>
                <a:latin typeface="Times New Roman" pitchFamily="18" charset="0"/>
                <a:cs typeface="Times New Roman" pitchFamily="18" charset="0"/>
              </a:rPr>
              <a:t>GINGIVITIS</a:t>
            </a:r>
          </a:p>
        </p:txBody>
      </p:sp>
      <p:sp>
        <p:nvSpPr>
          <p:cNvPr id="5" name="TextBox 4">
            <a:extLst>
              <a:ext uri="{FF2B5EF4-FFF2-40B4-BE49-F238E27FC236}">
                <a16:creationId xmlns="" xmlns:a16="http://schemas.microsoft.com/office/drawing/2014/main" id="{19D43018-F9C5-4252-BDD8-F84FA67DEC99}"/>
              </a:ext>
            </a:extLst>
          </p:cNvPr>
          <p:cNvSpPr txBox="1"/>
          <p:nvPr/>
        </p:nvSpPr>
        <p:spPr>
          <a:xfrm>
            <a:off x="1047850" y="917788"/>
            <a:ext cx="7251541" cy="2862322"/>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IN" sz="2400" b="0" i="1" u="none" strike="noStrike" baseline="0" dirty="0">
                <a:latin typeface="Times New Roman" pitchFamily="18" charset="0"/>
                <a:cs typeface="Times New Roman" pitchFamily="18" charset="0"/>
              </a:rPr>
              <a:t>Loe et al </a:t>
            </a:r>
            <a:r>
              <a:rPr lang="en-IN" sz="2400" b="0" i="0" u="none" strike="noStrike" baseline="0" dirty="0">
                <a:latin typeface="Times New Roman" pitchFamily="18" charset="0"/>
                <a:cs typeface="Times New Roman" pitchFamily="18" charset="0"/>
              </a:rPr>
              <a:t>- After 8 hours without oral hygiene, bacteria may be found at concentrations </a:t>
            </a:r>
            <a:r>
              <a:rPr lang="en-IN" sz="2400" b="0" i="0" u="none" strike="noStrike" baseline="0" dirty="0" smtClean="0">
                <a:latin typeface="Times New Roman" pitchFamily="18" charset="0"/>
                <a:cs typeface="Times New Roman" pitchFamily="18" charset="0"/>
              </a:rPr>
              <a:t>of</a:t>
            </a:r>
            <a:r>
              <a:rPr lang="en-IN" sz="2400" b="0" i="0" u="none" strike="noStrike" dirty="0" smtClean="0">
                <a:latin typeface="Times New Roman" pitchFamily="18" charset="0"/>
                <a:cs typeface="Times New Roman" pitchFamily="18" charset="0"/>
              </a:rPr>
              <a:t> </a:t>
            </a:r>
            <a:r>
              <a:rPr lang="en-IN" sz="2400" dirty="0" smtClean="0">
                <a:effectLst/>
                <a:latin typeface="Times New Roman" pitchFamily="18" charset="0"/>
                <a:ea typeface="Calibri" panose="020F0502020204030204" pitchFamily="34" charset="0"/>
                <a:cs typeface="Times New Roman" pitchFamily="18" charset="0"/>
              </a:rPr>
              <a:t>10</a:t>
            </a:r>
            <a:r>
              <a:rPr lang="en-IN" sz="2400" baseline="30000" dirty="0" smtClean="0">
                <a:effectLst/>
                <a:latin typeface="Times New Roman" pitchFamily="18" charset="0"/>
                <a:ea typeface="Calibri" panose="020F0502020204030204" pitchFamily="34" charset="0"/>
                <a:cs typeface="Times New Roman" pitchFamily="18" charset="0"/>
              </a:rPr>
              <a:t>3 </a:t>
            </a:r>
            <a:r>
              <a:rPr lang="en-IN" sz="2400" dirty="0">
                <a:effectLst/>
                <a:latin typeface="Times New Roman" pitchFamily="18" charset="0"/>
                <a:ea typeface="Calibri" panose="020F0502020204030204" pitchFamily="34" charset="0"/>
                <a:cs typeface="Times New Roman" pitchFamily="18" charset="0"/>
              </a:rPr>
              <a:t>– 10</a:t>
            </a:r>
            <a:r>
              <a:rPr lang="en-IN" sz="2400" baseline="30000" dirty="0">
                <a:effectLst/>
                <a:latin typeface="Times New Roman" pitchFamily="18" charset="0"/>
                <a:ea typeface="Calibri" panose="020F0502020204030204" pitchFamily="34" charset="0"/>
                <a:cs typeface="Times New Roman" pitchFamily="18" charset="0"/>
              </a:rPr>
              <a:t>4</a:t>
            </a:r>
            <a:r>
              <a:rPr lang="en-IN" sz="2400" dirty="0">
                <a:latin typeface="Times New Roman" pitchFamily="18" charset="0"/>
                <a:ea typeface="Calibri" panose="020F0502020204030204" pitchFamily="34" charset="0"/>
                <a:cs typeface="Times New Roman" pitchFamily="18" charset="0"/>
              </a:rPr>
              <a:t> </a:t>
            </a:r>
            <a:r>
              <a:rPr lang="en-IN" sz="2400" b="0" i="0" u="none" strike="noStrike" baseline="0" dirty="0">
                <a:latin typeface="Times New Roman" pitchFamily="18" charset="0"/>
                <a:cs typeface="Times New Roman" pitchFamily="18" charset="0"/>
              </a:rPr>
              <a:t>per square </a:t>
            </a:r>
            <a:r>
              <a:rPr lang="en-IN" sz="2400" b="0" i="0" u="none" strike="noStrike" baseline="0" dirty="0" err="1">
                <a:latin typeface="Times New Roman" pitchFamily="18" charset="0"/>
                <a:cs typeface="Times New Roman" pitchFamily="18" charset="0"/>
              </a:rPr>
              <a:t>millimeter</a:t>
            </a:r>
            <a:r>
              <a:rPr lang="en-IN" sz="2400" b="0" i="0" u="none" strike="noStrike" baseline="0" dirty="0">
                <a:latin typeface="Times New Roman" pitchFamily="18" charset="0"/>
                <a:cs typeface="Times New Roman" pitchFamily="18" charset="0"/>
              </a:rPr>
              <a:t> of tooth surface, </a:t>
            </a:r>
          </a:p>
          <a:p>
            <a:pPr marL="285750" indent="-285750" algn="just">
              <a:lnSpc>
                <a:spcPct val="150000"/>
              </a:lnSpc>
              <a:buFont typeface="Arial" panose="020B0604020202020204" pitchFamily="34" charset="0"/>
              <a:buChar char="•"/>
            </a:pPr>
            <a:r>
              <a:rPr lang="en-IN" sz="2400" b="0" i="0" u="none" strike="noStrike" baseline="0" dirty="0">
                <a:latin typeface="Times New Roman" pitchFamily="18" charset="0"/>
                <a:cs typeface="Times New Roman" pitchFamily="18" charset="0"/>
              </a:rPr>
              <a:t>Factor of 100</a:t>
            </a:r>
            <a:r>
              <a:rPr lang="en-IN" sz="2400" b="0" i="1" u="none" strike="noStrike" baseline="0" dirty="0">
                <a:latin typeface="Times New Roman" pitchFamily="18" charset="0"/>
                <a:cs typeface="Times New Roman" pitchFamily="18" charset="0"/>
              </a:rPr>
              <a:t>–</a:t>
            </a:r>
            <a:r>
              <a:rPr lang="en-IN" sz="2400" b="0" i="0" u="none" strike="noStrike" baseline="0" dirty="0">
                <a:latin typeface="Times New Roman" pitchFamily="18" charset="0"/>
                <a:cs typeface="Times New Roman" pitchFamily="18" charset="0"/>
              </a:rPr>
              <a:t>1000 during the next 24-hour period.</a:t>
            </a:r>
          </a:p>
          <a:p>
            <a:pPr marL="285750" indent="-285750" algn="just">
              <a:lnSpc>
                <a:spcPct val="150000"/>
              </a:lnSpc>
              <a:buFont typeface="Arial" panose="020B0604020202020204" pitchFamily="34" charset="0"/>
              <a:buChar char="•"/>
            </a:pPr>
            <a:r>
              <a:rPr lang="en-IN" sz="2400" b="0" i="0" u="none" strike="noStrike" baseline="0" dirty="0">
                <a:latin typeface="Times New Roman" pitchFamily="18" charset="0"/>
                <a:cs typeface="Times New Roman" pitchFamily="18" charset="0"/>
              </a:rPr>
              <a:t>After 36 hours, the plaque becomes clinically visible</a:t>
            </a:r>
            <a:r>
              <a:rPr lang="en-IN" sz="2400" b="0" i="0" u="none" strike="noStrike" baseline="0" dirty="0" smtClean="0">
                <a:latin typeface="Times New Roman" pitchFamily="18" charset="0"/>
                <a:cs typeface="Times New Roman" pitchFamily="18" charset="0"/>
              </a:rPr>
              <a:t>.</a:t>
            </a:r>
            <a:endParaRPr lang="en-IN" sz="2400" b="0" i="0" u="none" strike="noStrike" baseline="0" dirty="0">
              <a:latin typeface="Times New Roman" pitchFamily="18" charset="0"/>
              <a:cs typeface="Times New Roman" pitchFamily="18" charset="0"/>
            </a:endParaRPr>
          </a:p>
        </p:txBody>
      </p:sp>
    </p:spTree>
    <p:extLst>
      <p:ext uri="{BB962C8B-B14F-4D97-AF65-F5344CB8AC3E}">
        <p14:creationId xmlns:p14="http://schemas.microsoft.com/office/powerpoint/2010/main" val="977597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51</a:t>
            </a:fld>
            <a:endParaRPr lang="en"/>
          </a:p>
        </p:txBody>
      </p:sp>
      <p:sp>
        <p:nvSpPr>
          <p:cNvPr id="3" name="Rectangle 2"/>
          <p:cNvSpPr/>
          <p:nvPr/>
        </p:nvSpPr>
        <p:spPr>
          <a:xfrm>
            <a:off x="1037229" y="1009934"/>
            <a:ext cx="7588155" cy="2795958"/>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IN" sz="2400" dirty="0" smtClean="0">
                <a:latin typeface="Times New Roman" pitchFamily="18" charset="0"/>
                <a:cs typeface="Times New Roman" pitchFamily="18" charset="0"/>
              </a:rPr>
              <a:t>The initial </a:t>
            </a:r>
            <a:r>
              <a:rPr lang="en-IN" sz="2400" dirty="0" err="1" smtClean="0">
                <a:latin typeface="Times New Roman" pitchFamily="18" charset="0"/>
                <a:cs typeface="Times New Roman" pitchFamily="18" charset="0"/>
              </a:rPr>
              <a:t>microbiota</a:t>
            </a:r>
            <a:r>
              <a:rPr lang="en-IN" sz="2400" dirty="0" smtClean="0">
                <a:latin typeface="Times New Roman" pitchFamily="18" charset="0"/>
                <a:cs typeface="Times New Roman" pitchFamily="18" charset="0"/>
              </a:rPr>
              <a:t> of experimental gingivitis - </a:t>
            </a:r>
            <a:r>
              <a:rPr lang="en-IN" sz="2400" dirty="0" err="1" smtClean="0">
                <a:latin typeface="Times New Roman" pitchFamily="18" charset="0"/>
                <a:cs typeface="Times New Roman" pitchFamily="18" charset="0"/>
              </a:rPr>
              <a:t>grampositive</a:t>
            </a:r>
            <a:r>
              <a:rPr lang="en-IN" sz="2400" dirty="0" smtClean="0">
                <a:latin typeface="Times New Roman" pitchFamily="18" charset="0"/>
                <a:cs typeface="Times New Roman" pitchFamily="18" charset="0"/>
              </a:rPr>
              <a:t> rods, gram-positive </a:t>
            </a:r>
            <a:r>
              <a:rPr lang="en-IN" sz="2400" dirty="0" err="1" smtClean="0">
                <a:latin typeface="Times New Roman" pitchFamily="18" charset="0"/>
                <a:cs typeface="Times New Roman" pitchFamily="18" charset="0"/>
              </a:rPr>
              <a:t>cocci</a:t>
            </a:r>
            <a:r>
              <a:rPr lang="en-IN" sz="2400" dirty="0" smtClean="0">
                <a:latin typeface="Times New Roman" pitchFamily="18" charset="0"/>
                <a:cs typeface="Times New Roman" pitchFamily="18" charset="0"/>
              </a:rPr>
              <a:t>, and gram-negative </a:t>
            </a:r>
            <a:r>
              <a:rPr lang="en-IN" sz="2400" dirty="0" err="1" smtClean="0">
                <a:latin typeface="Times New Roman" pitchFamily="18" charset="0"/>
                <a:cs typeface="Times New Roman" pitchFamily="18" charset="0"/>
              </a:rPr>
              <a:t>cocci</a:t>
            </a:r>
            <a:r>
              <a:rPr lang="en-IN" sz="2400" dirty="0" smtClean="0">
                <a:latin typeface="Times New Roman" pitchFamily="18" charset="0"/>
                <a:cs typeface="Times New Roman" pitchFamily="18" charset="0"/>
              </a:rPr>
              <a:t>. </a:t>
            </a:r>
          </a:p>
          <a:p>
            <a:pPr marL="285750" indent="-285750" algn="just">
              <a:lnSpc>
                <a:spcPct val="150000"/>
              </a:lnSpc>
              <a:buFont typeface="Arial" panose="020B0604020202020204" pitchFamily="34" charset="0"/>
              <a:buChar char="•"/>
            </a:pPr>
            <a:r>
              <a:rPr lang="en-IN" sz="2400" dirty="0" smtClean="0">
                <a:latin typeface="Times New Roman" pitchFamily="18" charset="0"/>
                <a:cs typeface="Times New Roman" pitchFamily="18" charset="0"/>
              </a:rPr>
              <a:t>First by gram-negative rods and filaments and then by </a:t>
            </a:r>
            <a:r>
              <a:rPr lang="en-IN" sz="2400" dirty="0" err="1" smtClean="0">
                <a:latin typeface="Times New Roman" pitchFamily="18" charset="0"/>
                <a:cs typeface="Times New Roman" pitchFamily="18" charset="0"/>
              </a:rPr>
              <a:t>spirochetal</a:t>
            </a:r>
            <a:r>
              <a:rPr lang="en-IN" sz="2400" dirty="0" smtClean="0">
                <a:latin typeface="Times New Roman" pitchFamily="18" charset="0"/>
                <a:cs typeface="Times New Roman" pitchFamily="18" charset="0"/>
              </a:rPr>
              <a:t> and motile microorganisms.</a:t>
            </a:r>
            <a:endParaRPr lang="en-IN" sz="2400"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495DE9E8-93D0-418B-8ED2-74E29F95CB4E}"/>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52</a:t>
            </a:fld>
            <a:endParaRPr lang="en"/>
          </a:p>
        </p:txBody>
      </p:sp>
      <p:sp>
        <p:nvSpPr>
          <p:cNvPr id="4" name="TextBox 3">
            <a:extLst>
              <a:ext uri="{FF2B5EF4-FFF2-40B4-BE49-F238E27FC236}">
                <a16:creationId xmlns="" xmlns:a16="http://schemas.microsoft.com/office/drawing/2014/main" id="{AFAAFB92-6B64-4535-8B02-CFD7F9189F27}"/>
              </a:ext>
            </a:extLst>
          </p:cNvPr>
          <p:cNvSpPr txBox="1"/>
          <p:nvPr/>
        </p:nvSpPr>
        <p:spPr>
          <a:xfrm>
            <a:off x="1041721" y="321479"/>
            <a:ext cx="7407798" cy="5078313"/>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IN" sz="2400" b="0" i="0" u="none" strike="noStrike" baseline="0" dirty="0">
                <a:latin typeface="Times New Roman" pitchFamily="18" charset="0"/>
                <a:cs typeface="Times New Roman" pitchFamily="18" charset="0"/>
              </a:rPr>
              <a:t>The subgingival microbiota of </a:t>
            </a:r>
            <a:r>
              <a:rPr lang="en-IN" sz="2400" i="1" u="none" strike="noStrike" baseline="0" dirty="0">
                <a:solidFill>
                  <a:srgbClr val="660066"/>
                </a:solidFill>
                <a:latin typeface="Times New Roman" pitchFamily="18" charset="0"/>
                <a:cs typeface="Times New Roman" pitchFamily="18" charset="0"/>
              </a:rPr>
              <a:t>dental plaque–induced gingivitis </a:t>
            </a:r>
            <a:r>
              <a:rPr lang="en-IN" sz="2400" b="0" i="0" u="none" strike="noStrike" baseline="0" dirty="0">
                <a:latin typeface="Times New Roman" pitchFamily="18" charset="0"/>
                <a:cs typeface="Times New Roman" pitchFamily="18" charset="0"/>
              </a:rPr>
              <a:t> differs from that of both health and chronic periodontitis.</a:t>
            </a:r>
          </a:p>
          <a:p>
            <a:pPr marL="285750" indent="-285750" algn="just">
              <a:lnSpc>
                <a:spcPct val="150000"/>
              </a:lnSpc>
              <a:buFont typeface="Arial" panose="020B0604020202020204" pitchFamily="34" charset="0"/>
              <a:buChar char="•"/>
            </a:pPr>
            <a:r>
              <a:rPr lang="en-IN" sz="2400" b="0" i="0" u="none" strike="noStrike" baseline="0" dirty="0">
                <a:latin typeface="Times New Roman" pitchFamily="18" charset="0"/>
                <a:cs typeface="Times New Roman" pitchFamily="18" charset="0"/>
              </a:rPr>
              <a:t>Gram-positive (56%) and Gram-negative (44%) species ,facultative(59%) and anaerobic (41%) microorganisms.</a:t>
            </a:r>
          </a:p>
          <a:p>
            <a:pPr marL="285750" indent="-285750" algn="just">
              <a:lnSpc>
                <a:spcPct val="150000"/>
              </a:lnSpc>
              <a:buFont typeface="Arial" panose="020B0604020202020204" pitchFamily="34" charset="0"/>
              <a:buChar char="•"/>
            </a:pPr>
            <a:r>
              <a:rPr lang="en-IN" sz="2400" b="0" i="0" u="none" strike="noStrike" baseline="0" dirty="0">
                <a:latin typeface="Times New Roman" pitchFamily="18" charset="0"/>
                <a:cs typeface="Times New Roman" pitchFamily="18" charset="0"/>
              </a:rPr>
              <a:t>Predominant gram-positive species include </a:t>
            </a:r>
            <a:r>
              <a:rPr lang="en-IN" sz="2400" b="0" i="1" u="none" strike="noStrike" baseline="0" dirty="0">
                <a:solidFill>
                  <a:srgbClr val="FF0066"/>
                </a:solidFill>
                <a:latin typeface="Times New Roman" pitchFamily="18" charset="0"/>
                <a:cs typeface="Times New Roman" pitchFamily="18" charset="0"/>
              </a:rPr>
              <a:t>Streptococcus </a:t>
            </a:r>
            <a:r>
              <a:rPr lang="en-IN" sz="2400" b="0" i="0" u="none" strike="noStrike" baseline="0" dirty="0">
                <a:solidFill>
                  <a:srgbClr val="FF0066"/>
                </a:solidFill>
                <a:latin typeface="Times New Roman" pitchFamily="18" charset="0"/>
                <a:cs typeface="Times New Roman" pitchFamily="18" charset="0"/>
              </a:rPr>
              <a:t>spp. </a:t>
            </a:r>
            <a:r>
              <a:rPr lang="en-IN" sz="2400" b="0" i="1" u="none" strike="noStrike" baseline="0" dirty="0">
                <a:solidFill>
                  <a:srgbClr val="0070C0"/>
                </a:solidFill>
                <a:latin typeface="Times New Roman" pitchFamily="18" charset="0"/>
                <a:cs typeface="Times New Roman" pitchFamily="18" charset="0"/>
              </a:rPr>
              <a:t>Actinomyces </a:t>
            </a:r>
            <a:r>
              <a:rPr lang="en-IN" sz="2400" b="0" i="0" u="none" strike="noStrike" baseline="0" dirty="0">
                <a:solidFill>
                  <a:srgbClr val="0070C0"/>
                </a:solidFill>
                <a:latin typeface="Times New Roman" pitchFamily="18" charset="0"/>
                <a:cs typeface="Times New Roman" pitchFamily="18" charset="0"/>
              </a:rPr>
              <a:t>spp., </a:t>
            </a:r>
            <a:r>
              <a:rPr lang="en-IN" sz="2400" b="0" i="1" u="none" strike="noStrike" baseline="0" dirty="0">
                <a:solidFill>
                  <a:schemeClr val="accent2">
                    <a:lumMod val="75000"/>
                  </a:schemeClr>
                </a:solidFill>
                <a:latin typeface="Times New Roman" pitchFamily="18" charset="0"/>
                <a:cs typeface="Times New Roman" pitchFamily="18" charset="0"/>
              </a:rPr>
              <a:t>Eubacterium </a:t>
            </a:r>
            <a:r>
              <a:rPr lang="en-IN" sz="2400" b="0" i="1" u="none" strike="noStrike" baseline="0" dirty="0" err="1">
                <a:solidFill>
                  <a:schemeClr val="accent2">
                    <a:lumMod val="75000"/>
                  </a:schemeClr>
                </a:solidFill>
                <a:latin typeface="Times New Roman" pitchFamily="18" charset="0"/>
                <a:cs typeface="Times New Roman" pitchFamily="18" charset="0"/>
              </a:rPr>
              <a:t>nodatum</a:t>
            </a:r>
            <a:r>
              <a:rPr lang="en-IN" sz="2400" b="0" i="1" u="none" strike="noStrike" baseline="0" dirty="0">
                <a:latin typeface="Times New Roman" pitchFamily="18" charset="0"/>
                <a:cs typeface="Times New Roman" pitchFamily="18" charset="0"/>
              </a:rPr>
              <a:t>, </a:t>
            </a:r>
            <a:r>
              <a:rPr lang="en-IN" sz="2400" b="0" i="0" u="none" strike="noStrike" baseline="0" dirty="0">
                <a:latin typeface="Times New Roman" pitchFamily="18" charset="0"/>
                <a:cs typeface="Times New Roman" pitchFamily="18" charset="0"/>
              </a:rPr>
              <a:t>and </a:t>
            </a:r>
            <a:r>
              <a:rPr lang="en-IN" sz="2400" b="0" i="1" u="none" strike="noStrike" baseline="0" dirty="0">
                <a:solidFill>
                  <a:srgbClr val="FF9900"/>
                </a:solidFill>
                <a:latin typeface="Times New Roman" pitchFamily="18" charset="0"/>
                <a:cs typeface="Times New Roman" pitchFamily="18" charset="0"/>
              </a:rPr>
              <a:t>P. micra. </a:t>
            </a:r>
          </a:p>
          <a:p>
            <a:pPr marL="285750" indent="-285750" algn="just">
              <a:lnSpc>
                <a:spcPct val="150000"/>
              </a:lnSpc>
            </a:pPr>
            <a:r>
              <a:rPr lang="en-IN" sz="2400" b="0" i="1" u="none" strike="noStrike" baseline="0" dirty="0" smtClean="0">
                <a:solidFill>
                  <a:srgbClr val="C00000"/>
                </a:solidFill>
                <a:latin typeface="Times New Roman" pitchFamily="18" charset="0"/>
                <a:cs typeface="Times New Roman" pitchFamily="18" charset="0"/>
              </a:rPr>
              <a:t>.</a:t>
            </a:r>
            <a:endParaRPr lang="en-IN" sz="2400" dirty="0">
              <a:solidFill>
                <a:srgbClr val="C00000"/>
              </a:solidFill>
              <a:latin typeface="Times New Roman" pitchFamily="18" charset="0"/>
              <a:cs typeface="Times New Roman" pitchFamily="18" charset="0"/>
            </a:endParaRPr>
          </a:p>
        </p:txBody>
      </p:sp>
      <p:sp>
        <p:nvSpPr>
          <p:cNvPr id="8" name="TextBox 7">
            <a:extLst>
              <a:ext uri="{FF2B5EF4-FFF2-40B4-BE49-F238E27FC236}">
                <a16:creationId xmlns="" xmlns:a16="http://schemas.microsoft.com/office/drawing/2014/main" id="{390B82CA-01FF-403C-B439-E00E0A3CB1FA}"/>
              </a:ext>
            </a:extLst>
          </p:cNvPr>
          <p:cNvSpPr txBox="1"/>
          <p:nvPr/>
        </p:nvSpPr>
        <p:spPr>
          <a:xfrm>
            <a:off x="2906974" y="0"/>
            <a:ext cx="3971498" cy="584775"/>
          </a:xfrm>
          <a:prstGeom prst="rect">
            <a:avLst/>
          </a:prstGeom>
          <a:noFill/>
        </p:spPr>
        <p:txBody>
          <a:bodyPr wrap="square">
            <a:spAutoFit/>
          </a:bodyPr>
          <a:lstStyle/>
          <a:p>
            <a:pPr algn="l"/>
            <a:r>
              <a:rPr lang="en-IN" sz="3200" b="1" dirty="0">
                <a:solidFill>
                  <a:srgbClr val="002060"/>
                </a:solidFill>
                <a:latin typeface="Times New Roman" pitchFamily="18" charset="0"/>
                <a:cs typeface="Times New Roman" pitchFamily="18" charset="0"/>
              </a:rPr>
              <a:t>C</a:t>
            </a:r>
            <a:r>
              <a:rPr lang="en-IN" sz="3200" b="1" i="0" u="none" strike="noStrike" baseline="0" dirty="0">
                <a:solidFill>
                  <a:srgbClr val="002060"/>
                </a:solidFill>
                <a:latin typeface="Times New Roman" pitchFamily="18" charset="0"/>
                <a:cs typeface="Times New Roman" pitchFamily="18" charset="0"/>
              </a:rPr>
              <a:t>hronic gingivitis </a:t>
            </a:r>
            <a:endParaRPr lang="en-IN" sz="32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969601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53</a:t>
            </a:fld>
            <a:endParaRPr lang="en"/>
          </a:p>
        </p:txBody>
      </p:sp>
      <p:sp>
        <p:nvSpPr>
          <p:cNvPr id="3" name="Rectangle 2"/>
          <p:cNvSpPr/>
          <p:nvPr/>
        </p:nvSpPr>
        <p:spPr>
          <a:xfrm>
            <a:off x="614149" y="941696"/>
            <a:ext cx="7942997" cy="2308324"/>
          </a:xfrm>
          <a:prstGeom prst="rect">
            <a:avLst/>
          </a:prstGeom>
        </p:spPr>
        <p:txBody>
          <a:bodyPr wrap="square">
            <a:spAutoFit/>
          </a:bodyPr>
          <a:lstStyle/>
          <a:p>
            <a:pPr algn="just">
              <a:lnSpc>
                <a:spcPct val="150000"/>
              </a:lnSpc>
            </a:pPr>
            <a:r>
              <a:rPr lang="en-IN" sz="2400" dirty="0" smtClean="0">
                <a:latin typeface="Times New Roman" pitchFamily="18" charset="0"/>
                <a:cs typeface="Times New Roman" pitchFamily="18" charset="0"/>
              </a:rPr>
              <a:t>The gram-negative microorganisms </a:t>
            </a:r>
            <a:r>
              <a:rPr lang="en-IN" sz="2400" i="1" dirty="0" err="1" smtClean="0">
                <a:solidFill>
                  <a:srgbClr val="C00000"/>
                </a:solidFill>
                <a:latin typeface="Times New Roman" pitchFamily="18" charset="0"/>
                <a:cs typeface="Times New Roman" pitchFamily="18" charset="0"/>
              </a:rPr>
              <a:t>Capnocytophaga</a:t>
            </a:r>
            <a:r>
              <a:rPr lang="en-IN" sz="2400" dirty="0" err="1" smtClean="0">
                <a:solidFill>
                  <a:srgbClr val="C00000"/>
                </a:solidFill>
                <a:latin typeface="Times New Roman" pitchFamily="18" charset="0"/>
                <a:cs typeface="Times New Roman" pitchFamily="18" charset="0"/>
              </a:rPr>
              <a:t>spp</a:t>
            </a:r>
            <a:r>
              <a:rPr lang="en-IN" sz="2400" dirty="0" smtClean="0">
                <a:latin typeface="Times New Roman" pitchFamily="18" charset="0"/>
                <a:cs typeface="Times New Roman" pitchFamily="18" charset="0"/>
              </a:rPr>
              <a:t>., </a:t>
            </a:r>
            <a:r>
              <a:rPr lang="en-IN" sz="2400" i="1" dirty="0" err="1" smtClean="0">
                <a:solidFill>
                  <a:srgbClr val="FF0066"/>
                </a:solidFill>
                <a:latin typeface="Times New Roman" pitchFamily="18" charset="0"/>
                <a:cs typeface="Times New Roman" pitchFamily="18" charset="0"/>
              </a:rPr>
              <a:t>Fusobacterium</a:t>
            </a:r>
            <a:r>
              <a:rPr lang="en-IN" sz="2400" i="1" dirty="0" smtClean="0">
                <a:solidFill>
                  <a:srgbClr val="FF0066"/>
                </a:solidFill>
                <a:latin typeface="Times New Roman" pitchFamily="18" charset="0"/>
                <a:cs typeface="Times New Roman" pitchFamily="18" charset="0"/>
              </a:rPr>
              <a:t> </a:t>
            </a:r>
            <a:r>
              <a:rPr lang="en-IN" sz="2400" dirty="0" smtClean="0">
                <a:solidFill>
                  <a:srgbClr val="FF0066"/>
                </a:solidFill>
                <a:latin typeface="Times New Roman" pitchFamily="18" charset="0"/>
                <a:cs typeface="Times New Roman" pitchFamily="18" charset="0"/>
              </a:rPr>
              <a:t>spp., </a:t>
            </a:r>
            <a:r>
              <a:rPr lang="en-IN" sz="2400" i="1" dirty="0" err="1" smtClean="0">
                <a:solidFill>
                  <a:srgbClr val="660033"/>
                </a:solidFill>
                <a:latin typeface="Times New Roman" pitchFamily="18" charset="0"/>
                <a:cs typeface="Times New Roman" pitchFamily="18" charset="0"/>
              </a:rPr>
              <a:t>Prevotella</a:t>
            </a:r>
            <a:r>
              <a:rPr lang="en-IN" sz="2400" i="1" dirty="0" smtClean="0">
                <a:solidFill>
                  <a:srgbClr val="660033"/>
                </a:solidFill>
                <a:latin typeface="Times New Roman" pitchFamily="18" charset="0"/>
                <a:cs typeface="Times New Roman" pitchFamily="18" charset="0"/>
              </a:rPr>
              <a:t> </a:t>
            </a:r>
            <a:r>
              <a:rPr lang="en-IN" sz="2400" dirty="0" smtClean="0">
                <a:solidFill>
                  <a:srgbClr val="660033"/>
                </a:solidFill>
                <a:latin typeface="Times New Roman" pitchFamily="18" charset="0"/>
                <a:cs typeface="Times New Roman" pitchFamily="18" charset="0"/>
              </a:rPr>
              <a:t>spp</a:t>
            </a:r>
            <a:r>
              <a:rPr lang="en-IN" sz="2400" dirty="0" smtClean="0">
                <a:solidFill>
                  <a:srgbClr val="9933FF"/>
                </a:solidFill>
                <a:latin typeface="Times New Roman" pitchFamily="18" charset="0"/>
                <a:cs typeface="Times New Roman" pitchFamily="18" charset="0"/>
              </a:rPr>
              <a:t>., </a:t>
            </a:r>
            <a:r>
              <a:rPr lang="en-IN" sz="2400" i="1" dirty="0" smtClean="0">
                <a:solidFill>
                  <a:srgbClr val="9933FF"/>
                </a:solidFill>
                <a:latin typeface="Times New Roman" pitchFamily="18" charset="0"/>
                <a:cs typeface="Times New Roman" pitchFamily="18" charset="0"/>
              </a:rPr>
              <a:t>Campylobacter </a:t>
            </a:r>
            <a:r>
              <a:rPr lang="en-IN" sz="2400" i="1" dirty="0" err="1" smtClean="0">
                <a:solidFill>
                  <a:srgbClr val="9933FF"/>
                </a:solidFill>
                <a:latin typeface="Times New Roman" pitchFamily="18" charset="0"/>
                <a:cs typeface="Times New Roman" pitchFamily="18" charset="0"/>
              </a:rPr>
              <a:t>gracilis,Campylobacter</a:t>
            </a:r>
            <a:r>
              <a:rPr lang="en-IN" sz="2400" i="1" dirty="0" smtClean="0">
                <a:solidFill>
                  <a:srgbClr val="9933FF"/>
                </a:solidFill>
                <a:latin typeface="Times New Roman" pitchFamily="18" charset="0"/>
                <a:cs typeface="Times New Roman" pitchFamily="18" charset="0"/>
              </a:rPr>
              <a:t> </a:t>
            </a:r>
            <a:r>
              <a:rPr lang="en-IN" sz="2400" i="1" dirty="0" err="1" smtClean="0">
                <a:solidFill>
                  <a:srgbClr val="9933FF"/>
                </a:solidFill>
                <a:latin typeface="Times New Roman" pitchFamily="18" charset="0"/>
                <a:cs typeface="Times New Roman" pitchFamily="18" charset="0"/>
              </a:rPr>
              <a:t>concisus</a:t>
            </a:r>
            <a:r>
              <a:rPr lang="en-IN" sz="2400" i="1" dirty="0" smtClean="0">
                <a:latin typeface="Times New Roman" pitchFamily="18" charset="0"/>
                <a:cs typeface="Times New Roman" pitchFamily="18" charset="0"/>
              </a:rPr>
              <a:t>, </a:t>
            </a:r>
            <a:r>
              <a:rPr lang="en-IN" sz="2400" i="1" dirty="0" smtClean="0">
                <a:solidFill>
                  <a:srgbClr val="660033"/>
                </a:solidFill>
                <a:latin typeface="Times New Roman" pitchFamily="18" charset="0"/>
                <a:cs typeface="Times New Roman" pitchFamily="18" charset="0"/>
              </a:rPr>
              <a:t>V. </a:t>
            </a:r>
            <a:r>
              <a:rPr lang="en-IN" sz="2400" i="1" dirty="0" err="1" smtClean="0">
                <a:solidFill>
                  <a:srgbClr val="660033"/>
                </a:solidFill>
                <a:latin typeface="Times New Roman" pitchFamily="18" charset="0"/>
                <a:cs typeface="Times New Roman" pitchFamily="18" charset="0"/>
              </a:rPr>
              <a:t>parvula</a:t>
            </a:r>
            <a:r>
              <a:rPr lang="en-IN" sz="2400" i="1" dirty="0" smtClean="0">
                <a:solidFill>
                  <a:srgbClr val="660033"/>
                </a:solidFill>
                <a:latin typeface="Times New Roman" pitchFamily="18" charset="0"/>
                <a:cs typeface="Times New Roman" pitchFamily="18" charset="0"/>
              </a:rPr>
              <a:t>, </a:t>
            </a:r>
            <a:r>
              <a:rPr lang="en-IN" sz="2400" i="1" dirty="0" err="1" smtClean="0">
                <a:solidFill>
                  <a:srgbClr val="002060"/>
                </a:solidFill>
                <a:latin typeface="Times New Roman" pitchFamily="18" charset="0"/>
                <a:cs typeface="Times New Roman" pitchFamily="18" charset="0"/>
              </a:rPr>
              <a:t>Haemophilus</a:t>
            </a:r>
            <a:r>
              <a:rPr lang="en-IN" sz="2400" i="1" dirty="0" smtClean="0">
                <a:solidFill>
                  <a:srgbClr val="002060"/>
                </a:solidFill>
                <a:latin typeface="Times New Roman" pitchFamily="18" charset="0"/>
                <a:cs typeface="Times New Roman" pitchFamily="18" charset="0"/>
              </a:rPr>
              <a:t> </a:t>
            </a:r>
            <a:r>
              <a:rPr lang="en-IN" sz="2400" dirty="0" smtClean="0">
                <a:solidFill>
                  <a:srgbClr val="002060"/>
                </a:solidFill>
                <a:latin typeface="Times New Roman" pitchFamily="18" charset="0"/>
                <a:cs typeface="Times New Roman" pitchFamily="18" charset="0"/>
              </a:rPr>
              <a:t>spp., </a:t>
            </a:r>
            <a:r>
              <a:rPr lang="en-IN" sz="2400" dirty="0" smtClean="0">
                <a:latin typeface="Times New Roman" pitchFamily="18" charset="0"/>
                <a:cs typeface="Times New Roman" pitchFamily="18" charset="0"/>
              </a:rPr>
              <a:t>and </a:t>
            </a:r>
            <a:r>
              <a:rPr lang="en-IN" sz="2400" i="1" dirty="0" smtClean="0">
                <a:solidFill>
                  <a:srgbClr val="C00000"/>
                </a:solidFill>
                <a:latin typeface="Times New Roman" pitchFamily="18" charset="0"/>
                <a:cs typeface="Times New Roman" pitchFamily="18" charset="0"/>
              </a:rPr>
              <a:t>E. </a:t>
            </a:r>
            <a:r>
              <a:rPr lang="en-IN" sz="2400" i="1" dirty="0" err="1" smtClean="0">
                <a:solidFill>
                  <a:srgbClr val="C00000"/>
                </a:solidFill>
                <a:latin typeface="Times New Roman" pitchFamily="18" charset="0"/>
                <a:cs typeface="Times New Roman" pitchFamily="18" charset="0"/>
              </a:rPr>
              <a:t>corrodens</a:t>
            </a:r>
            <a:endParaRPr lang="en-IN"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CB4B614F-3EEF-4586-AA59-46AC06565984}"/>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54</a:t>
            </a:fld>
            <a:endParaRPr lang="en"/>
          </a:p>
        </p:txBody>
      </p:sp>
      <p:sp>
        <p:nvSpPr>
          <p:cNvPr id="4" name="TextBox 3">
            <a:extLst>
              <a:ext uri="{FF2B5EF4-FFF2-40B4-BE49-F238E27FC236}">
                <a16:creationId xmlns="" xmlns:a16="http://schemas.microsoft.com/office/drawing/2014/main" id="{90237CF3-B274-4518-A675-1630326F0E33}"/>
              </a:ext>
            </a:extLst>
          </p:cNvPr>
          <p:cNvSpPr txBox="1"/>
          <p:nvPr/>
        </p:nvSpPr>
        <p:spPr>
          <a:xfrm>
            <a:off x="1965278" y="0"/>
            <a:ext cx="5748934" cy="584775"/>
          </a:xfrm>
          <a:prstGeom prst="rect">
            <a:avLst/>
          </a:prstGeom>
          <a:noFill/>
        </p:spPr>
        <p:txBody>
          <a:bodyPr wrap="square">
            <a:spAutoFit/>
          </a:bodyPr>
          <a:lstStyle/>
          <a:p>
            <a:r>
              <a:rPr lang="en-IN" sz="3200" b="1" i="0" u="none" strike="noStrike" baseline="0" dirty="0">
                <a:solidFill>
                  <a:srgbClr val="002060"/>
                </a:solidFill>
                <a:latin typeface="Times New Roman" pitchFamily="18" charset="0"/>
                <a:cs typeface="Times New Roman" pitchFamily="18" charset="0"/>
              </a:rPr>
              <a:t>Pregnancy-associated gingivitis </a:t>
            </a:r>
            <a:endParaRPr lang="en-IN" sz="3200" b="1" dirty="0">
              <a:solidFill>
                <a:srgbClr val="002060"/>
              </a:solidFill>
              <a:latin typeface="Times New Roman" pitchFamily="18" charset="0"/>
              <a:cs typeface="Times New Roman" pitchFamily="18" charset="0"/>
            </a:endParaRPr>
          </a:p>
        </p:txBody>
      </p:sp>
      <p:sp>
        <p:nvSpPr>
          <p:cNvPr id="6" name="TextBox 5">
            <a:extLst>
              <a:ext uri="{FF2B5EF4-FFF2-40B4-BE49-F238E27FC236}">
                <a16:creationId xmlns="" xmlns:a16="http://schemas.microsoft.com/office/drawing/2014/main" id="{915D7192-8D56-43DE-A60A-4C2831A69D14}"/>
              </a:ext>
            </a:extLst>
          </p:cNvPr>
          <p:cNvSpPr txBox="1"/>
          <p:nvPr/>
        </p:nvSpPr>
        <p:spPr>
          <a:xfrm>
            <a:off x="709685" y="955343"/>
            <a:ext cx="7577788" cy="2862322"/>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IN" sz="2400" b="0" i="0" u="none" strike="noStrike" baseline="0" dirty="0">
                <a:latin typeface="Times New Roman" pitchFamily="18" charset="0"/>
                <a:cs typeface="Times New Roman" pitchFamily="18" charset="0"/>
              </a:rPr>
              <a:t>Acute inflammation of the gingival tissues that is associated with pregnancy. </a:t>
            </a:r>
          </a:p>
          <a:p>
            <a:pPr marL="285750" indent="-285750" algn="just">
              <a:lnSpc>
                <a:spcPct val="150000"/>
              </a:lnSpc>
              <a:buFont typeface="Arial" panose="020B0604020202020204" pitchFamily="34" charset="0"/>
              <a:buChar char="•"/>
            </a:pPr>
            <a:r>
              <a:rPr lang="en-IN" sz="2400" dirty="0">
                <a:latin typeface="Times New Roman" pitchFamily="18" charset="0"/>
                <a:cs typeface="Times New Roman" pitchFamily="18" charset="0"/>
              </a:rPr>
              <a:t>I</a:t>
            </a:r>
            <a:r>
              <a:rPr lang="en-IN" sz="2400" b="0" i="0" u="none" strike="noStrike" baseline="0" dirty="0">
                <a:latin typeface="Times New Roman" pitchFamily="18" charset="0"/>
                <a:cs typeface="Times New Roman" pitchFamily="18" charset="0"/>
              </a:rPr>
              <a:t>ncreased steroid hormones in the crevicular fluid.</a:t>
            </a:r>
          </a:p>
          <a:p>
            <a:pPr marL="285750" indent="-285750" algn="just">
              <a:lnSpc>
                <a:spcPct val="150000"/>
              </a:lnSpc>
              <a:buFont typeface="Arial" panose="020B0604020202020204" pitchFamily="34" charset="0"/>
              <a:buChar char="•"/>
            </a:pPr>
            <a:r>
              <a:rPr lang="en-IN" sz="2400" dirty="0">
                <a:latin typeface="Times New Roman" pitchFamily="18" charset="0"/>
                <a:cs typeface="Times New Roman" pitchFamily="18" charset="0"/>
              </a:rPr>
              <a:t>     L</a:t>
            </a:r>
            <a:r>
              <a:rPr lang="en-IN" sz="2400" b="0" i="0" u="none" strike="noStrike" baseline="0" dirty="0">
                <a:latin typeface="Times New Roman" pitchFamily="18" charset="0"/>
                <a:cs typeface="Times New Roman" pitchFamily="18" charset="0"/>
              </a:rPr>
              <a:t>evels of </a:t>
            </a:r>
            <a:r>
              <a:rPr lang="en-IN" sz="2400" b="0" i="1" u="none" strike="noStrike" baseline="0" dirty="0">
                <a:solidFill>
                  <a:srgbClr val="FF0000"/>
                </a:solidFill>
                <a:latin typeface="Times New Roman" pitchFamily="18" charset="0"/>
                <a:cs typeface="Times New Roman" pitchFamily="18" charset="0"/>
              </a:rPr>
              <a:t>P. intermedia </a:t>
            </a:r>
            <a:r>
              <a:rPr lang="en-IN" sz="2400" b="0" i="0" u="none" strike="noStrike" baseline="0" dirty="0">
                <a:latin typeface="Times New Roman" pitchFamily="18" charset="0"/>
                <a:cs typeface="Times New Roman" pitchFamily="18" charset="0"/>
              </a:rPr>
              <a:t>and </a:t>
            </a:r>
            <a:r>
              <a:rPr lang="en-IN" sz="2400" b="0" i="1" u="none" strike="noStrike" baseline="0" dirty="0">
                <a:solidFill>
                  <a:srgbClr val="00B0F0"/>
                </a:solidFill>
                <a:latin typeface="Times New Roman" pitchFamily="18" charset="0"/>
                <a:cs typeface="Times New Roman" pitchFamily="18" charset="0"/>
              </a:rPr>
              <a:t>C. rectus</a:t>
            </a:r>
            <a:r>
              <a:rPr lang="en-IN" sz="2400" b="0" i="0" u="none" strike="noStrike" baseline="0" dirty="0">
                <a:latin typeface="Times New Roman" pitchFamily="18" charset="0"/>
                <a:cs typeface="Times New Roman" pitchFamily="18" charset="0"/>
              </a:rPr>
              <a:t>, which use the steroids as growth factors.</a:t>
            </a:r>
            <a:endParaRPr lang="en-IN" sz="2400" dirty="0">
              <a:latin typeface="Times New Roman" pitchFamily="18" charset="0"/>
              <a:cs typeface="Times New Roman" pitchFamily="18" charset="0"/>
            </a:endParaRPr>
          </a:p>
        </p:txBody>
      </p:sp>
      <p:sp>
        <p:nvSpPr>
          <p:cNvPr id="7" name="Arrow: Down 6">
            <a:extLst>
              <a:ext uri="{FF2B5EF4-FFF2-40B4-BE49-F238E27FC236}">
                <a16:creationId xmlns="" xmlns:a16="http://schemas.microsoft.com/office/drawing/2014/main" id="{0E887DFC-D782-490C-B20A-CFE150CBE9DB}"/>
              </a:ext>
            </a:extLst>
          </p:cNvPr>
          <p:cNvSpPr/>
          <p:nvPr/>
        </p:nvSpPr>
        <p:spPr>
          <a:xfrm rot="10800000">
            <a:off x="1147787" y="2814820"/>
            <a:ext cx="173621" cy="240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9869420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9143BF8C-96B5-4B1C-BD69-1D8668446B03}"/>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55</a:t>
            </a:fld>
            <a:endParaRPr lang="en"/>
          </a:p>
        </p:txBody>
      </p:sp>
      <p:sp>
        <p:nvSpPr>
          <p:cNvPr id="4" name="TextBox 3">
            <a:extLst>
              <a:ext uri="{FF2B5EF4-FFF2-40B4-BE49-F238E27FC236}">
                <a16:creationId xmlns="" xmlns:a16="http://schemas.microsoft.com/office/drawing/2014/main" id="{E1EF95A1-3A55-4514-95F5-62DFC54FDA14}"/>
              </a:ext>
            </a:extLst>
          </p:cNvPr>
          <p:cNvSpPr txBox="1"/>
          <p:nvPr/>
        </p:nvSpPr>
        <p:spPr>
          <a:xfrm>
            <a:off x="2265527" y="-17933"/>
            <a:ext cx="4653887" cy="584775"/>
          </a:xfrm>
          <a:prstGeom prst="rect">
            <a:avLst/>
          </a:prstGeom>
          <a:noFill/>
        </p:spPr>
        <p:txBody>
          <a:bodyPr wrap="square">
            <a:spAutoFit/>
          </a:bodyPr>
          <a:lstStyle/>
          <a:p>
            <a:r>
              <a:rPr lang="en-IN" sz="3200" b="1" i="0" u="none" strike="noStrike" baseline="0" dirty="0">
                <a:solidFill>
                  <a:srgbClr val="002060"/>
                </a:solidFill>
                <a:latin typeface="Times New Roman" pitchFamily="18" charset="0"/>
                <a:cs typeface="Times New Roman" pitchFamily="18" charset="0"/>
              </a:rPr>
              <a:t>Chronic </a:t>
            </a:r>
            <a:r>
              <a:rPr lang="en-IN" sz="3200" b="1" i="0" u="none" strike="noStrike" baseline="0" dirty="0" smtClean="0">
                <a:solidFill>
                  <a:srgbClr val="002060"/>
                </a:solidFill>
                <a:latin typeface="Times New Roman" pitchFamily="18" charset="0"/>
                <a:cs typeface="Times New Roman" pitchFamily="18" charset="0"/>
              </a:rPr>
              <a:t>periodontitis</a:t>
            </a:r>
            <a:endParaRPr lang="en-IN" sz="3200" b="1" i="0" u="none" strike="noStrike" baseline="0" dirty="0">
              <a:solidFill>
                <a:srgbClr val="002060"/>
              </a:solidFill>
              <a:latin typeface="Times New Roman" pitchFamily="18" charset="0"/>
              <a:cs typeface="Times New Roman" pitchFamily="18" charset="0"/>
            </a:endParaRPr>
          </a:p>
        </p:txBody>
      </p:sp>
      <p:sp>
        <p:nvSpPr>
          <p:cNvPr id="8" name="TextBox 7">
            <a:extLst>
              <a:ext uri="{FF2B5EF4-FFF2-40B4-BE49-F238E27FC236}">
                <a16:creationId xmlns="" xmlns:a16="http://schemas.microsoft.com/office/drawing/2014/main" id="{3D06362A-AE5A-4D66-AD57-C49CDF8385F1}"/>
              </a:ext>
            </a:extLst>
          </p:cNvPr>
          <p:cNvSpPr txBox="1"/>
          <p:nvPr/>
        </p:nvSpPr>
        <p:spPr>
          <a:xfrm>
            <a:off x="736978" y="454238"/>
            <a:ext cx="5363570" cy="4893647"/>
          </a:xfrm>
          <a:prstGeom prst="rect">
            <a:avLst/>
          </a:prstGeom>
          <a:noFill/>
        </p:spPr>
        <p:txBody>
          <a:bodyPr wrap="square" rtlCol="0">
            <a:spAutoFit/>
          </a:bodyPr>
          <a:lstStyle/>
          <a:p>
            <a:pPr marL="285750" indent="-285750" algn="l">
              <a:lnSpc>
                <a:spcPct val="150000"/>
              </a:lnSpc>
              <a:buFont typeface="Arial" panose="020B0604020202020204" pitchFamily="34" charset="0"/>
              <a:buChar char="•"/>
            </a:pPr>
            <a:r>
              <a:rPr lang="en-IN" sz="2400" b="0" i="1" u="none" strike="noStrike" baseline="0" dirty="0">
                <a:solidFill>
                  <a:schemeClr val="tx1"/>
                </a:solidFill>
                <a:latin typeface="Times New Roman" pitchFamily="18" charset="0"/>
                <a:cs typeface="Times New Roman" pitchFamily="18" charset="0"/>
              </a:rPr>
              <a:t>P. </a:t>
            </a:r>
            <a:r>
              <a:rPr lang="en-IN" sz="2400" b="0" i="1" u="none" strike="noStrike" baseline="0" dirty="0" err="1">
                <a:solidFill>
                  <a:schemeClr val="tx1"/>
                </a:solidFill>
                <a:latin typeface="Times New Roman" pitchFamily="18" charset="0"/>
                <a:cs typeface="Times New Roman" pitchFamily="18" charset="0"/>
              </a:rPr>
              <a:t>Gingivalis</a:t>
            </a:r>
            <a:r>
              <a:rPr lang="en-IN" sz="2400" b="0" i="1" u="none" strike="noStrike" baseline="0" dirty="0">
                <a:solidFill>
                  <a:schemeClr val="tx1"/>
                </a:solidFill>
                <a:latin typeface="Times New Roman" pitchFamily="18" charset="0"/>
                <a:cs typeface="Times New Roman" pitchFamily="18" charset="0"/>
              </a:rPr>
              <a:t>, </a:t>
            </a:r>
          </a:p>
          <a:p>
            <a:pPr marL="285750" indent="-285750" algn="l">
              <a:lnSpc>
                <a:spcPct val="150000"/>
              </a:lnSpc>
              <a:buFont typeface="Arial" panose="020B0604020202020204" pitchFamily="34" charset="0"/>
              <a:buChar char="•"/>
            </a:pPr>
            <a:r>
              <a:rPr lang="en-IN" sz="2400" b="0" i="1" u="none" strike="noStrike" baseline="0" dirty="0">
                <a:solidFill>
                  <a:schemeClr val="tx1"/>
                </a:solidFill>
                <a:latin typeface="Times New Roman" pitchFamily="18" charset="0"/>
                <a:cs typeface="Times New Roman" pitchFamily="18" charset="0"/>
              </a:rPr>
              <a:t>T. Forsythia,</a:t>
            </a:r>
          </a:p>
          <a:p>
            <a:pPr marL="285750" indent="-285750" algn="l">
              <a:lnSpc>
                <a:spcPct val="150000"/>
              </a:lnSpc>
              <a:buFont typeface="Arial" panose="020B0604020202020204" pitchFamily="34" charset="0"/>
              <a:buChar char="•"/>
            </a:pPr>
            <a:r>
              <a:rPr lang="en-IN" sz="2400" b="0" i="1" u="none" strike="noStrike" baseline="0" dirty="0">
                <a:solidFill>
                  <a:schemeClr val="tx1"/>
                </a:solidFill>
                <a:latin typeface="Times New Roman" pitchFamily="18" charset="0"/>
                <a:cs typeface="Times New Roman" pitchFamily="18" charset="0"/>
              </a:rPr>
              <a:t> </a:t>
            </a:r>
            <a:r>
              <a:rPr lang="en-IN" sz="2400" b="0" i="1" u="none" strike="noStrike" baseline="0" dirty="0" err="1">
                <a:solidFill>
                  <a:schemeClr val="tx1"/>
                </a:solidFill>
                <a:latin typeface="Times New Roman" pitchFamily="18" charset="0"/>
                <a:cs typeface="Times New Roman" pitchFamily="18" charset="0"/>
              </a:rPr>
              <a:t>P.Intermedia</a:t>
            </a:r>
            <a:r>
              <a:rPr lang="en-IN" sz="2400" b="0" i="1" u="none" strike="noStrike" baseline="0" dirty="0">
                <a:solidFill>
                  <a:schemeClr val="tx1"/>
                </a:solidFill>
                <a:latin typeface="Times New Roman" pitchFamily="18" charset="0"/>
                <a:cs typeface="Times New Roman" pitchFamily="18" charset="0"/>
              </a:rPr>
              <a:t>,</a:t>
            </a:r>
          </a:p>
          <a:p>
            <a:pPr marL="285750" indent="-285750" algn="l">
              <a:lnSpc>
                <a:spcPct val="150000"/>
              </a:lnSpc>
              <a:buFont typeface="Arial" panose="020B0604020202020204" pitchFamily="34" charset="0"/>
              <a:buChar char="•"/>
            </a:pPr>
            <a:r>
              <a:rPr lang="en-IN" sz="2400" b="0" i="1" u="none" strike="noStrike" baseline="0" dirty="0">
                <a:solidFill>
                  <a:schemeClr val="tx1"/>
                </a:solidFill>
                <a:latin typeface="Times New Roman" pitchFamily="18" charset="0"/>
                <a:cs typeface="Times New Roman" pitchFamily="18" charset="0"/>
              </a:rPr>
              <a:t> </a:t>
            </a:r>
            <a:r>
              <a:rPr lang="en-IN" sz="2400" i="1" dirty="0" err="1">
                <a:solidFill>
                  <a:schemeClr val="tx1"/>
                </a:solidFill>
                <a:latin typeface="Times New Roman" pitchFamily="18" charset="0"/>
                <a:cs typeface="Times New Roman" pitchFamily="18" charset="0"/>
              </a:rPr>
              <a:t>P</a:t>
            </a:r>
            <a:r>
              <a:rPr lang="en-IN" sz="2400" b="0" i="1" u="none" strike="noStrike" baseline="0" dirty="0" err="1">
                <a:solidFill>
                  <a:schemeClr val="tx1"/>
                </a:solidFill>
                <a:latin typeface="Times New Roman" pitchFamily="18" charset="0"/>
                <a:cs typeface="Times New Roman" pitchFamily="18" charset="0"/>
              </a:rPr>
              <a:t>revotella</a:t>
            </a:r>
            <a:r>
              <a:rPr lang="en-IN" sz="2400" b="0" i="1" u="none" strike="noStrike" baseline="0" dirty="0">
                <a:solidFill>
                  <a:schemeClr val="tx1"/>
                </a:solidFill>
                <a:latin typeface="Times New Roman" pitchFamily="18" charset="0"/>
                <a:cs typeface="Times New Roman" pitchFamily="18" charset="0"/>
              </a:rPr>
              <a:t> </a:t>
            </a:r>
            <a:r>
              <a:rPr lang="en-IN" sz="2400" b="0" i="1" u="none" strike="noStrike" baseline="0" dirty="0" err="1">
                <a:solidFill>
                  <a:schemeClr val="tx1"/>
                </a:solidFill>
                <a:latin typeface="Times New Roman" pitchFamily="18" charset="0"/>
                <a:cs typeface="Times New Roman" pitchFamily="18" charset="0"/>
              </a:rPr>
              <a:t>nigrescens</a:t>
            </a:r>
            <a:r>
              <a:rPr lang="en-IN" sz="2400" b="0" i="1" u="none" strike="noStrike" baseline="0" dirty="0">
                <a:solidFill>
                  <a:schemeClr val="tx1"/>
                </a:solidFill>
                <a:latin typeface="Times New Roman" pitchFamily="18" charset="0"/>
                <a:cs typeface="Times New Roman" pitchFamily="18" charset="0"/>
              </a:rPr>
              <a:t>, </a:t>
            </a:r>
          </a:p>
          <a:p>
            <a:pPr marL="285750" indent="-285750" algn="l">
              <a:lnSpc>
                <a:spcPct val="150000"/>
              </a:lnSpc>
              <a:buFont typeface="Arial" panose="020B0604020202020204" pitchFamily="34" charset="0"/>
              <a:buChar char="•"/>
            </a:pPr>
            <a:r>
              <a:rPr lang="en-IN" sz="2400" b="0" i="1" u="none" strike="noStrike" baseline="0" dirty="0">
                <a:solidFill>
                  <a:schemeClr val="tx1"/>
                </a:solidFill>
                <a:latin typeface="Times New Roman" pitchFamily="18" charset="0"/>
                <a:cs typeface="Times New Roman" pitchFamily="18" charset="0"/>
              </a:rPr>
              <a:t>C. Rectus, </a:t>
            </a:r>
          </a:p>
          <a:p>
            <a:pPr marL="285750" indent="-285750" algn="l">
              <a:lnSpc>
                <a:spcPct val="150000"/>
              </a:lnSpc>
              <a:buFont typeface="Arial" panose="020B0604020202020204" pitchFamily="34" charset="0"/>
              <a:buChar char="•"/>
            </a:pPr>
            <a:r>
              <a:rPr lang="en-IN" sz="2400" b="0" i="1" u="none" strike="noStrike" baseline="0" dirty="0">
                <a:solidFill>
                  <a:schemeClr val="tx1"/>
                </a:solidFill>
                <a:latin typeface="Times New Roman" pitchFamily="18" charset="0"/>
                <a:cs typeface="Times New Roman" pitchFamily="18" charset="0"/>
              </a:rPr>
              <a:t>E. </a:t>
            </a:r>
            <a:r>
              <a:rPr lang="en-IN" sz="2400" b="0" i="1" u="none" strike="noStrike" baseline="0" dirty="0" err="1">
                <a:solidFill>
                  <a:schemeClr val="tx1"/>
                </a:solidFill>
                <a:latin typeface="Times New Roman" pitchFamily="18" charset="0"/>
                <a:cs typeface="Times New Roman" pitchFamily="18" charset="0"/>
              </a:rPr>
              <a:t>Corrodens</a:t>
            </a:r>
            <a:r>
              <a:rPr lang="en-IN" sz="2400" b="0" i="0" u="none" strike="noStrike" baseline="0" dirty="0">
                <a:solidFill>
                  <a:schemeClr val="tx1"/>
                </a:solidFill>
                <a:latin typeface="Times New Roman" pitchFamily="18" charset="0"/>
                <a:cs typeface="Times New Roman" pitchFamily="18" charset="0"/>
              </a:rPr>
              <a:t>, </a:t>
            </a:r>
          </a:p>
          <a:p>
            <a:pPr marL="285750" indent="-285750" algn="l">
              <a:lnSpc>
                <a:spcPct val="150000"/>
              </a:lnSpc>
              <a:buFont typeface="Arial" panose="020B0604020202020204" pitchFamily="34" charset="0"/>
              <a:buChar char="•"/>
            </a:pPr>
            <a:r>
              <a:rPr lang="en-IN" sz="2400" b="0" i="1" u="none" strike="noStrike" baseline="0" dirty="0">
                <a:solidFill>
                  <a:schemeClr val="tx1"/>
                </a:solidFill>
                <a:latin typeface="Times New Roman" pitchFamily="18" charset="0"/>
                <a:cs typeface="Times New Roman" pitchFamily="18" charset="0"/>
              </a:rPr>
              <a:t>F. </a:t>
            </a:r>
            <a:r>
              <a:rPr lang="en-IN" sz="2400" b="0" i="1" u="none" strike="noStrike" baseline="0" dirty="0" err="1">
                <a:solidFill>
                  <a:schemeClr val="tx1"/>
                </a:solidFill>
                <a:latin typeface="Times New Roman" pitchFamily="18" charset="0"/>
                <a:cs typeface="Times New Roman" pitchFamily="18" charset="0"/>
              </a:rPr>
              <a:t>Nucleatum</a:t>
            </a:r>
            <a:r>
              <a:rPr lang="en-IN" sz="2400" b="0" i="1" u="none" strike="noStrike" baseline="0" dirty="0">
                <a:solidFill>
                  <a:schemeClr val="tx1"/>
                </a:solidFill>
                <a:latin typeface="Times New Roman" pitchFamily="18" charset="0"/>
                <a:cs typeface="Times New Roman" pitchFamily="18" charset="0"/>
              </a:rPr>
              <a:t>, </a:t>
            </a:r>
          </a:p>
          <a:p>
            <a:pPr marL="285750" indent="-285750" algn="l">
              <a:lnSpc>
                <a:spcPct val="150000"/>
              </a:lnSpc>
              <a:buFont typeface="Arial" panose="020B0604020202020204" pitchFamily="34" charset="0"/>
              <a:buChar char="•"/>
            </a:pPr>
            <a:r>
              <a:rPr lang="en-IN" sz="2400" b="0" i="1" u="none" strike="noStrike" baseline="0" dirty="0" err="1">
                <a:solidFill>
                  <a:schemeClr val="tx1"/>
                </a:solidFill>
                <a:latin typeface="Times New Roman" pitchFamily="18" charset="0"/>
                <a:cs typeface="Times New Roman" pitchFamily="18" charset="0"/>
              </a:rPr>
              <a:t>A.Actinomycetemcomitans</a:t>
            </a:r>
            <a:endParaRPr lang="en-IN" sz="2400" dirty="0">
              <a:solidFill>
                <a:schemeClr val="tx1"/>
              </a:solidFill>
              <a:latin typeface="Times New Roman" pitchFamily="18" charset="0"/>
              <a:cs typeface="Times New Roman" pitchFamily="18" charset="0"/>
            </a:endParaRPr>
          </a:p>
          <a:p>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1084129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2513" y="668740"/>
            <a:ext cx="7533565" cy="3699435"/>
          </a:xfrm>
        </p:spPr>
        <p:txBody>
          <a:bodyPr/>
          <a:lstStyle/>
          <a:p>
            <a:pPr marL="171450" indent="-171450" algn="just" eaLnBrk="0" hangingPunct="0">
              <a:lnSpc>
                <a:spcPct val="150000"/>
              </a:lnSpc>
              <a:buClr>
                <a:srgbClr val="002060"/>
              </a:buClr>
              <a:buSzPct val="100000"/>
            </a:pPr>
            <a:r>
              <a:rPr lang="en-US" altLang="en-US" sz="2400" dirty="0" err="1" smtClean="0">
                <a:solidFill>
                  <a:srgbClr val="7030A0"/>
                </a:solidFill>
                <a:latin typeface="Times New Roman" pitchFamily="18" charset="0"/>
                <a:cs typeface="Times New Roman" pitchFamily="18" charset="0"/>
              </a:rPr>
              <a:t>Materia</a:t>
            </a:r>
            <a:r>
              <a:rPr lang="en-US" altLang="en-US" sz="2400" dirty="0" smtClean="0">
                <a:solidFill>
                  <a:srgbClr val="7030A0"/>
                </a:solidFill>
                <a:latin typeface="Times New Roman" pitchFamily="18" charset="0"/>
                <a:cs typeface="Times New Roman" pitchFamily="18" charset="0"/>
              </a:rPr>
              <a:t> alba </a:t>
            </a:r>
            <a:r>
              <a:rPr lang="en-US" altLang="en-US" sz="2400" dirty="0" smtClean="0">
                <a:latin typeface="Times New Roman" pitchFamily="18" charset="0"/>
                <a:cs typeface="Times New Roman" pitchFamily="18" charset="0"/>
              </a:rPr>
              <a:t>refers to soft accumulations of bacteria and tissue cells that lack organized structure  and it is easily displaced  with a water spray.</a:t>
            </a:r>
          </a:p>
          <a:p>
            <a:pPr algn="just">
              <a:buFont typeface="Wingdings" pitchFamily="2" charset="2"/>
              <a:buNone/>
              <a:defRPr/>
            </a:pPr>
            <a:r>
              <a:rPr lang="en-US" sz="2400" b="1" dirty="0" smtClean="0">
                <a:solidFill>
                  <a:srgbClr val="002060"/>
                </a:solidFill>
                <a:latin typeface="Times New Roman" pitchFamily="18" charset="0"/>
                <a:cs typeface="Times New Roman" pitchFamily="18" charset="0"/>
              </a:rPr>
              <a:t>“</a:t>
            </a:r>
            <a:r>
              <a:rPr lang="en-US" sz="2400" b="1" i="1" dirty="0" smtClean="0">
                <a:solidFill>
                  <a:srgbClr val="002060"/>
                </a:solidFill>
                <a:latin typeface="Times New Roman" pitchFamily="18" charset="0"/>
                <a:cs typeface="Times New Roman" pitchFamily="18" charset="0"/>
              </a:rPr>
              <a:t>The number of these animalcules in the scurf of a man’s teeth are so many that I believe they exceed the number of men in a kingdom.”-</a:t>
            </a:r>
            <a:r>
              <a:rPr lang="en-US" sz="2400" b="1" dirty="0" smtClean="0">
                <a:solidFill>
                  <a:srgbClr val="002060"/>
                </a:solidFill>
                <a:latin typeface="Times New Roman" pitchFamily="18" charset="0"/>
                <a:cs typeface="Times New Roman" pitchFamily="18" charset="0"/>
              </a:rPr>
              <a:t>1684 Antony van Leeuwenhoek</a:t>
            </a:r>
            <a:r>
              <a:rPr lang="en-US" sz="2400" dirty="0" smtClean="0">
                <a:solidFill>
                  <a:srgbClr val="002060"/>
                </a:solidFill>
                <a:latin typeface="Times New Roman" pitchFamily="18" charset="0"/>
                <a:cs typeface="Times New Roman" pitchFamily="18" charset="0"/>
              </a:rPr>
              <a:t>.</a:t>
            </a:r>
            <a:endParaRPr lang="en-US" sz="2400" b="1" dirty="0" smtClean="0">
              <a:solidFill>
                <a:srgbClr val="002060"/>
              </a:solidFill>
              <a:latin typeface="Times New Roman" pitchFamily="18" charset="0"/>
              <a:cs typeface="Times New Roman" pitchFamily="18" charset="0"/>
            </a:endParaRPr>
          </a:p>
          <a:p>
            <a:endParaRPr lang="en-IN" sz="2400" dirty="0" smtClean="0">
              <a:latin typeface="Times New Roman" pitchFamily="18" charset="0"/>
              <a:cs typeface="Times New Roman" pitchFamily="18" charset="0"/>
            </a:endParaRPr>
          </a:p>
          <a:p>
            <a:endParaRPr lang="en-IN" sz="2400" dirty="0"/>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5D31D69F-FD0C-4CC0-80BA-8ACB8F313126}"/>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7</a:t>
            </a:fld>
            <a:endParaRPr lang="en"/>
          </a:p>
        </p:txBody>
      </p:sp>
      <p:sp>
        <p:nvSpPr>
          <p:cNvPr id="7" name="TextBox 6">
            <a:extLst>
              <a:ext uri="{FF2B5EF4-FFF2-40B4-BE49-F238E27FC236}">
                <a16:creationId xmlns="" xmlns:a16="http://schemas.microsoft.com/office/drawing/2014/main" id="{A195DC34-4EFF-4862-8099-6E65CA98505E}"/>
              </a:ext>
            </a:extLst>
          </p:cNvPr>
          <p:cNvSpPr txBox="1"/>
          <p:nvPr/>
        </p:nvSpPr>
        <p:spPr>
          <a:xfrm>
            <a:off x="668740" y="668739"/>
            <a:ext cx="7915701" cy="4524315"/>
          </a:xfrm>
          <a:prstGeom prst="rect">
            <a:avLst/>
          </a:prstGeom>
          <a:noFill/>
        </p:spPr>
        <p:txBody>
          <a:bodyPr wrap="square">
            <a:spAutoFit/>
          </a:bodyPr>
          <a:lstStyle/>
          <a:p>
            <a:pPr algn="just">
              <a:lnSpc>
                <a:spcPct val="150000"/>
              </a:lnSpc>
              <a:buFont typeface="Wingdings" panose="05000000000000000000" pitchFamily="2" charset="2"/>
              <a:buChar char="Ø"/>
              <a:defRPr/>
            </a:pPr>
            <a:r>
              <a:rPr lang="en-US" sz="2400" dirty="0">
                <a:solidFill>
                  <a:schemeClr val="accent4">
                    <a:lumMod val="75000"/>
                  </a:schemeClr>
                </a:solidFill>
                <a:latin typeface="Times New Roman" pitchFamily="18" charset="0"/>
                <a:cs typeface="Times New Roman" pitchFamily="18" charset="0"/>
              </a:rPr>
              <a:t>&gt;800 </a:t>
            </a:r>
            <a:r>
              <a:rPr lang="en-US" sz="2400" dirty="0">
                <a:latin typeface="Times New Roman" pitchFamily="18" charset="0"/>
                <a:cs typeface="Times New Roman" pitchFamily="18" charset="0"/>
              </a:rPr>
              <a:t>bacterial species, of which approximately 50% are currently unculturable</a:t>
            </a:r>
            <a:r>
              <a:rPr lang="en-US" sz="2400" dirty="0">
                <a:solidFill>
                  <a:srgbClr val="0070C0"/>
                </a:solidFill>
                <a:latin typeface="Times New Roman" pitchFamily="18" charset="0"/>
                <a:cs typeface="Times New Roman" pitchFamily="18" charset="0"/>
              </a:rPr>
              <a:t>. </a:t>
            </a:r>
            <a:r>
              <a:rPr lang="en-US" sz="2400" dirty="0">
                <a:solidFill>
                  <a:schemeClr val="accent1">
                    <a:lumMod val="50000"/>
                  </a:schemeClr>
                </a:solidFill>
                <a:latin typeface="Times New Roman" pitchFamily="18" charset="0"/>
                <a:cs typeface="Times New Roman" pitchFamily="18" charset="0"/>
              </a:rPr>
              <a:t>(</a:t>
            </a:r>
            <a:r>
              <a:rPr lang="en-US" sz="2400" dirty="0" err="1">
                <a:solidFill>
                  <a:schemeClr val="accent1">
                    <a:lumMod val="50000"/>
                  </a:schemeClr>
                </a:solidFill>
                <a:latin typeface="Times New Roman" pitchFamily="18" charset="0"/>
                <a:cs typeface="Times New Roman" pitchFamily="18" charset="0"/>
              </a:rPr>
              <a:t>Filoche</a:t>
            </a:r>
            <a:r>
              <a:rPr lang="en-US" sz="2400" dirty="0">
                <a:solidFill>
                  <a:schemeClr val="accent1">
                    <a:lumMod val="50000"/>
                  </a:schemeClr>
                </a:solidFill>
                <a:latin typeface="Times New Roman" pitchFamily="18" charset="0"/>
                <a:cs typeface="Times New Roman" pitchFamily="18" charset="0"/>
              </a:rPr>
              <a:t> et al </a:t>
            </a:r>
            <a:r>
              <a:rPr lang="en-US" sz="2400" dirty="0">
                <a:solidFill>
                  <a:srgbClr val="0070C0"/>
                </a:solidFill>
                <a:latin typeface="Times New Roman" pitchFamily="18" charset="0"/>
                <a:cs typeface="Times New Roman" pitchFamily="18" charset="0"/>
              </a:rPr>
              <a:t>2010)</a:t>
            </a:r>
          </a:p>
          <a:p>
            <a:pPr algn="just">
              <a:lnSpc>
                <a:spcPct val="150000"/>
              </a:lnSpc>
              <a:buFont typeface="Wingdings" panose="05000000000000000000" pitchFamily="2" charset="2"/>
              <a:buChar char="Ø"/>
              <a:defRPr/>
            </a:pPr>
            <a:r>
              <a:rPr lang="en-US" sz="2400" dirty="0">
                <a:latin typeface="Times New Roman" pitchFamily="18" charset="0"/>
                <a:cs typeface="Times New Roman" pitchFamily="18" charset="0"/>
              </a:rPr>
              <a:t>19,000 species level phylotypes contribute to the diversity of the oral microbiome.</a:t>
            </a:r>
            <a:r>
              <a:rPr lang="en-US" sz="2400" dirty="0">
                <a:solidFill>
                  <a:schemeClr val="accent1">
                    <a:lumMod val="50000"/>
                  </a:schemeClr>
                </a:solidFill>
                <a:latin typeface="Times New Roman" pitchFamily="18" charset="0"/>
                <a:cs typeface="Times New Roman" pitchFamily="18" charset="0"/>
              </a:rPr>
              <a:t>(</a:t>
            </a:r>
            <a:r>
              <a:rPr lang="en-US" sz="2400" dirty="0" err="1">
                <a:solidFill>
                  <a:schemeClr val="accent1">
                    <a:lumMod val="50000"/>
                  </a:schemeClr>
                </a:solidFill>
                <a:latin typeface="Times New Roman" pitchFamily="18" charset="0"/>
                <a:cs typeface="Times New Roman" pitchFamily="18" charset="0"/>
              </a:rPr>
              <a:t>Keijser</a:t>
            </a:r>
            <a:r>
              <a:rPr lang="en-US" sz="2400" dirty="0">
                <a:solidFill>
                  <a:schemeClr val="accent1">
                    <a:lumMod val="50000"/>
                  </a:schemeClr>
                </a:solidFill>
                <a:latin typeface="Times New Roman" pitchFamily="18" charset="0"/>
                <a:cs typeface="Times New Roman" pitchFamily="18" charset="0"/>
              </a:rPr>
              <a:t> et al 2008)</a:t>
            </a:r>
          </a:p>
          <a:p>
            <a:pPr marL="285750" indent="-285750" algn="just">
              <a:lnSpc>
                <a:spcPct val="150000"/>
              </a:lnSpc>
              <a:buFont typeface="Wingdings" panose="05000000000000000000" pitchFamily="2" charset="2"/>
              <a:buChar char="ü"/>
            </a:pPr>
            <a:r>
              <a:rPr lang="en-US" sz="2400" dirty="0">
                <a:latin typeface="Times New Roman" pitchFamily="18" charset="0"/>
                <a:cs typeface="Times New Roman" pitchFamily="18" charset="0"/>
              </a:rPr>
              <a:t>Biofilms are held together by sugary molecular strands, collectively termed "extracellular polymeric substances" or "EPS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285750" indent="-285750" algn="just">
              <a:lnSpc>
                <a:spcPct val="150000"/>
              </a:lnSpc>
              <a:buFont typeface="Wingdings" panose="05000000000000000000" pitchFamily="2" charset="2"/>
              <a:buChar char="ü"/>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034101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8</a:t>
            </a:fld>
            <a:endParaRPr lang="en"/>
          </a:p>
        </p:txBody>
      </p:sp>
      <p:sp>
        <p:nvSpPr>
          <p:cNvPr id="3" name="Rectangle 2"/>
          <p:cNvSpPr/>
          <p:nvPr/>
        </p:nvSpPr>
        <p:spPr>
          <a:xfrm>
            <a:off x="1050877" y="1119116"/>
            <a:ext cx="7014949" cy="1754326"/>
          </a:xfrm>
          <a:prstGeom prst="rect">
            <a:avLst/>
          </a:prstGeom>
        </p:spPr>
        <p:txBody>
          <a:bodyPr wrap="square">
            <a:spAutoFit/>
          </a:bodyPr>
          <a:lstStyle/>
          <a:p>
            <a:pPr algn="just">
              <a:lnSpc>
                <a:spcPct val="150000"/>
              </a:lnSpc>
            </a:pPr>
            <a:r>
              <a:rPr lang="en-US"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The cells produce EPS and are held together by these strands, allowing them to develop complex, three-dimensional, resilient, attached communities.</a:t>
            </a:r>
            <a:endParaRPr lang="en-IN"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A4F00FCA-4B66-4608-8673-AEA987FF6CCA}"/>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9</a:t>
            </a:fld>
            <a:endParaRPr lang="en"/>
          </a:p>
        </p:txBody>
      </p:sp>
      <p:graphicFrame>
        <p:nvGraphicFramePr>
          <p:cNvPr id="3" name="Table 3">
            <a:extLst>
              <a:ext uri="{FF2B5EF4-FFF2-40B4-BE49-F238E27FC236}">
                <a16:creationId xmlns="" xmlns:a16="http://schemas.microsoft.com/office/drawing/2014/main" id="{6283FB94-B14C-4A85-9FDD-734324C2FFCF}"/>
              </a:ext>
            </a:extLst>
          </p:cNvPr>
          <p:cNvGraphicFramePr>
            <a:graphicFrameLocks noGrp="1"/>
          </p:cNvGraphicFramePr>
          <p:nvPr/>
        </p:nvGraphicFramePr>
        <p:xfrm>
          <a:off x="27294" y="61450"/>
          <a:ext cx="8952932" cy="4819894"/>
        </p:xfrm>
        <a:graphic>
          <a:graphicData uri="http://schemas.openxmlformats.org/drawingml/2006/table">
            <a:tbl>
              <a:tblPr firstRow="1" bandRow="1">
                <a:tableStyleId>{67F38A07-D7B8-4D88-859F-E63A7DEED6EB}</a:tableStyleId>
              </a:tblPr>
              <a:tblGrid>
                <a:gridCol w="2871858">
                  <a:extLst>
                    <a:ext uri="{9D8B030D-6E8A-4147-A177-3AD203B41FA5}">
                      <a16:colId xmlns="" xmlns:a16="http://schemas.microsoft.com/office/drawing/2014/main" val="202912632"/>
                    </a:ext>
                  </a:extLst>
                </a:gridCol>
                <a:gridCol w="3040537">
                  <a:extLst>
                    <a:ext uri="{9D8B030D-6E8A-4147-A177-3AD203B41FA5}">
                      <a16:colId xmlns="" xmlns:a16="http://schemas.microsoft.com/office/drawing/2014/main" val="3676321650"/>
                    </a:ext>
                  </a:extLst>
                </a:gridCol>
                <a:gridCol w="3040537">
                  <a:extLst>
                    <a:ext uri="{9D8B030D-6E8A-4147-A177-3AD203B41FA5}">
                      <a16:colId xmlns="" xmlns:a16="http://schemas.microsoft.com/office/drawing/2014/main" val="3269507187"/>
                    </a:ext>
                  </a:extLst>
                </a:gridCol>
              </a:tblGrid>
              <a:tr h="430967">
                <a:tc>
                  <a:txBody>
                    <a:bodyPr/>
                    <a:lstStyle/>
                    <a:p>
                      <a:endParaRPr lang="en-IN" sz="2400" dirty="0">
                        <a:latin typeface="Times New Roman" pitchFamily="18" charset="0"/>
                        <a:cs typeface="Times New Roman" pitchFamily="18" charset="0"/>
                      </a:endParaRPr>
                    </a:p>
                  </a:txBody>
                  <a:tcPr/>
                </a:tc>
                <a:tc>
                  <a:txBody>
                    <a:bodyPr/>
                    <a:lstStyle/>
                    <a:p>
                      <a:endParaRPr lang="en-IN" sz="2400">
                        <a:latin typeface="Times New Roman" pitchFamily="18" charset="0"/>
                        <a:cs typeface="Times New Roman" pitchFamily="18" charset="0"/>
                      </a:endParaRPr>
                    </a:p>
                  </a:txBody>
                  <a:tcPr/>
                </a:tc>
                <a:tc>
                  <a:txBody>
                    <a:bodyPr/>
                    <a:lstStyle/>
                    <a:p>
                      <a:endParaRPr lang="en-IN" sz="2400">
                        <a:latin typeface="Times New Roman" pitchFamily="18" charset="0"/>
                        <a:cs typeface="Times New Roman" pitchFamily="18" charset="0"/>
                      </a:endParaRPr>
                    </a:p>
                  </a:txBody>
                  <a:tcPr/>
                </a:tc>
                <a:extLst>
                  <a:ext uri="{0D108BD9-81ED-4DB2-BD59-A6C34878D82A}">
                    <a16:rowId xmlns="" xmlns:a16="http://schemas.microsoft.com/office/drawing/2014/main" val="772945918"/>
                  </a:ext>
                </a:extLst>
              </a:tr>
              <a:tr h="1105437">
                <a:tc>
                  <a:txBody>
                    <a:bodyPr/>
                    <a:lstStyle/>
                    <a:p>
                      <a:r>
                        <a:rPr lang="en-IN" sz="2000" b="0" i="0" u="none" strike="noStrike" cap="none" baseline="0" dirty="0">
                          <a:solidFill>
                            <a:srgbClr val="000000"/>
                          </a:solidFill>
                          <a:latin typeface="Times New Roman" pitchFamily="18" charset="0"/>
                          <a:ea typeface="Arial"/>
                          <a:cs typeface="Times New Roman" pitchFamily="18" charset="0"/>
                          <a:sym typeface="Arial"/>
                        </a:rPr>
                        <a:t>White, cheese-like accumulation</a:t>
                      </a:r>
                      <a:endParaRPr lang="en-IN" sz="2000" dirty="0">
                        <a:latin typeface="Times New Roman" pitchFamily="18" charset="0"/>
                        <a:cs typeface="Times New Roman"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2000" b="0" i="0" u="none" strike="noStrike" cap="none" baseline="0" dirty="0">
                          <a:solidFill>
                            <a:srgbClr val="000000"/>
                          </a:solidFill>
                          <a:latin typeface="Times New Roman" pitchFamily="18" charset="0"/>
                          <a:ea typeface="Arial"/>
                          <a:cs typeface="Times New Roman" pitchFamily="18" charset="0"/>
                          <a:sym typeface="Arial"/>
                        </a:rPr>
                        <a:t>Resilient clear to yellow </a:t>
                      </a:r>
                      <a:r>
                        <a:rPr lang="en-IN" sz="2000" b="0" i="0" u="none" strike="noStrike" cap="none" baseline="0" dirty="0" err="1">
                          <a:solidFill>
                            <a:srgbClr val="000000"/>
                          </a:solidFill>
                          <a:latin typeface="Times New Roman" pitchFamily="18" charset="0"/>
                          <a:ea typeface="Arial"/>
                          <a:cs typeface="Times New Roman" pitchFamily="18" charset="0"/>
                          <a:sym typeface="Arial"/>
                        </a:rPr>
                        <a:t>grayish</a:t>
                      </a:r>
                      <a:r>
                        <a:rPr lang="en-IN" sz="2000" b="0" i="0" u="none" strike="noStrike" cap="none" baseline="0" dirty="0">
                          <a:solidFill>
                            <a:srgbClr val="000000"/>
                          </a:solidFill>
                          <a:latin typeface="Times New Roman" pitchFamily="18" charset="0"/>
                          <a:ea typeface="Arial"/>
                          <a:cs typeface="Times New Roman" pitchFamily="18" charset="0"/>
                          <a:sym typeface="Arial"/>
                        </a:rPr>
                        <a:t> substance</a:t>
                      </a:r>
                    </a:p>
                  </a:txBody>
                  <a:tcPr/>
                </a:tc>
                <a:tc>
                  <a:txBody>
                    <a:bodyPr/>
                    <a:lstStyle/>
                    <a:p>
                      <a:r>
                        <a:rPr lang="en-IN" sz="2000" b="0" i="0" u="none" strike="noStrike" cap="none" baseline="0" dirty="0">
                          <a:solidFill>
                            <a:srgbClr val="000000"/>
                          </a:solidFill>
                          <a:latin typeface="Times New Roman" pitchFamily="18" charset="0"/>
                          <a:ea typeface="Arial"/>
                          <a:cs typeface="Times New Roman" pitchFamily="18" charset="0"/>
                          <a:sym typeface="Arial"/>
                        </a:rPr>
                        <a:t>Hard deposit that forms via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2000" b="0" i="0" u="none" strike="noStrike" cap="none" baseline="0" dirty="0">
                          <a:solidFill>
                            <a:srgbClr val="000000"/>
                          </a:solidFill>
                          <a:latin typeface="Times New Roman" pitchFamily="18" charset="0"/>
                          <a:ea typeface="Arial"/>
                          <a:cs typeface="Times New Roman" pitchFamily="18" charset="0"/>
                          <a:sym typeface="Arial"/>
                        </a:rPr>
                        <a:t>Mineralization of dental Plaque</a:t>
                      </a:r>
                    </a:p>
                    <a:p>
                      <a:endParaRPr lang="en-IN" sz="2000" b="0" i="0" u="none" strike="noStrike" cap="none" baseline="0" dirty="0">
                        <a:solidFill>
                          <a:srgbClr val="000000"/>
                        </a:solidFill>
                        <a:latin typeface="Times New Roman" pitchFamily="18" charset="0"/>
                        <a:ea typeface="Arial"/>
                        <a:cs typeface="Times New Roman" pitchFamily="18" charset="0"/>
                        <a:sym typeface="Arial"/>
                      </a:endParaRPr>
                    </a:p>
                    <a:p>
                      <a:endParaRPr lang="en-IN" sz="2000" dirty="0">
                        <a:latin typeface="Times New Roman" pitchFamily="18" charset="0"/>
                        <a:cs typeface="Times New Roman" pitchFamily="18" charset="0"/>
                      </a:endParaRPr>
                    </a:p>
                  </a:txBody>
                  <a:tcPr/>
                </a:tc>
                <a:extLst>
                  <a:ext uri="{0D108BD9-81ED-4DB2-BD59-A6C34878D82A}">
                    <a16:rowId xmlns="" xmlns:a16="http://schemas.microsoft.com/office/drawing/2014/main" val="1163127345"/>
                  </a:ext>
                </a:extLst>
              </a:tr>
              <a:tr h="2747254">
                <a:tc>
                  <a:txBody>
                    <a:bodyPr/>
                    <a:lstStyle/>
                    <a:p>
                      <a:r>
                        <a:rPr lang="en-IN" sz="2000" b="0" i="0" u="none" strike="noStrike" cap="none" baseline="0" dirty="0">
                          <a:solidFill>
                            <a:srgbClr val="000000"/>
                          </a:solidFill>
                          <a:latin typeface="Times New Roman" pitchFamily="18" charset="0"/>
                          <a:ea typeface="Arial"/>
                          <a:cs typeface="Times New Roman" pitchFamily="18" charset="0"/>
                          <a:sym typeface="Arial"/>
                        </a:rPr>
                        <a:t>Soft accumulation of salivary proteins, some bacteria, many</a:t>
                      </a:r>
                    </a:p>
                    <a:p>
                      <a:r>
                        <a:rPr lang="en-IN" sz="2000" b="0" i="0" u="none" strike="noStrike" cap="none" baseline="0" dirty="0">
                          <a:solidFill>
                            <a:srgbClr val="000000"/>
                          </a:solidFill>
                          <a:latin typeface="Times New Roman" pitchFamily="18" charset="0"/>
                          <a:ea typeface="Arial"/>
                          <a:cs typeface="Times New Roman" pitchFamily="18" charset="0"/>
                          <a:sym typeface="Arial"/>
                        </a:rPr>
                        <a:t>desquamated epithelial cells,</a:t>
                      </a:r>
                    </a:p>
                    <a:p>
                      <a:r>
                        <a:rPr lang="en-IN" sz="2000" b="0" i="0" u="none" strike="noStrike" cap="none" baseline="0" dirty="0">
                          <a:solidFill>
                            <a:srgbClr val="000000"/>
                          </a:solidFill>
                          <a:latin typeface="Times New Roman" pitchFamily="18" charset="0"/>
                          <a:ea typeface="Arial"/>
                          <a:cs typeface="Times New Roman" pitchFamily="18" charset="0"/>
                          <a:sym typeface="Arial"/>
                        </a:rPr>
                        <a:t>and occasional disintegrating</a:t>
                      </a:r>
                    </a:p>
                    <a:p>
                      <a:r>
                        <a:rPr lang="en-IN" sz="2000" b="0" i="0" u="none" strike="noStrike" cap="none" baseline="0" dirty="0">
                          <a:solidFill>
                            <a:srgbClr val="000000"/>
                          </a:solidFill>
                          <a:latin typeface="Times New Roman" pitchFamily="18" charset="0"/>
                          <a:ea typeface="Arial"/>
                          <a:cs typeface="Times New Roman" pitchFamily="18" charset="0"/>
                          <a:sym typeface="Arial"/>
                        </a:rPr>
                        <a:t>food debris</a:t>
                      </a:r>
                      <a:endParaRPr lang="en-IN" sz="2000" dirty="0">
                        <a:latin typeface="Times New Roman" pitchFamily="18" charset="0"/>
                        <a:cs typeface="Times New Roman" pitchFamily="18" charset="0"/>
                      </a:endParaRPr>
                    </a:p>
                  </a:txBody>
                  <a:tcPr/>
                </a:tc>
                <a:tc>
                  <a:txBody>
                    <a:bodyPr/>
                    <a:lstStyle/>
                    <a:p>
                      <a:r>
                        <a:rPr lang="en-IN" sz="2000" b="0" i="0" u="none" strike="noStrike" cap="none" baseline="0" dirty="0">
                          <a:solidFill>
                            <a:srgbClr val="000000"/>
                          </a:solidFill>
                          <a:latin typeface="Times New Roman" pitchFamily="18" charset="0"/>
                          <a:ea typeface="Arial"/>
                          <a:cs typeface="Times New Roman" pitchFamily="18" charset="0"/>
                          <a:sym typeface="Arial"/>
                        </a:rPr>
                        <a:t>Primarily composed of bacteria in a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2000" b="0" i="0" u="none" strike="noStrike" cap="none" baseline="0" dirty="0">
                          <a:solidFill>
                            <a:srgbClr val="000000"/>
                          </a:solidFill>
                          <a:latin typeface="Times New Roman" pitchFamily="18" charset="0"/>
                          <a:ea typeface="Arial"/>
                          <a:cs typeface="Times New Roman" pitchFamily="18" charset="0"/>
                          <a:sym typeface="Arial"/>
                        </a:rPr>
                        <a:t>matrix of salivary glycoproteins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2000" b="0" i="0" u="none" strike="noStrike" cap="none" baseline="0" dirty="0">
                          <a:solidFill>
                            <a:srgbClr val="000000"/>
                          </a:solidFill>
                          <a:latin typeface="Times New Roman" pitchFamily="18" charset="0"/>
                          <a:ea typeface="Arial"/>
                          <a:cs typeface="Times New Roman" pitchFamily="18" charset="0"/>
                          <a:sym typeface="Arial"/>
                        </a:rPr>
                        <a:t>and extracellular polysaccharides</a:t>
                      </a:r>
                      <a:endParaRPr lang="en-IN" sz="2000" dirty="0">
                        <a:latin typeface="Times New Roman" pitchFamily="18" charset="0"/>
                        <a:cs typeface="Times New Roman" pitchFamily="18" charset="0"/>
                      </a:endParaRPr>
                    </a:p>
                    <a:p>
                      <a:endParaRPr lang="en-IN" sz="2000" b="0" i="0" u="none" strike="noStrike" cap="none" baseline="0" dirty="0">
                        <a:solidFill>
                          <a:srgbClr val="000000"/>
                        </a:solidFill>
                        <a:latin typeface="Times New Roman" pitchFamily="18" charset="0"/>
                        <a:ea typeface="Arial"/>
                        <a:cs typeface="Times New Roman" pitchFamily="18"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2000" b="0" i="0" u="none" strike="noStrike" cap="none" baseline="0" dirty="0">
                          <a:solidFill>
                            <a:srgbClr val="000000"/>
                          </a:solidFill>
                          <a:latin typeface="Times New Roman" pitchFamily="18" charset="0"/>
                          <a:ea typeface="Arial"/>
                          <a:cs typeface="Times New Roman" pitchFamily="18" charset="0"/>
                          <a:sym typeface="Arial"/>
                        </a:rPr>
                        <a:t>Generally covered by a layer of</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2000" b="0" i="0" u="none" strike="noStrike" cap="none" baseline="0" dirty="0">
                          <a:solidFill>
                            <a:srgbClr val="000000"/>
                          </a:solidFill>
                          <a:latin typeface="Times New Roman" pitchFamily="18" charset="0"/>
                          <a:ea typeface="Arial"/>
                          <a:cs typeface="Times New Roman" pitchFamily="18" charset="0"/>
                          <a:sym typeface="Arial"/>
                        </a:rPr>
                        <a:t>unmineralized dental plaque</a:t>
                      </a:r>
                      <a:endParaRPr lang="en-IN" sz="2000" dirty="0">
                        <a:latin typeface="Times New Roman" pitchFamily="18" charset="0"/>
                        <a:cs typeface="Times New Roman" pitchFamily="18" charset="0"/>
                      </a:endParaRPr>
                    </a:p>
                    <a:p>
                      <a:endParaRPr lang="en-IN" sz="2000" b="0" i="0" u="none" strike="noStrike" cap="none" baseline="0" dirty="0">
                        <a:solidFill>
                          <a:srgbClr val="000000"/>
                        </a:solidFill>
                        <a:latin typeface="Times New Roman" pitchFamily="18" charset="0"/>
                        <a:ea typeface="Arial"/>
                        <a:cs typeface="Times New Roman" pitchFamily="18" charset="0"/>
                        <a:sym typeface="Arial"/>
                      </a:endParaRPr>
                    </a:p>
                  </a:txBody>
                  <a:tcPr/>
                </a:tc>
                <a:extLst>
                  <a:ext uri="{0D108BD9-81ED-4DB2-BD59-A6C34878D82A}">
                    <a16:rowId xmlns="" xmlns:a16="http://schemas.microsoft.com/office/drawing/2014/main" val="276833847"/>
                  </a:ext>
                </a:extLst>
              </a:tr>
            </a:tbl>
          </a:graphicData>
        </a:graphic>
      </p:graphicFrame>
      <p:sp>
        <p:nvSpPr>
          <p:cNvPr id="5" name="TextBox 4">
            <a:extLst>
              <a:ext uri="{FF2B5EF4-FFF2-40B4-BE49-F238E27FC236}">
                <a16:creationId xmlns="" xmlns:a16="http://schemas.microsoft.com/office/drawing/2014/main" id="{E7562265-EA25-4407-AF6F-D6C632C18EDA}"/>
              </a:ext>
            </a:extLst>
          </p:cNvPr>
          <p:cNvSpPr txBox="1"/>
          <p:nvPr/>
        </p:nvSpPr>
        <p:spPr>
          <a:xfrm>
            <a:off x="95528" y="58527"/>
            <a:ext cx="8366078" cy="400110"/>
          </a:xfrm>
          <a:prstGeom prst="rect">
            <a:avLst/>
          </a:prstGeom>
          <a:noFill/>
        </p:spPr>
        <p:txBody>
          <a:bodyPr wrap="square">
            <a:spAutoFit/>
          </a:bodyPr>
          <a:lstStyle/>
          <a:p>
            <a:r>
              <a:rPr lang="en-IN" sz="2000" i="0" u="none" strike="noStrike" baseline="0" dirty="0" smtClean="0">
                <a:latin typeface="Times New Roman" pitchFamily="18" charset="0"/>
                <a:cs typeface="Times New Roman" pitchFamily="18" charset="0"/>
              </a:rPr>
              <a:t>        </a:t>
            </a:r>
            <a:r>
              <a:rPr lang="en-IN" sz="2000" i="0" u="none" strike="noStrike" baseline="0" dirty="0" err="1" smtClean="0">
                <a:latin typeface="Times New Roman" pitchFamily="18" charset="0"/>
                <a:cs typeface="Times New Roman" pitchFamily="18" charset="0"/>
              </a:rPr>
              <a:t>Materia</a:t>
            </a:r>
            <a:r>
              <a:rPr lang="en-IN" sz="2000" i="0" u="none" strike="noStrike" baseline="0" dirty="0" smtClean="0">
                <a:latin typeface="Times New Roman" pitchFamily="18" charset="0"/>
                <a:cs typeface="Times New Roman" pitchFamily="18" charset="0"/>
              </a:rPr>
              <a:t> </a:t>
            </a:r>
            <a:r>
              <a:rPr lang="en-IN" sz="2000" i="0" u="none" strike="noStrike" baseline="0" dirty="0">
                <a:latin typeface="Times New Roman" pitchFamily="18" charset="0"/>
                <a:cs typeface="Times New Roman" pitchFamily="18" charset="0"/>
              </a:rPr>
              <a:t>Alba                </a:t>
            </a:r>
            <a:r>
              <a:rPr lang="en-IN" sz="2000" i="0" u="none" strike="noStrike" baseline="0" dirty="0" smtClean="0">
                <a:latin typeface="Times New Roman" pitchFamily="18" charset="0"/>
                <a:cs typeface="Times New Roman" pitchFamily="18" charset="0"/>
              </a:rPr>
              <a:t>   </a:t>
            </a:r>
            <a:r>
              <a:rPr lang="en-IN" sz="2000" i="0" u="none" strike="noStrike" dirty="0" smtClean="0">
                <a:latin typeface="Times New Roman" pitchFamily="18" charset="0"/>
                <a:cs typeface="Times New Roman" pitchFamily="18" charset="0"/>
              </a:rPr>
              <a:t> </a:t>
            </a:r>
            <a:r>
              <a:rPr lang="en-IN" sz="2000" i="0" u="none" strike="noStrike" baseline="0" dirty="0" smtClean="0">
                <a:latin typeface="Times New Roman" pitchFamily="18" charset="0"/>
                <a:cs typeface="Times New Roman" pitchFamily="18" charset="0"/>
              </a:rPr>
              <a:t> Dental </a:t>
            </a:r>
            <a:r>
              <a:rPr lang="en-IN" sz="2000" i="0" u="none" strike="noStrike" baseline="0" dirty="0">
                <a:latin typeface="Times New Roman" pitchFamily="18" charset="0"/>
                <a:cs typeface="Times New Roman" pitchFamily="18" charset="0"/>
              </a:rPr>
              <a:t>Plaque                         </a:t>
            </a:r>
            <a:r>
              <a:rPr lang="en-IN" sz="2000" i="0" u="none" strike="noStrike" baseline="0" dirty="0" smtClean="0">
                <a:latin typeface="Times New Roman" pitchFamily="18" charset="0"/>
                <a:cs typeface="Times New Roman" pitchFamily="18" charset="0"/>
              </a:rPr>
              <a:t>          </a:t>
            </a:r>
            <a:r>
              <a:rPr lang="en-IN" sz="2000" i="0" u="none" strike="noStrike" baseline="0" dirty="0">
                <a:latin typeface="Times New Roman" pitchFamily="18" charset="0"/>
                <a:cs typeface="Times New Roman" pitchFamily="18" charset="0"/>
              </a:rPr>
              <a:t>Calculus</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2017144925"/>
      </p:ext>
    </p:extLst>
  </p:cSld>
  <p:clrMapOvr>
    <a:masterClrMapping/>
  </p:clrMapOvr>
</p:sld>
</file>

<file path=ppt/theme/theme1.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2306</TotalTime>
  <Words>2460</Words>
  <Application>Microsoft Office PowerPoint</Application>
  <PresentationFormat>On-screen Show (16:9)</PresentationFormat>
  <Paragraphs>352</Paragraphs>
  <Slides>55</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Monotype Corsiva</vt:lpstr>
      <vt:lpstr>Red Hat Text</vt:lpstr>
      <vt:lpstr>Calibri</vt:lpstr>
      <vt:lpstr>Tw Cen MT</vt:lpstr>
      <vt:lpstr>Adobe Devanagari</vt:lpstr>
      <vt:lpstr>Times New Roman</vt:lpstr>
      <vt:lpstr>AR CENA</vt:lpstr>
      <vt:lpstr>Red Hat Display</vt:lpstr>
      <vt:lpstr>Wingdings</vt:lpstr>
      <vt:lpstr>Theme3</vt:lpstr>
      <vt:lpstr>PowerPoint Presentation</vt:lpstr>
      <vt:lpstr>PowerPoint Presentation</vt:lpstr>
      <vt:lpstr>PowerPoint Presentation</vt:lpstr>
      <vt:lpstr>PowerPoint Presentation</vt:lpstr>
      <vt:lpstr>Dental plaque- A Biofilm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Initial or Primary colonization </vt:lpstr>
      <vt:lpstr>PowerPoint Presentation</vt:lpstr>
      <vt:lpstr>PowerPoint Presentation</vt:lpstr>
      <vt:lpstr>PowerPoint Presentation</vt:lpstr>
      <vt:lpstr>PowerPoint Presentation</vt:lpstr>
      <vt:lpstr>PowerPoint Presentation</vt:lpstr>
      <vt:lpstr>Step 3 : Pioneer microbial colonizers and irreversible attachment           (adhesin–receptor interactions)</vt:lpstr>
      <vt:lpstr>Step 4 :Colonization of bacteria by co-aggregation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4 : Climax Community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SHANTHAN</dc:creator>
  <cp:lastModifiedBy>IDA ROOM</cp:lastModifiedBy>
  <cp:revision>323</cp:revision>
  <dcterms:modified xsi:type="dcterms:W3CDTF">2023-05-22T05:07:57Z</dcterms:modified>
</cp:coreProperties>
</file>