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7" r:id="rId3"/>
    <p:sldId id="278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5" r:id="rId13"/>
    <p:sldId id="263" r:id="rId14"/>
    <p:sldId id="262" r:id="rId15"/>
    <p:sldId id="261" r:id="rId16"/>
    <p:sldId id="260" r:id="rId17"/>
    <p:sldId id="259" r:id="rId18"/>
    <p:sldId id="258" r:id="rId19"/>
    <p:sldId id="257" r:id="rId20"/>
    <p:sldId id="333" r:id="rId21"/>
    <p:sldId id="299" r:id="rId22"/>
    <p:sldId id="298" r:id="rId23"/>
    <p:sldId id="304" r:id="rId24"/>
    <p:sldId id="305" r:id="rId25"/>
    <p:sldId id="303" r:id="rId26"/>
    <p:sldId id="302" r:id="rId27"/>
    <p:sldId id="306" r:id="rId28"/>
    <p:sldId id="300" r:id="rId29"/>
    <p:sldId id="297" r:id="rId30"/>
    <p:sldId id="296" r:id="rId31"/>
    <p:sldId id="295" r:id="rId32"/>
    <p:sldId id="294" r:id="rId33"/>
    <p:sldId id="291" r:id="rId34"/>
    <p:sldId id="290" r:id="rId35"/>
    <p:sldId id="288" r:id="rId36"/>
    <p:sldId id="321" r:id="rId37"/>
    <p:sldId id="320" r:id="rId38"/>
    <p:sldId id="334" r:id="rId39"/>
    <p:sldId id="317" r:id="rId40"/>
    <p:sldId id="315" r:id="rId41"/>
    <p:sldId id="314" r:id="rId42"/>
    <p:sldId id="313" r:id="rId43"/>
    <p:sldId id="311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6" r:id="rId55"/>
    <p:sldId id="347" r:id="rId56"/>
    <p:sldId id="348" r:id="rId57"/>
    <p:sldId id="350" r:id="rId58"/>
    <p:sldId id="349" r:id="rId59"/>
    <p:sldId id="351" r:id="rId60"/>
    <p:sldId id="352" r:id="rId61"/>
    <p:sldId id="353" r:id="rId62"/>
    <p:sldId id="354" r:id="rId63"/>
    <p:sldId id="328" r:id="rId64"/>
    <p:sldId id="356" r:id="rId65"/>
    <p:sldId id="330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2A9F0-9B29-4E7E-B47C-B3430B4AC9C1}" type="doc">
      <dgm:prSet loTypeId="urn:microsoft.com/office/officeart/2005/8/layout/hProcess9" loCatId="process" qsTypeId="urn:microsoft.com/office/officeart/2005/8/quickstyle/3d2" qsCatId="3D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DB682853-AF19-4D0A-AA55-1C81CE3CE4F4}">
      <dgm:prSet/>
      <dgm:spPr/>
      <dgm:t>
        <a:bodyPr/>
        <a:lstStyle/>
        <a:p>
          <a:pPr rtl="0"/>
          <a:r>
            <a:rPr lang="en-US" b="1" dirty="0" smtClean="0"/>
            <a:t>Sterile surgical gloves.</a:t>
          </a:r>
          <a:endParaRPr lang="en-US" b="1" dirty="0"/>
        </a:p>
      </dgm:t>
    </dgm:pt>
    <dgm:pt modelId="{E9965B80-F9CE-4201-92AF-695E2389B17C}" type="parTrans" cxnId="{4C0E82EE-7B65-4479-BF1A-D698E6039992}">
      <dgm:prSet/>
      <dgm:spPr/>
      <dgm:t>
        <a:bodyPr/>
        <a:lstStyle/>
        <a:p>
          <a:endParaRPr lang="en-US"/>
        </a:p>
      </dgm:t>
    </dgm:pt>
    <dgm:pt modelId="{4E14C69E-C590-407F-AD6F-3D45A681CAB1}" type="sibTrans" cxnId="{4C0E82EE-7B65-4479-BF1A-D698E6039992}">
      <dgm:prSet/>
      <dgm:spPr/>
      <dgm:t>
        <a:bodyPr/>
        <a:lstStyle/>
        <a:p>
          <a:endParaRPr lang="en-US"/>
        </a:p>
      </dgm:t>
    </dgm:pt>
    <dgm:pt modelId="{425DFB0A-873E-4918-B7C8-516FCB37EF99}">
      <dgm:prSet/>
      <dgm:spPr/>
      <dgm:t>
        <a:bodyPr/>
        <a:lstStyle/>
        <a:p>
          <a:pPr rtl="0"/>
          <a:r>
            <a:rPr lang="en-US" b="1" dirty="0" smtClean="0"/>
            <a:t>Non sterile latex gloves.</a:t>
          </a:r>
          <a:endParaRPr lang="en-US" b="1" dirty="0"/>
        </a:p>
      </dgm:t>
    </dgm:pt>
    <dgm:pt modelId="{5EDC4467-D392-4A46-88B9-1724AF0271F6}" type="parTrans" cxnId="{FCB93AF5-93B5-41A8-83A1-B07F4CDCA98C}">
      <dgm:prSet/>
      <dgm:spPr/>
      <dgm:t>
        <a:bodyPr/>
        <a:lstStyle/>
        <a:p>
          <a:endParaRPr lang="en-US"/>
        </a:p>
      </dgm:t>
    </dgm:pt>
    <dgm:pt modelId="{834DFDA4-7ED3-4E93-9218-C93B8DFD5374}" type="sibTrans" cxnId="{FCB93AF5-93B5-41A8-83A1-B07F4CDCA98C}">
      <dgm:prSet/>
      <dgm:spPr/>
      <dgm:t>
        <a:bodyPr/>
        <a:lstStyle/>
        <a:p>
          <a:endParaRPr lang="en-US"/>
        </a:p>
      </dgm:t>
    </dgm:pt>
    <dgm:pt modelId="{B8167B66-EF3B-486E-B7C3-6F66BC40C7B5}">
      <dgm:prSet/>
      <dgm:spPr/>
      <dgm:t>
        <a:bodyPr/>
        <a:lstStyle/>
        <a:p>
          <a:pPr rtl="0"/>
          <a:r>
            <a:rPr lang="en-US" b="1" dirty="0" smtClean="0"/>
            <a:t>Vinyl examination gloves.</a:t>
          </a:r>
          <a:endParaRPr lang="en-US" b="1" dirty="0"/>
        </a:p>
      </dgm:t>
    </dgm:pt>
    <dgm:pt modelId="{B4DB630E-7773-4DF2-ABBF-3694B58A2DFB}" type="parTrans" cxnId="{F37220CD-F87A-4612-8B81-2D9EAA30B8F0}">
      <dgm:prSet/>
      <dgm:spPr/>
      <dgm:t>
        <a:bodyPr/>
        <a:lstStyle/>
        <a:p>
          <a:endParaRPr lang="en-US"/>
        </a:p>
      </dgm:t>
    </dgm:pt>
    <dgm:pt modelId="{6E6DDC77-AE4B-4829-B06F-A3C636CB6127}" type="sibTrans" cxnId="{F37220CD-F87A-4612-8B81-2D9EAA30B8F0}">
      <dgm:prSet/>
      <dgm:spPr/>
      <dgm:t>
        <a:bodyPr/>
        <a:lstStyle/>
        <a:p>
          <a:endParaRPr lang="en-US"/>
        </a:p>
      </dgm:t>
    </dgm:pt>
    <dgm:pt modelId="{7AEBE69E-49D7-4159-A26F-7198194614AE}">
      <dgm:prSet custT="1"/>
      <dgm:spPr/>
      <dgm:t>
        <a:bodyPr/>
        <a:lstStyle/>
        <a:p>
          <a:pPr rtl="0"/>
          <a:r>
            <a:rPr lang="en-US" sz="2800" b="1" dirty="0" smtClean="0"/>
            <a:t>Utility gloves.</a:t>
          </a:r>
          <a:endParaRPr lang="en-US" sz="2800" b="1" dirty="0"/>
        </a:p>
      </dgm:t>
    </dgm:pt>
    <dgm:pt modelId="{6C21D923-EFA2-4706-B19E-B3FE0A47CCF2}" type="parTrans" cxnId="{05F6D365-17AD-4910-A40C-BB419C4D6A64}">
      <dgm:prSet/>
      <dgm:spPr/>
      <dgm:t>
        <a:bodyPr/>
        <a:lstStyle/>
        <a:p>
          <a:endParaRPr lang="en-US"/>
        </a:p>
      </dgm:t>
    </dgm:pt>
    <dgm:pt modelId="{D2BE63DD-6493-4423-A873-642F60B5E82E}" type="sibTrans" cxnId="{05F6D365-17AD-4910-A40C-BB419C4D6A64}">
      <dgm:prSet/>
      <dgm:spPr/>
      <dgm:t>
        <a:bodyPr/>
        <a:lstStyle/>
        <a:p>
          <a:endParaRPr lang="en-US"/>
        </a:p>
      </dgm:t>
    </dgm:pt>
    <dgm:pt modelId="{E2CB0667-BCA9-4B69-8A12-DC7FE7461C3E}" type="pres">
      <dgm:prSet presAssocID="{84D2A9F0-9B29-4E7E-B47C-B3430B4AC9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521721-AC53-4926-A21B-411F7C745117}" type="pres">
      <dgm:prSet presAssocID="{84D2A9F0-9B29-4E7E-B47C-B3430B4AC9C1}" presName="arrow" presStyleLbl="bgShp" presStyleIdx="0" presStyleCnt="1"/>
      <dgm:spPr/>
    </dgm:pt>
    <dgm:pt modelId="{C898DCE0-1DEE-4FF0-BBBF-0520E374838E}" type="pres">
      <dgm:prSet presAssocID="{84D2A9F0-9B29-4E7E-B47C-B3430B4AC9C1}" presName="linearProcess" presStyleCnt="0"/>
      <dgm:spPr/>
    </dgm:pt>
    <dgm:pt modelId="{FE571DD4-16A9-4072-B42D-596AD1787CA8}" type="pres">
      <dgm:prSet presAssocID="{DB682853-AF19-4D0A-AA55-1C81CE3CE4F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0CDD-7247-4BF7-AFDD-6E107BA957FD}" type="pres">
      <dgm:prSet presAssocID="{4E14C69E-C590-407F-AD6F-3D45A681CAB1}" presName="sibTrans" presStyleCnt="0"/>
      <dgm:spPr/>
    </dgm:pt>
    <dgm:pt modelId="{B8BC983D-4753-40BC-9C76-47A0F84C81A2}" type="pres">
      <dgm:prSet presAssocID="{425DFB0A-873E-4918-B7C8-516FCB37EF9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8FD4D-D63D-40DB-A068-7B99476E8390}" type="pres">
      <dgm:prSet presAssocID="{834DFDA4-7ED3-4E93-9218-C93B8DFD5374}" presName="sibTrans" presStyleCnt="0"/>
      <dgm:spPr/>
    </dgm:pt>
    <dgm:pt modelId="{F9F2F023-BA88-4751-A195-50D8F58B06BB}" type="pres">
      <dgm:prSet presAssocID="{B8167B66-EF3B-486E-B7C3-6F66BC40C7B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57A35-A9DF-4A29-94A3-9FF2EF83817E}" type="pres">
      <dgm:prSet presAssocID="{6E6DDC77-AE4B-4829-B06F-A3C636CB6127}" presName="sibTrans" presStyleCnt="0"/>
      <dgm:spPr/>
    </dgm:pt>
    <dgm:pt modelId="{46B82D82-D4EB-48E0-89BA-DE6EC1712EE4}" type="pres">
      <dgm:prSet presAssocID="{7AEBE69E-49D7-4159-A26F-7198194614A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628434-68CF-4427-89D2-F7C8C4E324B0}" type="presOf" srcId="{DB682853-AF19-4D0A-AA55-1C81CE3CE4F4}" destId="{FE571DD4-16A9-4072-B42D-596AD1787CA8}" srcOrd="0" destOrd="0" presId="urn:microsoft.com/office/officeart/2005/8/layout/hProcess9"/>
    <dgm:cxn modelId="{4C0E82EE-7B65-4479-BF1A-D698E6039992}" srcId="{84D2A9F0-9B29-4E7E-B47C-B3430B4AC9C1}" destId="{DB682853-AF19-4D0A-AA55-1C81CE3CE4F4}" srcOrd="0" destOrd="0" parTransId="{E9965B80-F9CE-4201-92AF-695E2389B17C}" sibTransId="{4E14C69E-C590-407F-AD6F-3D45A681CAB1}"/>
    <dgm:cxn modelId="{A9164C73-717A-4A54-857D-6F5C6AFCB230}" type="presOf" srcId="{425DFB0A-873E-4918-B7C8-516FCB37EF99}" destId="{B8BC983D-4753-40BC-9C76-47A0F84C81A2}" srcOrd="0" destOrd="0" presId="urn:microsoft.com/office/officeart/2005/8/layout/hProcess9"/>
    <dgm:cxn modelId="{E0334E63-2FEC-45DD-8847-2438801F2116}" type="presOf" srcId="{84D2A9F0-9B29-4E7E-B47C-B3430B4AC9C1}" destId="{E2CB0667-BCA9-4B69-8A12-DC7FE7461C3E}" srcOrd="0" destOrd="0" presId="urn:microsoft.com/office/officeart/2005/8/layout/hProcess9"/>
    <dgm:cxn modelId="{F37220CD-F87A-4612-8B81-2D9EAA30B8F0}" srcId="{84D2A9F0-9B29-4E7E-B47C-B3430B4AC9C1}" destId="{B8167B66-EF3B-486E-B7C3-6F66BC40C7B5}" srcOrd="2" destOrd="0" parTransId="{B4DB630E-7773-4DF2-ABBF-3694B58A2DFB}" sibTransId="{6E6DDC77-AE4B-4829-B06F-A3C636CB6127}"/>
    <dgm:cxn modelId="{05F6D365-17AD-4910-A40C-BB419C4D6A64}" srcId="{84D2A9F0-9B29-4E7E-B47C-B3430B4AC9C1}" destId="{7AEBE69E-49D7-4159-A26F-7198194614AE}" srcOrd="3" destOrd="0" parTransId="{6C21D923-EFA2-4706-B19E-B3FE0A47CCF2}" sibTransId="{D2BE63DD-6493-4423-A873-642F60B5E82E}"/>
    <dgm:cxn modelId="{8435A33B-1DB2-487C-A288-FBA12E42027E}" type="presOf" srcId="{B8167B66-EF3B-486E-B7C3-6F66BC40C7B5}" destId="{F9F2F023-BA88-4751-A195-50D8F58B06BB}" srcOrd="0" destOrd="0" presId="urn:microsoft.com/office/officeart/2005/8/layout/hProcess9"/>
    <dgm:cxn modelId="{FCB93AF5-93B5-41A8-83A1-B07F4CDCA98C}" srcId="{84D2A9F0-9B29-4E7E-B47C-B3430B4AC9C1}" destId="{425DFB0A-873E-4918-B7C8-516FCB37EF99}" srcOrd="1" destOrd="0" parTransId="{5EDC4467-D392-4A46-88B9-1724AF0271F6}" sibTransId="{834DFDA4-7ED3-4E93-9218-C93B8DFD5374}"/>
    <dgm:cxn modelId="{471231AC-EDD2-4FC2-817B-86504AA53FCA}" type="presOf" srcId="{7AEBE69E-49D7-4159-A26F-7198194614AE}" destId="{46B82D82-D4EB-48E0-89BA-DE6EC1712EE4}" srcOrd="0" destOrd="0" presId="urn:microsoft.com/office/officeart/2005/8/layout/hProcess9"/>
    <dgm:cxn modelId="{91F68338-EFF2-4282-949A-3F121767AB69}" type="presParOf" srcId="{E2CB0667-BCA9-4B69-8A12-DC7FE7461C3E}" destId="{22521721-AC53-4926-A21B-411F7C745117}" srcOrd="0" destOrd="0" presId="urn:microsoft.com/office/officeart/2005/8/layout/hProcess9"/>
    <dgm:cxn modelId="{DBCB2852-F1DF-4928-BB95-21A73943D7CC}" type="presParOf" srcId="{E2CB0667-BCA9-4B69-8A12-DC7FE7461C3E}" destId="{C898DCE0-1DEE-4FF0-BBBF-0520E374838E}" srcOrd="1" destOrd="0" presId="urn:microsoft.com/office/officeart/2005/8/layout/hProcess9"/>
    <dgm:cxn modelId="{308EA499-C58B-4076-9B5F-2706DF9D0925}" type="presParOf" srcId="{C898DCE0-1DEE-4FF0-BBBF-0520E374838E}" destId="{FE571DD4-16A9-4072-B42D-596AD1787CA8}" srcOrd="0" destOrd="0" presId="urn:microsoft.com/office/officeart/2005/8/layout/hProcess9"/>
    <dgm:cxn modelId="{D8234915-F1F0-4BC2-901C-CB9F6ECEE29F}" type="presParOf" srcId="{C898DCE0-1DEE-4FF0-BBBF-0520E374838E}" destId="{8FB50CDD-7247-4BF7-AFDD-6E107BA957FD}" srcOrd="1" destOrd="0" presId="urn:microsoft.com/office/officeart/2005/8/layout/hProcess9"/>
    <dgm:cxn modelId="{44935D81-72FE-4708-81B9-8AA59CA80A04}" type="presParOf" srcId="{C898DCE0-1DEE-4FF0-BBBF-0520E374838E}" destId="{B8BC983D-4753-40BC-9C76-47A0F84C81A2}" srcOrd="2" destOrd="0" presId="urn:microsoft.com/office/officeart/2005/8/layout/hProcess9"/>
    <dgm:cxn modelId="{7C34F082-72D2-45CF-B35C-78875E6E85B7}" type="presParOf" srcId="{C898DCE0-1DEE-4FF0-BBBF-0520E374838E}" destId="{B3A8FD4D-D63D-40DB-A068-7B99476E8390}" srcOrd="3" destOrd="0" presId="urn:microsoft.com/office/officeart/2005/8/layout/hProcess9"/>
    <dgm:cxn modelId="{94A4EE6E-E890-4D68-B7B7-329F6D9541BD}" type="presParOf" srcId="{C898DCE0-1DEE-4FF0-BBBF-0520E374838E}" destId="{F9F2F023-BA88-4751-A195-50D8F58B06BB}" srcOrd="4" destOrd="0" presId="urn:microsoft.com/office/officeart/2005/8/layout/hProcess9"/>
    <dgm:cxn modelId="{6F882B81-D573-405F-8254-B675BF2FD680}" type="presParOf" srcId="{C898DCE0-1DEE-4FF0-BBBF-0520E374838E}" destId="{EE557A35-A9DF-4A29-94A3-9FF2EF83817E}" srcOrd="5" destOrd="0" presId="urn:microsoft.com/office/officeart/2005/8/layout/hProcess9"/>
    <dgm:cxn modelId="{42ED751E-2033-4E50-9EAF-C501D731D2A2}" type="presParOf" srcId="{C898DCE0-1DEE-4FF0-BBBF-0520E374838E}" destId="{46B82D82-D4EB-48E0-89BA-DE6EC1712EE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54D81F-A26F-4FDE-B0E4-FF4911EBE2EE}" type="doc">
      <dgm:prSet loTypeId="urn:microsoft.com/office/officeart/2005/8/layout/vList3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288356-B47D-4E47-9D18-7EAD395CEE88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800000"/>
              </a:solidFill>
            </a:rPr>
            <a:t>Rubber dam                                         </a:t>
          </a:r>
          <a:endParaRPr lang="en-US" sz="2400" b="1" dirty="0">
            <a:solidFill>
              <a:srgbClr val="800000"/>
            </a:solidFill>
          </a:endParaRPr>
        </a:p>
      </dgm:t>
    </dgm:pt>
    <dgm:pt modelId="{6CC2CA1E-F729-4685-B827-EEAFEABA850B}" type="parTrans" cxnId="{4B469426-B710-4EED-87CD-766CF9A0E639}">
      <dgm:prSet/>
      <dgm:spPr/>
      <dgm:t>
        <a:bodyPr/>
        <a:lstStyle/>
        <a:p>
          <a:endParaRPr lang="en-US"/>
        </a:p>
      </dgm:t>
    </dgm:pt>
    <dgm:pt modelId="{F7D43DC2-574F-42B7-BE4F-AC2567E85C35}" type="sibTrans" cxnId="{4B469426-B710-4EED-87CD-766CF9A0E639}">
      <dgm:prSet/>
      <dgm:spPr/>
      <dgm:t>
        <a:bodyPr/>
        <a:lstStyle/>
        <a:p>
          <a:endParaRPr lang="en-US"/>
        </a:p>
      </dgm:t>
    </dgm:pt>
    <dgm:pt modelId="{9C816131-C5BA-4955-BE05-14B25D94CE42}">
      <dgm:prSet custT="1"/>
      <dgm:spPr/>
      <dgm:t>
        <a:bodyPr/>
        <a:lstStyle/>
        <a:p>
          <a:pPr algn="l" rtl="0"/>
          <a:r>
            <a:rPr lang="en-US" sz="2400" b="1" dirty="0" smtClean="0">
              <a:solidFill>
                <a:srgbClr val="800000"/>
              </a:solidFill>
            </a:rPr>
            <a:t>	       Saliva Ejector 					</a:t>
          </a:r>
          <a:endParaRPr lang="en-US" sz="2400" b="1" dirty="0">
            <a:solidFill>
              <a:srgbClr val="800000"/>
            </a:solidFill>
          </a:endParaRPr>
        </a:p>
      </dgm:t>
    </dgm:pt>
    <dgm:pt modelId="{A77201FC-945D-4FCD-8338-EF9B5ABE8D58}" type="parTrans" cxnId="{A073824F-4DA3-4CD0-B284-6D3379023389}">
      <dgm:prSet/>
      <dgm:spPr/>
      <dgm:t>
        <a:bodyPr/>
        <a:lstStyle/>
        <a:p>
          <a:endParaRPr lang="en-US"/>
        </a:p>
      </dgm:t>
    </dgm:pt>
    <dgm:pt modelId="{172BA3AC-8BCF-430A-B514-759B544B009F}" type="sibTrans" cxnId="{A073824F-4DA3-4CD0-B284-6D3379023389}">
      <dgm:prSet/>
      <dgm:spPr/>
      <dgm:t>
        <a:bodyPr/>
        <a:lstStyle/>
        <a:p>
          <a:endParaRPr lang="en-US"/>
        </a:p>
      </dgm:t>
    </dgm:pt>
    <dgm:pt modelId="{6160D6C5-EA78-42D2-9711-32C261F2D50D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800000"/>
              </a:solidFill>
            </a:rPr>
            <a:t>	High Volume Evacuators 		</a:t>
          </a:r>
          <a:endParaRPr lang="en-US" sz="2400" b="1" dirty="0">
            <a:solidFill>
              <a:srgbClr val="800000"/>
            </a:solidFill>
          </a:endParaRPr>
        </a:p>
      </dgm:t>
    </dgm:pt>
    <dgm:pt modelId="{7C15081C-C960-4DA4-9BE0-4FCC9812CEFD}" type="parTrans" cxnId="{53343251-186F-4254-9AF1-0DD82BB0385A}">
      <dgm:prSet/>
      <dgm:spPr/>
      <dgm:t>
        <a:bodyPr/>
        <a:lstStyle/>
        <a:p>
          <a:endParaRPr lang="en-US"/>
        </a:p>
      </dgm:t>
    </dgm:pt>
    <dgm:pt modelId="{0AB21646-9099-44C1-BD9A-8E102ADC42AB}" type="sibTrans" cxnId="{53343251-186F-4254-9AF1-0DD82BB0385A}">
      <dgm:prSet/>
      <dgm:spPr/>
      <dgm:t>
        <a:bodyPr/>
        <a:lstStyle/>
        <a:p>
          <a:endParaRPr lang="en-US"/>
        </a:p>
      </dgm:t>
    </dgm:pt>
    <dgm:pt modelId="{DA6D1BB7-09B3-4C9E-938B-7768CF752B5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800000"/>
              </a:solidFill>
            </a:rPr>
            <a:t>	Absorbents (Cotton Roll and Cellulose              	Wafers) Throat Shields 				</a:t>
          </a:r>
          <a:endParaRPr lang="en-US" sz="2000" b="1" dirty="0">
            <a:solidFill>
              <a:srgbClr val="800000"/>
            </a:solidFill>
          </a:endParaRPr>
        </a:p>
      </dgm:t>
    </dgm:pt>
    <dgm:pt modelId="{6F1D49C5-7DE9-44C3-8DF3-616CA768B828}" type="parTrans" cxnId="{A11F0907-E2A5-49F1-82A0-56EE840BDCD5}">
      <dgm:prSet/>
      <dgm:spPr/>
      <dgm:t>
        <a:bodyPr/>
        <a:lstStyle/>
        <a:p>
          <a:endParaRPr lang="en-US"/>
        </a:p>
      </dgm:t>
    </dgm:pt>
    <dgm:pt modelId="{1FDEFB2B-0BA6-4A78-900D-376E25E0E980}" type="sibTrans" cxnId="{A11F0907-E2A5-49F1-82A0-56EE840BDCD5}">
      <dgm:prSet/>
      <dgm:spPr/>
      <dgm:t>
        <a:bodyPr/>
        <a:lstStyle/>
        <a:p>
          <a:endParaRPr lang="en-US"/>
        </a:p>
      </dgm:t>
    </dgm:pt>
    <dgm:pt modelId="{9ED4C153-BD70-4DCD-AF49-CD0B557AF16D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800000"/>
              </a:solidFill>
            </a:rPr>
            <a:t>Retraction Cord. </a:t>
          </a:r>
          <a:endParaRPr lang="en-US" sz="2400" dirty="0">
            <a:solidFill>
              <a:srgbClr val="800000"/>
            </a:solidFill>
          </a:endParaRPr>
        </a:p>
      </dgm:t>
    </dgm:pt>
    <dgm:pt modelId="{BAB585B8-4F54-46E7-A005-AE769B15EF4D}" type="parTrans" cxnId="{33FA4B80-26E3-4233-9116-CA7C5955F48A}">
      <dgm:prSet/>
      <dgm:spPr/>
      <dgm:t>
        <a:bodyPr/>
        <a:lstStyle/>
        <a:p>
          <a:endParaRPr lang="en-US"/>
        </a:p>
      </dgm:t>
    </dgm:pt>
    <dgm:pt modelId="{6600E24B-DBCB-4237-AEB5-68F994D73EAA}" type="sibTrans" cxnId="{33FA4B80-26E3-4233-9116-CA7C5955F48A}">
      <dgm:prSet/>
      <dgm:spPr/>
      <dgm:t>
        <a:bodyPr/>
        <a:lstStyle/>
        <a:p>
          <a:endParaRPr lang="en-US"/>
        </a:p>
      </dgm:t>
    </dgm:pt>
    <dgm:pt modelId="{B688CAE2-7DDC-4ABD-B829-B4D90B6FEDBE}" type="pres">
      <dgm:prSet presAssocID="{6954D81F-A26F-4FDE-B0E4-FF4911EBE2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9E57EC-7CE7-400F-9AA7-F8132E2D9FEA}" type="pres">
      <dgm:prSet presAssocID="{AA288356-B47D-4E47-9D18-7EAD395CEE88}" presName="composite" presStyleCnt="0"/>
      <dgm:spPr/>
    </dgm:pt>
    <dgm:pt modelId="{9B3FEFAC-EB95-4623-8A34-500332468623}" type="pres">
      <dgm:prSet presAssocID="{AA288356-B47D-4E47-9D18-7EAD395CEE8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053F57-727A-420D-B646-67DF84273342}" type="pres">
      <dgm:prSet presAssocID="{AA288356-B47D-4E47-9D18-7EAD395CEE88}" presName="txShp" presStyleLbl="node1" presStyleIdx="0" presStyleCnt="5" custScaleY="128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C5B51-7035-4AF4-B97A-631AAAD16867}" type="pres">
      <dgm:prSet presAssocID="{F7D43DC2-574F-42B7-BE4F-AC2567E85C35}" presName="spacing" presStyleCnt="0"/>
      <dgm:spPr/>
    </dgm:pt>
    <dgm:pt modelId="{D98B4E0E-3D3F-4C1E-BD18-78524E3EDC90}" type="pres">
      <dgm:prSet presAssocID="{9C816131-C5BA-4955-BE05-14B25D94CE42}" presName="composite" presStyleCnt="0"/>
      <dgm:spPr/>
    </dgm:pt>
    <dgm:pt modelId="{9E57EBAC-4060-4742-BFA0-A5D73205F501}" type="pres">
      <dgm:prSet presAssocID="{9C816131-C5BA-4955-BE05-14B25D94CE42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08DBCD-3153-4A4E-A0B7-EC8A1B4237DD}" type="pres">
      <dgm:prSet presAssocID="{9C816131-C5BA-4955-BE05-14B25D94CE42}" presName="txShp" presStyleLbl="node1" presStyleIdx="1" presStyleCnt="5" custScaleY="145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AC5B7-8765-4A74-8B39-FCD086293054}" type="pres">
      <dgm:prSet presAssocID="{172BA3AC-8BCF-430A-B514-759B544B009F}" presName="spacing" presStyleCnt="0"/>
      <dgm:spPr/>
    </dgm:pt>
    <dgm:pt modelId="{9925D5ED-E917-433D-9215-23C6BF06EBDD}" type="pres">
      <dgm:prSet presAssocID="{6160D6C5-EA78-42D2-9711-32C261F2D50D}" presName="composite" presStyleCnt="0"/>
      <dgm:spPr/>
    </dgm:pt>
    <dgm:pt modelId="{2052E446-8F8B-42D6-A49E-854C68422D7F}" type="pres">
      <dgm:prSet presAssocID="{6160D6C5-EA78-42D2-9711-32C261F2D50D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97CBC75-3D12-4A10-B6C6-3982F0204289}" type="pres">
      <dgm:prSet presAssocID="{6160D6C5-EA78-42D2-9711-32C261F2D50D}" presName="txShp" presStyleLbl="node1" presStyleIdx="2" presStyleCnt="5" custScaleY="151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D3947-0974-4493-BBB4-AC4D1D814C76}" type="pres">
      <dgm:prSet presAssocID="{0AB21646-9099-44C1-BD9A-8E102ADC42AB}" presName="spacing" presStyleCnt="0"/>
      <dgm:spPr/>
    </dgm:pt>
    <dgm:pt modelId="{C38615AF-BD55-4A30-AF98-0D920A3D0435}" type="pres">
      <dgm:prSet presAssocID="{DA6D1BB7-09B3-4C9E-938B-7768CF752B50}" presName="composite" presStyleCnt="0"/>
      <dgm:spPr/>
    </dgm:pt>
    <dgm:pt modelId="{C7B847F8-1AE3-44B4-B7E4-753B5598808B}" type="pres">
      <dgm:prSet presAssocID="{DA6D1BB7-09B3-4C9E-938B-7768CF752B50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B9DB1D1-664D-4D2B-ADD3-824577610DF9}" type="pres">
      <dgm:prSet presAssocID="{DA6D1BB7-09B3-4C9E-938B-7768CF752B50}" presName="txShp" presStyleLbl="node1" presStyleIdx="3" presStyleCnt="5" custScaleY="140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C227-C786-4ABC-AB56-E7D260241902}" type="pres">
      <dgm:prSet presAssocID="{1FDEFB2B-0BA6-4A78-900D-376E25E0E980}" presName="spacing" presStyleCnt="0"/>
      <dgm:spPr/>
    </dgm:pt>
    <dgm:pt modelId="{BBEBFFC8-3691-450E-9267-FB91D82FE2F4}" type="pres">
      <dgm:prSet presAssocID="{9ED4C153-BD70-4DCD-AF49-CD0B557AF16D}" presName="composite" presStyleCnt="0"/>
      <dgm:spPr/>
    </dgm:pt>
    <dgm:pt modelId="{26C7C1D8-950D-4C0A-9FCD-6A58C20A9C6A}" type="pres">
      <dgm:prSet presAssocID="{9ED4C153-BD70-4DCD-AF49-CD0B557AF16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60539FEC-888F-487B-B3C9-856B49268A23}" type="pres">
      <dgm:prSet presAssocID="{9ED4C153-BD70-4DCD-AF49-CD0B557AF16D}" presName="txShp" presStyleLbl="node1" presStyleIdx="4" presStyleCnt="5" custScaleY="14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FA4B80-26E3-4233-9116-CA7C5955F48A}" srcId="{6954D81F-A26F-4FDE-B0E4-FF4911EBE2EE}" destId="{9ED4C153-BD70-4DCD-AF49-CD0B557AF16D}" srcOrd="4" destOrd="0" parTransId="{BAB585B8-4F54-46E7-A005-AE769B15EF4D}" sibTransId="{6600E24B-DBCB-4237-AEB5-68F994D73EAA}"/>
    <dgm:cxn modelId="{AE885CEC-B96F-4A92-A6E4-3F59A798E29F}" type="presOf" srcId="{6954D81F-A26F-4FDE-B0E4-FF4911EBE2EE}" destId="{B688CAE2-7DDC-4ABD-B829-B4D90B6FEDBE}" srcOrd="0" destOrd="0" presId="urn:microsoft.com/office/officeart/2005/8/layout/vList3#1"/>
    <dgm:cxn modelId="{CC72DBDA-A4FA-45AD-A631-DB6201E3177C}" type="presOf" srcId="{6160D6C5-EA78-42D2-9711-32C261F2D50D}" destId="{697CBC75-3D12-4A10-B6C6-3982F0204289}" srcOrd="0" destOrd="0" presId="urn:microsoft.com/office/officeart/2005/8/layout/vList3#1"/>
    <dgm:cxn modelId="{4B469426-B710-4EED-87CD-766CF9A0E639}" srcId="{6954D81F-A26F-4FDE-B0E4-FF4911EBE2EE}" destId="{AA288356-B47D-4E47-9D18-7EAD395CEE88}" srcOrd="0" destOrd="0" parTransId="{6CC2CA1E-F729-4685-B827-EEAFEABA850B}" sibTransId="{F7D43DC2-574F-42B7-BE4F-AC2567E85C35}"/>
    <dgm:cxn modelId="{A11F0907-E2A5-49F1-82A0-56EE840BDCD5}" srcId="{6954D81F-A26F-4FDE-B0E4-FF4911EBE2EE}" destId="{DA6D1BB7-09B3-4C9E-938B-7768CF752B50}" srcOrd="3" destOrd="0" parTransId="{6F1D49C5-7DE9-44C3-8DF3-616CA768B828}" sibTransId="{1FDEFB2B-0BA6-4A78-900D-376E25E0E980}"/>
    <dgm:cxn modelId="{A073824F-4DA3-4CD0-B284-6D3379023389}" srcId="{6954D81F-A26F-4FDE-B0E4-FF4911EBE2EE}" destId="{9C816131-C5BA-4955-BE05-14B25D94CE42}" srcOrd="1" destOrd="0" parTransId="{A77201FC-945D-4FCD-8338-EF9B5ABE8D58}" sibTransId="{172BA3AC-8BCF-430A-B514-759B544B009F}"/>
    <dgm:cxn modelId="{C789FA9D-E84E-428E-A1B3-4E149BB0A577}" type="presOf" srcId="{AA288356-B47D-4E47-9D18-7EAD395CEE88}" destId="{17053F57-727A-420D-B646-67DF84273342}" srcOrd="0" destOrd="0" presId="urn:microsoft.com/office/officeart/2005/8/layout/vList3#1"/>
    <dgm:cxn modelId="{C3B23A89-3E1F-448D-84B9-DFE7D8B81915}" type="presOf" srcId="{DA6D1BB7-09B3-4C9E-938B-7768CF752B50}" destId="{BB9DB1D1-664D-4D2B-ADD3-824577610DF9}" srcOrd="0" destOrd="0" presId="urn:microsoft.com/office/officeart/2005/8/layout/vList3#1"/>
    <dgm:cxn modelId="{28D58925-AC52-48C1-89E3-C0CD22EFF640}" type="presOf" srcId="{9ED4C153-BD70-4DCD-AF49-CD0B557AF16D}" destId="{60539FEC-888F-487B-B3C9-856B49268A23}" srcOrd="0" destOrd="0" presId="urn:microsoft.com/office/officeart/2005/8/layout/vList3#1"/>
    <dgm:cxn modelId="{53343251-186F-4254-9AF1-0DD82BB0385A}" srcId="{6954D81F-A26F-4FDE-B0E4-FF4911EBE2EE}" destId="{6160D6C5-EA78-42D2-9711-32C261F2D50D}" srcOrd="2" destOrd="0" parTransId="{7C15081C-C960-4DA4-9BE0-4FCC9812CEFD}" sibTransId="{0AB21646-9099-44C1-BD9A-8E102ADC42AB}"/>
    <dgm:cxn modelId="{FAB7A256-13E0-4474-AA42-D5808E3947B9}" type="presOf" srcId="{9C816131-C5BA-4955-BE05-14B25D94CE42}" destId="{C708DBCD-3153-4A4E-A0B7-EC8A1B4237DD}" srcOrd="0" destOrd="0" presId="urn:microsoft.com/office/officeart/2005/8/layout/vList3#1"/>
    <dgm:cxn modelId="{766B2150-FC3C-42D6-9AD7-7A2E1A3D308E}" type="presParOf" srcId="{B688CAE2-7DDC-4ABD-B829-B4D90B6FEDBE}" destId="{649E57EC-7CE7-400F-9AA7-F8132E2D9FEA}" srcOrd="0" destOrd="0" presId="urn:microsoft.com/office/officeart/2005/8/layout/vList3#1"/>
    <dgm:cxn modelId="{EB16C7D6-63E2-44BE-96EC-1A568A0CCEC8}" type="presParOf" srcId="{649E57EC-7CE7-400F-9AA7-F8132E2D9FEA}" destId="{9B3FEFAC-EB95-4623-8A34-500332468623}" srcOrd="0" destOrd="0" presId="urn:microsoft.com/office/officeart/2005/8/layout/vList3#1"/>
    <dgm:cxn modelId="{65A104F2-9E0C-4F65-A2F8-7B6EE4BC9294}" type="presParOf" srcId="{649E57EC-7CE7-400F-9AA7-F8132E2D9FEA}" destId="{17053F57-727A-420D-B646-67DF84273342}" srcOrd="1" destOrd="0" presId="urn:microsoft.com/office/officeart/2005/8/layout/vList3#1"/>
    <dgm:cxn modelId="{D5B4E39B-F965-4D16-99F7-C25EAE457599}" type="presParOf" srcId="{B688CAE2-7DDC-4ABD-B829-B4D90B6FEDBE}" destId="{18BC5B51-7035-4AF4-B97A-631AAAD16867}" srcOrd="1" destOrd="0" presId="urn:microsoft.com/office/officeart/2005/8/layout/vList3#1"/>
    <dgm:cxn modelId="{7ED6D127-A17A-4220-BCD4-7EFD6CD48569}" type="presParOf" srcId="{B688CAE2-7DDC-4ABD-B829-B4D90B6FEDBE}" destId="{D98B4E0E-3D3F-4C1E-BD18-78524E3EDC90}" srcOrd="2" destOrd="0" presId="urn:microsoft.com/office/officeart/2005/8/layout/vList3#1"/>
    <dgm:cxn modelId="{0577367F-C482-45CB-8E6E-745B89C6E304}" type="presParOf" srcId="{D98B4E0E-3D3F-4C1E-BD18-78524E3EDC90}" destId="{9E57EBAC-4060-4742-BFA0-A5D73205F501}" srcOrd="0" destOrd="0" presId="urn:microsoft.com/office/officeart/2005/8/layout/vList3#1"/>
    <dgm:cxn modelId="{5613FBAB-0496-445F-BB1A-1B04406CECDD}" type="presParOf" srcId="{D98B4E0E-3D3F-4C1E-BD18-78524E3EDC90}" destId="{C708DBCD-3153-4A4E-A0B7-EC8A1B4237DD}" srcOrd="1" destOrd="0" presId="urn:microsoft.com/office/officeart/2005/8/layout/vList3#1"/>
    <dgm:cxn modelId="{1120C97B-9D1E-44B8-8736-23E50EE3225F}" type="presParOf" srcId="{B688CAE2-7DDC-4ABD-B829-B4D90B6FEDBE}" destId="{9A5AC5B7-8765-4A74-8B39-FCD086293054}" srcOrd="3" destOrd="0" presId="urn:microsoft.com/office/officeart/2005/8/layout/vList3#1"/>
    <dgm:cxn modelId="{27836D7E-9075-45D9-9D41-9D503854C38A}" type="presParOf" srcId="{B688CAE2-7DDC-4ABD-B829-B4D90B6FEDBE}" destId="{9925D5ED-E917-433D-9215-23C6BF06EBDD}" srcOrd="4" destOrd="0" presId="urn:microsoft.com/office/officeart/2005/8/layout/vList3#1"/>
    <dgm:cxn modelId="{ED3FEED8-E8A5-4DC3-85E6-F62D744D6D78}" type="presParOf" srcId="{9925D5ED-E917-433D-9215-23C6BF06EBDD}" destId="{2052E446-8F8B-42D6-A49E-854C68422D7F}" srcOrd="0" destOrd="0" presId="urn:microsoft.com/office/officeart/2005/8/layout/vList3#1"/>
    <dgm:cxn modelId="{200B4016-69B8-4811-A935-8C9694AE4667}" type="presParOf" srcId="{9925D5ED-E917-433D-9215-23C6BF06EBDD}" destId="{697CBC75-3D12-4A10-B6C6-3982F0204289}" srcOrd="1" destOrd="0" presId="urn:microsoft.com/office/officeart/2005/8/layout/vList3#1"/>
    <dgm:cxn modelId="{62775DC5-8492-4E98-813F-DD9819C18291}" type="presParOf" srcId="{B688CAE2-7DDC-4ABD-B829-B4D90B6FEDBE}" destId="{5E4D3947-0974-4493-BBB4-AC4D1D814C76}" srcOrd="5" destOrd="0" presId="urn:microsoft.com/office/officeart/2005/8/layout/vList3#1"/>
    <dgm:cxn modelId="{ED7AFB6E-9002-4B0E-A248-1541504C1242}" type="presParOf" srcId="{B688CAE2-7DDC-4ABD-B829-B4D90B6FEDBE}" destId="{C38615AF-BD55-4A30-AF98-0D920A3D0435}" srcOrd="6" destOrd="0" presId="urn:microsoft.com/office/officeart/2005/8/layout/vList3#1"/>
    <dgm:cxn modelId="{CE24B565-8410-4216-A997-A85BD0C88C0F}" type="presParOf" srcId="{C38615AF-BD55-4A30-AF98-0D920A3D0435}" destId="{C7B847F8-1AE3-44B4-B7E4-753B5598808B}" srcOrd="0" destOrd="0" presId="urn:microsoft.com/office/officeart/2005/8/layout/vList3#1"/>
    <dgm:cxn modelId="{F05F122D-F96B-4257-B234-B97B7858C6D4}" type="presParOf" srcId="{C38615AF-BD55-4A30-AF98-0D920A3D0435}" destId="{BB9DB1D1-664D-4D2B-ADD3-824577610DF9}" srcOrd="1" destOrd="0" presId="urn:microsoft.com/office/officeart/2005/8/layout/vList3#1"/>
    <dgm:cxn modelId="{475AD6AA-23BF-4870-A5B1-BF0658E3A695}" type="presParOf" srcId="{B688CAE2-7DDC-4ABD-B829-B4D90B6FEDBE}" destId="{149FC227-C786-4ABC-AB56-E7D260241902}" srcOrd="7" destOrd="0" presId="urn:microsoft.com/office/officeart/2005/8/layout/vList3#1"/>
    <dgm:cxn modelId="{C129C71C-314A-4A2F-96DF-E044B517E6B4}" type="presParOf" srcId="{B688CAE2-7DDC-4ABD-B829-B4D90B6FEDBE}" destId="{BBEBFFC8-3691-450E-9267-FB91D82FE2F4}" srcOrd="8" destOrd="0" presId="urn:microsoft.com/office/officeart/2005/8/layout/vList3#1"/>
    <dgm:cxn modelId="{235F71FA-2356-4E29-B901-14968D255942}" type="presParOf" srcId="{BBEBFFC8-3691-450E-9267-FB91D82FE2F4}" destId="{26C7C1D8-950D-4C0A-9FCD-6A58C20A9C6A}" srcOrd="0" destOrd="0" presId="urn:microsoft.com/office/officeart/2005/8/layout/vList3#1"/>
    <dgm:cxn modelId="{2F422E6C-A2D2-49D8-A5F1-18F17FE418E9}" type="presParOf" srcId="{BBEBFFC8-3691-450E-9267-FB91D82FE2F4}" destId="{60539FEC-888F-487B-B3C9-856B49268A2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948FE-9A66-48FA-8256-9D3E17233A06}" type="doc">
      <dgm:prSet loTypeId="urn:microsoft.com/office/officeart/2005/8/layout/lProcess3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6F27CC5-30FF-47D3-8151-117034A81DE2}">
      <dgm:prSet/>
      <dgm:spPr/>
      <dgm:t>
        <a:bodyPr/>
        <a:lstStyle/>
        <a:p>
          <a:pPr rtl="0"/>
          <a:r>
            <a:rPr lang="en-US" b="1" dirty="0" smtClean="0"/>
            <a:t>Patient management</a:t>
          </a:r>
          <a:endParaRPr lang="en-US" dirty="0"/>
        </a:p>
      </dgm:t>
    </dgm:pt>
    <dgm:pt modelId="{5B603120-F748-4758-852C-DB796B1F24A8}" type="parTrans" cxnId="{8DDA2E8C-331A-4959-92A3-E171A0DB9902}">
      <dgm:prSet/>
      <dgm:spPr/>
      <dgm:t>
        <a:bodyPr/>
        <a:lstStyle/>
        <a:p>
          <a:endParaRPr lang="en-US"/>
        </a:p>
      </dgm:t>
    </dgm:pt>
    <dgm:pt modelId="{4981C2F1-4830-4E8F-A97B-4AB1BABCF199}" type="sibTrans" cxnId="{8DDA2E8C-331A-4959-92A3-E171A0DB9902}">
      <dgm:prSet/>
      <dgm:spPr/>
      <dgm:t>
        <a:bodyPr/>
        <a:lstStyle/>
        <a:p>
          <a:endParaRPr lang="en-US"/>
        </a:p>
      </dgm:t>
    </dgm:pt>
    <dgm:pt modelId="{09A37130-F339-45E6-95A4-021F9208C013}">
      <dgm:prSet/>
      <dgm:spPr/>
      <dgm:t>
        <a:bodyPr/>
        <a:lstStyle/>
        <a:p>
          <a:pPr rtl="0"/>
          <a:r>
            <a:rPr lang="en-US" b="1" dirty="0" smtClean="0"/>
            <a:t>Local </a:t>
          </a:r>
          <a:r>
            <a:rPr lang="en-US" b="1" dirty="0" err="1" smtClean="0"/>
            <a:t>anaesthesia</a:t>
          </a:r>
          <a:r>
            <a:rPr lang="en-US" b="1" dirty="0" smtClean="0"/>
            <a:t> </a:t>
          </a:r>
          <a:endParaRPr lang="en-US" dirty="0"/>
        </a:p>
      </dgm:t>
    </dgm:pt>
    <dgm:pt modelId="{F3099F4C-88C6-4408-97D9-79D42E867ADD}" type="parTrans" cxnId="{B946A6E2-F81D-42E8-B388-43AEA7164CAC}">
      <dgm:prSet/>
      <dgm:spPr/>
      <dgm:t>
        <a:bodyPr/>
        <a:lstStyle/>
        <a:p>
          <a:endParaRPr lang="en-US"/>
        </a:p>
      </dgm:t>
    </dgm:pt>
    <dgm:pt modelId="{4F9EBE3C-D3DA-4EF0-BC1E-B7BCFB6AA04E}" type="sibTrans" cxnId="{B946A6E2-F81D-42E8-B388-43AEA7164CAC}">
      <dgm:prSet/>
      <dgm:spPr/>
      <dgm:t>
        <a:bodyPr/>
        <a:lstStyle/>
        <a:p>
          <a:endParaRPr lang="en-US"/>
        </a:p>
      </dgm:t>
    </dgm:pt>
    <dgm:pt modelId="{1F1117A2-39C2-4CF7-B1D6-DA68BB5F1026}">
      <dgm:prSet/>
      <dgm:spPr/>
      <dgm:t>
        <a:bodyPr/>
        <a:lstStyle/>
        <a:p>
          <a:pPr rtl="0"/>
          <a:r>
            <a:rPr lang="en-US" b="1" dirty="0" smtClean="0"/>
            <a:t>Drugs – </a:t>
          </a:r>
          <a:r>
            <a:rPr lang="en-US" b="1" dirty="0" err="1" smtClean="0"/>
            <a:t>Antisialogogues</a:t>
          </a:r>
          <a:r>
            <a:rPr lang="en-US" b="1" dirty="0" smtClean="0"/>
            <a:t>                             </a:t>
          </a:r>
          <a:r>
            <a:rPr lang="en-US" b="1" dirty="0" err="1" smtClean="0"/>
            <a:t>Antianxiety</a:t>
          </a:r>
          <a:r>
            <a:rPr lang="en-US" b="1" dirty="0" smtClean="0"/>
            <a:t> drugs                    Muscle relaxants</a:t>
          </a:r>
          <a:endParaRPr lang="en-US" dirty="0"/>
        </a:p>
      </dgm:t>
    </dgm:pt>
    <dgm:pt modelId="{CE93B311-1483-4467-9750-3FEA6520B1FF}" type="parTrans" cxnId="{BD191F1D-17B4-4B46-84D0-0B8B0D3B532C}">
      <dgm:prSet/>
      <dgm:spPr/>
      <dgm:t>
        <a:bodyPr/>
        <a:lstStyle/>
        <a:p>
          <a:endParaRPr lang="en-US"/>
        </a:p>
      </dgm:t>
    </dgm:pt>
    <dgm:pt modelId="{E040150A-DE0A-48B4-9E31-F4DD37E44822}" type="sibTrans" cxnId="{BD191F1D-17B4-4B46-84D0-0B8B0D3B532C}">
      <dgm:prSet/>
      <dgm:spPr/>
      <dgm:t>
        <a:bodyPr/>
        <a:lstStyle/>
        <a:p>
          <a:endParaRPr lang="en-US"/>
        </a:p>
      </dgm:t>
    </dgm:pt>
    <dgm:pt modelId="{95001D1C-904F-4E5F-8BC1-EAE722151F97}" type="pres">
      <dgm:prSet presAssocID="{05B948FE-9A66-48FA-8256-9D3E17233A0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00E034-4C17-45AB-A368-18291000CD5D}" type="pres">
      <dgm:prSet presAssocID="{06F27CC5-30FF-47D3-8151-117034A81DE2}" presName="horFlow" presStyleCnt="0"/>
      <dgm:spPr/>
    </dgm:pt>
    <dgm:pt modelId="{FEAF4F66-C0C7-45F1-95EC-6ACAEB83294E}" type="pres">
      <dgm:prSet presAssocID="{06F27CC5-30FF-47D3-8151-117034A81DE2}" presName="bigChev" presStyleLbl="node1" presStyleIdx="0" presStyleCnt="3"/>
      <dgm:spPr/>
      <dgm:t>
        <a:bodyPr/>
        <a:lstStyle/>
        <a:p>
          <a:endParaRPr lang="en-US"/>
        </a:p>
      </dgm:t>
    </dgm:pt>
    <dgm:pt modelId="{899F5F62-AAED-4F0E-849C-7DEBAE71DDA1}" type="pres">
      <dgm:prSet presAssocID="{06F27CC5-30FF-47D3-8151-117034A81DE2}" presName="vSp" presStyleCnt="0"/>
      <dgm:spPr/>
    </dgm:pt>
    <dgm:pt modelId="{0C940657-F890-44EC-B7F6-AFF13211F7B4}" type="pres">
      <dgm:prSet presAssocID="{09A37130-F339-45E6-95A4-021F9208C013}" presName="horFlow" presStyleCnt="0"/>
      <dgm:spPr/>
    </dgm:pt>
    <dgm:pt modelId="{1F80D8D2-C23F-4282-AF95-E4E872442514}" type="pres">
      <dgm:prSet presAssocID="{09A37130-F339-45E6-95A4-021F9208C013}" presName="bigChev" presStyleLbl="node1" presStyleIdx="1" presStyleCnt="3"/>
      <dgm:spPr/>
      <dgm:t>
        <a:bodyPr/>
        <a:lstStyle/>
        <a:p>
          <a:endParaRPr lang="en-US"/>
        </a:p>
      </dgm:t>
    </dgm:pt>
    <dgm:pt modelId="{57D7E41F-D598-439B-9640-1C876603D9B7}" type="pres">
      <dgm:prSet presAssocID="{09A37130-F339-45E6-95A4-021F9208C013}" presName="vSp" presStyleCnt="0"/>
      <dgm:spPr/>
    </dgm:pt>
    <dgm:pt modelId="{956DD4BA-037C-42B4-8D45-8F922AA98827}" type="pres">
      <dgm:prSet presAssocID="{1F1117A2-39C2-4CF7-B1D6-DA68BB5F1026}" presName="horFlow" presStyleCnt="0"/>
      <dgm:spPr/>
    </dgm:pt>
    <dgm:pt modelId="{58F8A0CE-EFA8-43AC-8B94-618A3D41AEA7}" type="pres">
      <dgm:prSet presAssocID="{1F1117A2-39C2-4CF7-B1D6-DA68BB5F1026}" presName="bigChev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DDA2E8C-331A-4959-92A3-E171A0DB9902}" srcId="{05B948FE-9A66-48FA-8256-9D3E17233A06}" destId="{06F27CC5-30FF-47D3-8151-117034A81DE2}" srcOrd="0" destOrd="0" parTransId="{5B603120-F748-4758-852C-DB796B1F24A8}" sibTransId="{4981C2F1-4830-4E8F-A97B-4AB1BABCF199}"/>
    <dgm:cxn modelId="{B946A6E2-F81D-42E8-B388-43AEA7164CAC}" srcId="{05B948FE-9A66-48FA-8256-9D3E17233A06}" destId="{09A37130-F339-45E6-95A4-021F9208C013}" srcOrd="1" destOrd="0" parTransId="{F3099F4C-88C6-4408-97D9-79D42E867ADD}" sibTransId="{4F9EBE3C-D3DA-4EF0-BC1E-B7BCFB6AA04E}"/>
    <dgm:cxn modelId="{1C499AF5-607F-4C66-83D9-B7945219658A}" type="presOf" srcId="{09A37130-F339-45E6-95A4-021F9208C013}" destId="{1F80D8D2-C23F-4282-AF95-E4E872442514}" srcOrd="0" destOrd="0" presId="urn:microsoft.com/office/officeart/2005/8/layout/lProcess3"/>
    <dgm:cxn modelId="{A4514393-C196-4587-BCD0-DDCD2323BF0E}" type="presOf" srcId="{06F27CC5-30FF-47D3-8151-117034A81DE2}" destId="{FEAF4F66-C0C7-45F1-95EC-6ACAEB83294E}" srcOrd="0" destOrd="0" presId="urn:microsoft.com/office/officeart/2005/8/layout/lProcess3"/>
    <dgm:cxn modelId="{BD191F1D-17B4-4B46-84D0-0B8B0D3B532C}" srcId="{05B948FE-9A66-48FA-8256-9D3E17233A06}" destId="{1F1117A2-39C2-4CF7-B1D6-DA68BB5F1026}" srcOrd="2" destOrd="0" parTransId="{CE93B311-1483-4467-9750-3FEA6520B1FF}" sibTransId="{E040150A-DE0A-48B4-9E31-F4DD37E44822}"/>
    <dgm:cxn modelId="{3F150601-9C6C-417C-958C-8DC41C701789}" type="presOf" srcId="{1F1117A2-39C2-4CF7-B1D6-DA68BB5F1026}" destId="{58F8A0CE-EFA8-43AC-8B94-618A3D41AEA7}" srcOrd="0" destOrd="0" presId="urn:microsoft.com/office/officeart/2005/8/layout/lProcess3"/>
    <dgm:cxn modelId="{74CF2960-6EC1-46BA-8B51-5F9AA5B67864}" type="presOf" srcId="{05B948FE-9A66-48FA-8256-9D3E17233A06}" destId="{95001D1C-904F-4E5F-8BC1-EAE722151F97}" srcOrd="0" destOrd="0" presId="urn:microsoft.com/office/officeart/2005/8/layout/lProcess3"/>
    <dgm:cxn modelId="{ABBCA589-5D7F-4F40-94F6-72FCBE9D8CE0}" type="presParOf" srcId="{95001D1C-904F-4E5F-8BC1-EAE722151F97}" destId="{FF00E034-4C17-45AB-A368-18291000CD5D}" srcOrd="0" destOrd="0" presId="urn:microsoft.com/office/officeart/2005/8/layout/lProcess3"/>
    <dgm:cxn modelId="{876F195C-D77F-48CE-BF0A-ED1D78F1C208}" type="presParOf" srcId="{FF00E034-4C17-45AB-A368-18291000CD5D}" destId="{FEAF4F66-C0C7-45F1-95EC-6ACAEB83294E}" srcOrd="0" destOrd="0" presId="urn:microsoft.com/office/officeart/2005/8/layout/lProcess3"/>
    <dgm:cxn modelId="{C731D34A-B984-4237-AFFF-5E434388214B}" type="presParOf" srcId="{95001D1C-904F-4E5F-8BC1-EAE722151F97}" destId="{899F5F62-AAED-4F0E-849C-7DEBAE71DDA1}" srcOrd="1" destOrd="0" presId="urn:microsoft.com/office/officeart/2005/8/layout/lProcess3"/>
    <dgm:cxn modelId="{6B3CE79A-1800-476C-A494-21024AF8120C}" type="presParOf" srcId="{95001D1C-904F-4E5F-8BC1-EAE722151F97}" destId="{0C940657-F890-44EC-B7F6-AFF13211F7B4}" srcOrd="2" destOrd="0" presId="urn:microsoft.com/office/officeart/2005/8/layout/lProcess3"/>
    <dgm:cxn modelId="{600F1E64-F24D-48FB-9851-A6BB1991B300}" type="presParOf" srcId="{0C940657-F890-44EC-B7F6-AFF13211F7B4}" destId="{1F80D8D2-C23F-4282-AF95-E4E872442514}" srcOrd="0" destOrd="0" presId="urn:microsoft.com/office/officeart/2005/8/layout/lProcess3"/>
    <dgm:cxn modelId="{7BE1BA25-86C3-4BB8-A830-59984249FA33}" type="presParOf" srcId="{95001D1C-904F-4E5F-8BC1-EAE722151F97}" destId="{57D7E41F-D598-439B-9640-1C876603D9B7}" srcOrd="3" destOrd="0" presId="urn:microsoft.com/office/officeart/2005/8/layout/lProcess3"/>
    <dgm:cxn modelId="{E6EF34EE-77A5-41D9-AE0B-EF17D5DC0025}" type="presParOf" srcId="{95001D1C-904F-4E5F-8BC1-EAE722151F97}" destId="{956DD4BA-037C-42B4-8D45-8F922AA98827}" srcOrd="4" destOrd="0" presId="urn:microsoft.com/office/officeart/2005/8/layout/lProcess3"/>
    <dgm:cxn modelId="{81CD5F40-0392-4C71-B3B7-3D33B1434B2B}" type="presParOf" srcId="{956DD4BA-037C-42B4-8D45-8F922AA98827}" destId="{58F8A0CE-EFA8-43AC-8B94-618A3D41AEA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0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869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546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3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743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219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783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365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085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4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190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0B787-6985-463C-A63F-8A9167DE778A}" type="datetimeFigureOut">
              <a:rPr lang="en-IN" smtClean="0"/>
              <a:pPr/>
              <a:t>21-05-2023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6906-268A-498C-8691-20A76AFD8BE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70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1000"/>
            <a:ext cx="2028308" cy="2295334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2371466" y="914400"/>
            <a:ext cx="61629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SIBAR INSTITUTE OF DENTAL SCIENCES,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GUNTUR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895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438275" algn="l"/>
              </a:tabLst>
            </a:pP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CONSERVATIVE DENTISTRY  AND ENDODONTICS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05200"/>
            <a:ext cx="60198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STERILIZATION, ASEPSIS  &amp; ISOLATION</a:t>
            </a:r>
            <a:endParaRPr lang="e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Dr. SAYESH VEMURI</a:t>
            </a:r>
          </a:p>
          <a:p>
            <a:r>
              <a:rPr lang="en-US" dirty="0" smtClean="0"/>
              <a:t>PROFESSOR AND HOD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II CHEMICAL AGENTS:  </a:t>
            </a:r>
          </a:p>
          <a:p>
            <a:r>
              <a:rPr lang="en-IN" dirty="0" smtClean="0"/>
              <a:t>It </a:t>
            </a:r>
            <a:r>
              <a:rPr lang="en-IN" dirty="0"/>
              <a:t>is brought about by chemical like alcohol, aldehydes, gases, coal tar derivatives surface-active agent, metallic salts dyes, halogens.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6" y="2924945"/>
            <a:ext cx="30100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9" y="2924944"/>
            <a:ext cx="50161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64"/>
            <a:ext cx="8229600" cy="6386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CLEANSING OF INSTRUMENTS</a:t>
            </a:r>
          </a:p>
          <a:p>
            <a:pPr>
              <a:lnSpc>
                <a:spcPct val="200000"/>
              </a:lnSpc>
            </a:pPr>
            <a:r>
              <a:rPr lang="en-IN" dirty="0"/>
              <a:t>	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Lawrence and block (1968)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protein and other poly molecular structure, particularly when dry, can serve as a protective covering for microorganisms and prevent penetration of sterilizing medium. 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Therefore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allow penetration by heat or chemicals, surgical instruments must be first being scrupulously cleaned of all debris including blood, saliva and necrotic materials.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492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/>
          </a:bodyPr>
          <a:lstStyle/>
          <a:p>
            <a:endParaRPr lang="en-IN" dirty="0"/>
          </a:p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PHYSICAL METHOD OF STERLIZATION: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I.HEAT:</a:t>
            </a:r>
          </a:p>
          <a:p>
            <a:pPr marL="0" indent="0">
              <a:buNone/>
            </a:pPr>
            <a:endParaRPr lang="en-IN" dirty="0" smtClean="0">
              <a:solidFill>
                <a:schemeClr val="accent5"/>
              </a:solidFill>
            </a:endParaRPr>
          </a:p>
          <a:p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Sunlight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U-V rays, which destroy the bacteria.  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Heat is most reliable method of sterilization.  </a:t>
            </a:r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25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338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DRY HEAT METHOD:  </a:t>
            </a:r>
          </a:p>
          <a:p>
            <a:r>
              <a:rPr lang="en-IN" dirty="0" smtClean="0"/>
              <a:t>The </a:t>
            </a:r>
            <a:r>
              <a:rPr lang="en-IN" dirty="0"/>
              <a:t>advantage is that it can be easily employed.  The major disadvantage is that it has poor penetration power.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    A.FLAMING:</a:t>
            </a:r>
          </a:p>
          <a:p>
            <a:r>
              <a:rPr lang="en-IN" dirty="0" smtClean="0"/>
              <a:t>    </a:t>
            </a:r>
            <a:r>
              <a:rPr lang="en-IN" dirty="0"/>
              <a:t>The articles are passed on the Bunsen flame.</a:t>
            </a:r>
          </a:p>
          <a:p>
            <a:pPr marL="0" indent="0">
              <a:buNone/>
            </a:pPr>
            <a:r>
              <a:rPr lang="en-IN" dirty="0"/>
              <a:t>   </a:t>
            </a:r>
          </a:p>
          <a:p>
            <a:pPr marL="0" indent="0">
              <a:buNone/>
            </a:pPr>
            <a:r>
              <a:rPr lang="en-IN" dirty="0"/>
              <a:t> Articles Sterilized:</a:t>
            </a:r>
          </a:p>
          <a:p>
            <a:r>
              <a:rPr lang="en-IN" dirty="0"/>
              <a:t>1)	Inoculating loop of wires.</a:t>
            </a:r>
          </a:p>
          <a:p>
            <a:r>
              <a:rPr lang="en-IN" dirty="0"/>
              <a:t>2)	Forceps.</a:t>
            </a:r>
          </a:p>
          <a:p>
            <a:r>
              <a:rPr lang="en-IN" dirty="0"/>
              <a:t>3)	Spatulas.</a:t>
            </a:r>
          </a:p>
          <a:p>
            <a:r>
              <a:rPr lang="en-IN" dirty="0"/>
              <a:t>4)	Mouths of culture tubes.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143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3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B.INCINERATION:</a:t>
            </a:r>
          </a:p>
          <a:p>
            <a:pPr marL="0" indent="0">
              <a:buNone/>
            </a:pPr>
            <a:r>
              <a:rPr lang="en-IN" dirty="0" smtClean="0"/>
              <a:t>    Contaminated </a:t>
            </a:r>
            <a:r>
              <a:rPr lang="en-IN" dirty="0"/>
              <a:t>material in bulk is sterilized &amp; </a:t>
            </a:r>
            <a:r>
              <a:rPr lang="en-IN" dirty="0" smtClean="0"/>
              <a:t>      disposed </a:t>
            </a:r>
            <a:r>
              <a:rPr lang="en-IN" dirty="0"/>
              <a:t>by burning in an </a:t>
            </a:r>
            <a:r>
              <a:rPr lang="en-IN" dirty="0" smtClean="0"/>
              <a:t>incinerator.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14624"/>
            <a:ext cx="3296682" cy="309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956" y="1833339"/>
            <a:ext cx="47625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17243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Articles sterilized:</a:t>
            </a:r>
          </a:p>
          <a:p>
            <a:r>
              <a:rPr lang="en-IN" dirty="0"/>
              <a:t>1)	All surgical dressings</a:t>
            </a:r>
          </a:p>
          <a:p>
            <a:r>
              <a:rPr lang="en-IN" dirty="0"/>
              <a:t>2)	Used disposable syringes</a:t>
            </a:r>
          </a:p>
          <a:p>
            <a:r>
              <a:rPr lang="en-IN" dirty="0"/>
              <a:t>3)	All contaminated lab materials</a:t>
            </a:r>
          </a:p>
          <a:p>
            <a:r>
              <a:rPr lang="en-IN" dirty="0"/>
              <a:t>4)	Animal carcass</a:t>
            </a:r>
          </a:p>
          <a:p>
            <a:r>
              <a:rPr lang="en-IN" dirty="0"/>
              <a:t>5)	Bedding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876" y="3498304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2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C.HOT AIR OVEN: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Louis </a:t>
            </a:r>
            <a:r>
              <a:rPr lang="en-IN" dirty="0">
                <a:solidFill>
                  <a:srgbClr val="FF0000"/>
                </a:solidFill>
              </a:rPr>
              <a:t>Pasteur</a:t>
            </a:r>
            <a:r>
              <a:rPr lang="en-IN" dirty="0"/>
              <a:t> first discovered this in </a:t>
            </a:r>
            <a:r>
              <a:rPr lang="en-IN" dirty="0">
                <a:solidFill>
                  <a:srgbClr val="FF0000"/>
                </a:solidFill>
              </a:rPr>
              <a:t>1876. </a:t>
            </a:r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The </a:t>
            </a:r>
            <a:r>
              <a:rPr lang="en-IN" dirty="0"/>
              <a:t>temperature used is 160c for one hour. </a:t>
            </a:r>
            <a:endParaRPr lang="en-IN" dirty="0" smtClean="0"/>
          </a:p>
          <a:p>
            <a:r>
              <a:rPr lang="en-IN" dirty="0" smtClean="0"/>
              <a:t>For </a:t>
            </a:r>
            <a:r>
              <a:rPr lang="en-IN" dirty="0"/>
              <a:t>proper sterilization the temp 160c should be maintained.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680520" cy="38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5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Mechanism: Vegetative </a:t>
            </a:r>
            <a:r>
              <a:rPr lang="en-I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and spores are killed by desiccation and coagulation of cellular proteins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Uses:This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the preferred method for the sterilization of oils, waxes and powders.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Articles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be sterilized: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Surgical instruments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Glass ware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3)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Oils grease powders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Swabs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Certain pharmaceutical products</a:t>
            </a:r>
          </a:p>
        </p:txBody>
      </p:sp>
    </p:spTree>
    <p:extLst>
      <p:ext uri="{BB962C8B-B14F-4D97-AF65-F5344CB8AC3E}">
        <p14:creationId xmlns:p14="http://schemas.microsoft.com/office/powerpoint/2010/main" val="7761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88640"/>
            <a:ext cx="8584945" cy="657237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Test for efficiency: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Chemical method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	Biological method</a:t>
            </a:r>
          </a:p>
          <a:p>
            <a:pPr>
              <a:lnSpc>
                <a:spcPct val="200000"/>
              </a:lnSpc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a) Chemical method: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carried out by inserting a Browns tube II inside the hot air oven, which develop green spots at 160c ,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after for one hour.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46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b) Biological method: 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on a filter paper strip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is placed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inside the hot air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oven working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for 160c for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1hour. 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filter paper strip is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inoculated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into thioglycolate media &amp;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incubated  anaerobically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at 37c for 5 days.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result can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seen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the spores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germinate which indicates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hot air oven is not working efficiently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618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Methods of Sterilization</a:t>
            </a:r>
          </a:p>
          <a:p>
            <a:r>
              <a:rPr lang="en-US" dirty="0" smtClean="0"/>
              <a:t>Various Disinfection modes</a:t>
            </a:r>
          </a:p>
          <a:p>
            <a:r>
              <a:rPr lang="en-US" dirty="0" err="1" smtClean="0"/>
              <a:t>Critical,Semi</a:t>
            </a:r>
            <a:r>
              <a:rPr lang="en-US" dirty="0" smtClean="0"/>
              <a:t> </a:t>
            </a:r>
            <a:r>
              <a:rPr lang="en-US" dirty="0" err="1" smtClean="0"/>
              <a:t>critical,Non</a:t>
            </a:r>
            <a:r>
              <a:rPr lang="en-US" dirty="0" smtClean="0"/>
              <a:t> critical items</a:t>
            </a:r>
          </a:p>
          <a:p>
            <a:r>
              <a:rPr lang="en-US" dirty="0" smtClean="0"/>
              <a:t>Isolation: Direct and Indirect methods</a:t>
            </a:r>
          </a:p>
          <a:p>
            <a:r>
              <a:rPr lang="en-US" smtClean="0"/>
              <a:t>Rubber dam</a:t>
            </a:r>
          </a:p>
          <a:p>
            <a:r>
              <a:rPr lang="en-US" smtClean="0"/>
              <a:t>Conclusion </a:t>
            </a:r>
            <a:r>
              <a:rPr lang="en-US" dirty="0" smtClean="0"/>
              <a:t>and References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887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HOT SALT STERILIZER/GLASS BEAD STERILIZER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Apparatus consist of a metal cup in which table salt or glass beads are kept at 425 F – 475 F</a:t>
            </a:r>
          </a:p>
          <a:p>
            <a:r>
              <a:rPr lang="en-US" dirty="0" smtClean="0"/>
              <a:t>Root canal instruments such as broaches, files, reamers are sterilized for </a:t>
            </a:r>
            <a:r>
              <a:rPr lang="en-US" dirty="0" smtClean="0">
                <a:solidFill>
                  <a:srgbClr val="FF0000"/>
                </a:solidFill>
              </a:rPr>
              <a:t>5seconds</a:t>
            </a:r>
          </a:p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413" y="3717032"/>
            <a:ext cx="33051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29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B. MOIST HEAT:</a:t>
            </a:r>
          </a:p>
          <a:p>
            <a:r>
              <a:rPr lang="en-IN" dirty="0" smtClean="0"/>
              <a:t>1</a:t>
            </a:r>
            <a:r>
              <a:rPr lang="en-IN" dirty="0"/>
              <a:t>)	Temperature below 100C</a:t>
            </a:r>
          </a:p>
          <a:p>
            <a:r>
              <a:rPr lang="en-IN" dirty="0"/>
              <a:t>2)	Temp. At 100C</a:t>
            </a:r>
          </a:p>
          <a:p>
            <a:r>
              <a:rPr lang="en-IN" dirty="0"/>
              <a:t>3)	Temp. above </a:t>
            </a:r>
            <a:r>
              <a:rPr lang="en-IN" dirty="0" smtClean="0"/>
              <a:t>100C</a:t>
            </a:r>
          </a:p>
          <a:p>
            <a:endParaRPr lang="en-US" dirty="0"/>
          </a:p>
          <a:p>
            <a:pPr marL="0" indent="0">
              <a:buNone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1) Temperature below 100C: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</a:t>
            </a:r>
            <a:r>
              <a:rPr lang="en-IN" dirty="0"/>
              <a:t>Pasteurization of Milk: </a:t>
            </a:r>
          </a:p>
          <a:p>
            <a:pPr marL="0" indent="0">
              <a:buNone/>
            </a:pPr>
            <a:r>
              <a:rPr lang="en-IN" dirty="0"/>
              <a:t>There are 2 types of methods.</a:t>
            </a:r>
          </a:p>
          <a:p>
            <a:r>
              <a:rPr lang="en-IN" dirty="0"/>
              <a:t>1)	Holder’s process – Temp. is 65c for 30min</a:t>
            </a:r>
          </a:p>
          <a:p>
            <a:r>
              <a:rPr lang="en-IN" dirty="0"/>
              <a:t>2)	Flash process – Temp. 72c for 15-20 sec &amp; sudden cooling to 13c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916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4" y="1340768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2) Temperature at 100c:</a:t>
            </a:r>
          </a:p>
          <a:p>
            <a:pPr marL="0" indent="0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(a)Boiling: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Boiling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can destroy most of the non-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sporing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bacteria but for the destruction it should be boiled for considerable period (10-15mts).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boiling is brought about by adding 2% sodium bicarbonate solution which will promote sterilization.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metallic instruments &amp; glassware can be sterilized by boiling.</a:t>
            </a:r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810" y="44624"/>
            <a:ext cx="2884694" cy="22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121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-1"/>
            <a:ext cx="8229600" cy="70242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b) Koch’s &amp; Arnolds steam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sterilizer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used also for intermittent exposure known as tyndallisation.  It was discovered by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TYNDAL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Temp is 100c for 20 min on 3 successive days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Advantages: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1st exposure all vegetative bacteria present in the media is killed during the next 24 hours the spores that are present in the media germinate.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2nd exposure all the germinated bacteria will be destroyed.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3rd exposure complete sterilization is ensured. 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mainly used to sterilize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culture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media which contains sugar &amp;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gelatin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594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3) Temperature above 100c:</a:t>
            </a:r>
          </a:p>
          <a:p>
            <a:pPr>
              <a:lnSpc>
                <a:spcPct val="150000"/>
              </a:lnSpc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Here steam is above the normal pressure.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PRINCIPLE:</a:t>
            </a:r>
          </a:p>
          <a:p>
            <a:pPr>
              <a:lnSpc>
                <a:spcPct val="150000"/>
              </a:lnSpc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basic principle of chemistry is that when the pressure of a gas increases, the temperature of the gas increase proportionally.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example, when free flowing steam at a temperature of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100 C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placed under a pressure of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pounds of pressure per square inch (Psi)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the temperature rises to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121 C.</a:t>
            </a:r>
          </a:p>
          <a:p>
            <a:pPr>
              <a:lnSpc>
                <a:spcPct val="150000"/>
              </a:lnSpc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Increasing the pressure to 20 psi raises the temperature to 126oC. </a:t>
            </a:r>
          </a:p>
        </p:txBody>
      </p:sp>
    </p:spTree>
    <p:extLst>
      <p:ext uri="{BB962C8B-B14F-4D97-AF65-F5344CB8AC3E}">
        <p14:creationId xmlns:p14="http://schemas.microsoft.com/office/powerpoint/2010/main" val="374488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8" y="-99392"/>
            <a:ext cx="4364182" cy="66941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ADVANTAGES</a:t>
            </a:r>
            <a:endParaRPr lang="en-IN" dirty="0" smtClean="0"/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Just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one exposure will destroy vegetative &amp; the spores.  The temperature used is 121c for 15mins at 15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Less time is required for complete sterilization when compared to hot air oven (1hr)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491" y="1268760"/>
            <a:ext cx="4797005" cy="400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188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588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Articles sterilized: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1)	Surgical Instrument.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2)	Surgical Cotton.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3)	All culture media except media contain sugar &amp;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gelatin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4)	Metallic syringes.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5)	For disposing unwanted culture.</a:t>
            </a:r>
          </a:p>
          <a:p>
            <a:pPr marL="0" indent="0">
              <a:lnSpc>
                <a:spcPct val="150000"/>
              </a:lnSpc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for efficiency: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Spores of Bacillus stearothermophilis used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6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0"/>
            <a:ext cx="6048673" cy="6705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00B0F0"/>
                </a:solidFill>
              </a:rPr>
              <a:t>RADIATION:</a:t>
            </a:r>
          </a:p>
          <a:p>
            <a:pPr marL="0" indent="0">
              <a:buNone/>
            </a:pPr>
            <a:r>
              <a:rPr lang="en-IN" dirty="0"/>
              <a:t>	It is divided into 2 types</a:t>
            </a:r>
          </a:p>
          <a:p>
            <a:r>
              <a:rPr lang="en-IN" dirty="0"/>
              <a:t>A.	Non ionizing radiation.</a:t>
            </a:r>
          </a:p>
          <a:p>
            <a:r>
              <a:rPr lang="en-IN" dirty="0"/>
              <a:t>B.	Ionizing radiation.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Non Ionizing radiation</a:t>
            </a:r>
            <a:r>
              <a:rPr lang="en-IN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(a)	U. V. rays: </a:t>
            </a:r>
            <a:r>
              <a:rPr lang="en-IN" dirty="0"/>
              <a:t>are used to bring down the number of microorganism present in air.  So it is used for sterilization of Operation </a:t>
            </a:r>
            <a:r>
              <a:rPr lang="en-IN" dirty="0" smtClean="0"/>
              <a:t>Theatres </a:t>
            </a:r>
            <a:r>
              <a:rPr lang="en-IN" dirty="0"/>
              <a:t>and also biological safety cabinets used in the laboratory.</a:t>
            </a:r>
          </a:p>
          <a:p>
            <a:r>
              <a:rPr lang="en-IN" dirty="0"/>
              <a:t>     Dis </a:t>
            </a:r>
            <a:r>
              <a:rPr lang="en-IN" dirty="0" err="1"/>
              <a:t>adv</a:t>
            </a:r>
            <a:r>
              <a:rPr lang="en-IN" dirty="0"/>
              <a:t>: Low-penetrating power.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7" y="2996952"/>
            <a:ext cx="309562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1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83128"/>
            <a:ext cx="8492836" cy="662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b)Infra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red rays:  </a:t>
            </a:r>
            <a:endParaRPr lang="en-IN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dirty="0" smtClean="0"/>
              <a:t>It </a:t>
            </a:r>
            <a:r>
              <a:rPr lang="en-IN" dirty="0"/>
              <a:t>is also a method of </a:t>
            </a:r>
            <a:r>
              <a:rPr lang="en-IN" dirty="0" err="1"/>
              <a:t>nonionising</a:t>
            </a:r>
            <a:r>
              <a:rPr lang="en-IN" dirty="0"/>
              <a:t> in which the articles to be sterilized are </a:t>
            </a:r>
            <a:r>
              <a:rPr lang="en-IN" dirty="0" smtClean="0"/>
              <a:t>illuminated </a:t>
            </a:r>
            <a:r>
              <a:rPr lang="en-IN" dirty="0"/>
              <a:t>with infrared rays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 </a:t>
            </a:r>
            <a:r>
              <a:rPr lang="en-IN" dirty="0"/>
              <a:t>The temp attained is 180c and it is kept for 7-½ min.</a:t>
            </a:r>
          </a:p>
          <a:p>
            <a:r>
              <a:rPr lang="en-IN" dirty="0" smtClean="0"/>
              <a:t>Article </a:t>
            </a:r>
            <a:r>
              <a:rPr lang="en-IN" dirty="0"/>
              <a:t>sterilized:  certain metallic instruments &amp; some glassware.  This is usually employed in central sterile supplying department (CSSD) E.g. Certain hospitals.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795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636"/>
            <a:ext cx="4680520" cy="6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B. Ionizing Radiation:  </a:t>
            </a:r>
            <a:endParaRPr lang="en-I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IN" dirty="0" smtClean="0"/>
              <a:t>E.g</a:t>
            </a:r>
            <a:r>
              <a:rPr lang="en-IN" dirty="0"/>
              <a:t>. ‘X’- </a:t>
            </a:r>
            <a:r>
              <a:rPr lang="en-IN" dirty="0" smtClean="0"/>
              <a:t>rays, </a:t>
            </a:r>
            <a:r>
              <a:rPr lang="en-IN" dirty="0"/>
              <a:t>gamma rays, cosmic rays.  When this radiation is used there is no in </a:t>
            </a:r>
            <a:r>
              <a:rPr lang="en-IN" dirty="0" smtClean="0"/>
              <a:t>temperature rise.</a:t>
            </a:r>
          </a:p>
          <a:p>
            <a:r>
              <a:rPr lang="en-IN" dirty="0" smtClean="0"/>
              <a:t>  </a:t>
            </a:r>
            <a:r>
              <a:rPr lang="en-IN" dirty="0"/>
              <a:t>So this method is sterilization is termed as cold sterilization.  </a:t>
            </a:r>
            <a:endParaRPr lang="en-IN" dirty="0" smtClean="0"/>
          </a:p>
          <a:p>
            <a:r>
              <a:rPr lang="en-IN" dirty="0" smtClean="0"/>
              <a:t>They </a:t>
            </a:r>
            <a:r>
              <a:rPr lang="en-IN" dirty="0"/>
              <a:t>have very high penetrating power.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620688"/>
            <a:ext cx="4248472" cy="57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49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 smtClean="0">
                <a:solidFill>
                  <a:srgbClr val="FFFF00"/>
                </a:solidFill>
              </a:rPr>
              <a:t>I N T R O D U C T I O N: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concept of asepsis and its role in the prevention of infection was put forward nearly Two centuries ago.</a:t>
            </a: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Lister, working on antisepsis, initially used phenol (dilute carbolic acid) for contaminated wounds, later applied it in all surgical wounds, also in operating room by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nebulization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of the solution. Further developments occurred with the introduction of steam sterilization surgical masks, sterile gloves, sterile gowns and drapes etc.</a:t>
            </a:r>
          </a:p>
          <a:p>
            <a:pPr>
              <a:buNone/>
            </a:pPr>
            <a:endParaRPr lang="en-IN" sz="3400" dirty="0" smtClean="0"/>
          </a:p>
        </p:txBody>
      </p:sp>
      <p:pic>
        <p:nvPicPr>
          <p:cNvPr id="6146" name="Picture 2" descr="C:\Users\useradmin\Downloads\22222222\infection_contro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1661">
            <a:off x="7740352" y="1314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0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/>
          <a:lstStyle/>
          <a:p>
            <a:r>
              <a:rPr lang="en-IN" dirty="0"/>
              <a:t>Articles sterilized:  Any type of plastic disposable syringes catheters all glass materials animal feeds, cloths oils, grease, rubber material.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75" y="2455118"/>
            <a:ext cx="4370851" cy="36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5" y="2455118"/>
            <a:ext cx="4613564" cy="368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85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6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err="1" smtClean="0">
                <a:solidFill>
                  <a:srgbClr val="00B0F0"/>
                </a:solidFill>
              </a:rPr>
              <a:t>III.Filtration</a:t>
            </a:r>
            <a:r>
              <a:rPr lang="en-IN" dirty="0">
                <a:solidFill>
                  <a:srgbClr val="00B0F0"/>
                </a:solidFill>
              </a:rPr>
              <a:t>:</a:t>
            </a:r>
          </a:p>
          <a:p>
            <a:r>
              <a:rPr lang="en-IN" dirty="0" smtClean="0"/>
              <a:t>This </a:t>
            </a:r>
            <a:r>
              <a:rPr lang="en-IN" dirty="0"/>
              <a:t>is used to sterilize heat labile liquid or all those </a:t>
            </a:r>
            <a:r>
              <a:rPr lang="en-IN" dirty="0" smtClean="0"/>
              <a:t>liquids which </a:t>
            </a:r>
            <a:r>
              <a:rPr lang="en-IN" dirty="0"/>
              <a:t>are affected by increase in temperature.</a:t>
            </a:r>
          </a:p>
          <a:p>
            <a:endParaRPr lang="en-IN" dirty="0" smtClean="0"/>
          </a:p>
          <a:p>
            <a:r>
              <a:rPr lang="en-IN" dirty="0"/>
              <a:t>	E.g.  Serum antibiotic culture &amp; sensitivity media sugars &amp; </a:t>
            </a:r>
            <a:r>
              <a:rPr lang="en-IN" dirty="0" err="1"/>
              <a:t>gelatin</a:t>
            </a:r>
            <a:r>
              <a:rPr lang="en-IN" dirty="0"/>
              <a:t>.  It can also be used for the extraction of exotoxins from </a:t>
            </a:r>
            <a:r>
              <a:rPr lang="en-IN" dirty="0" smtClean="0"/>
              <a:t>bacteria.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4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8072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Different </a:t>
            </a:r>
            <a:r>
              <a:rPr lang="en-IN" dirty="0"/>
              <a:t>types of filters are used which are classified </a:t>
            </a:r>
            <a:r>
              <a:rPr lang="en-IN" dirty="0" smtClean="0"/>
              <a:t>as:</a:t>
            </a:r>
          </a:p>
          <a:p>
            <a:pPr marL="0" indent="0">
              <a:buNone/>
            </a:pPr>
            <a:r>
              <a:rPr lang="en-IN" dirty="0" smtClean="0"/>
              <a:t>1)Candles </a:t>
            </a:r>
            <a:r>
              <a:rPr lang="en-IN" dirty="0"/>
              <a:t>filters </a:t>
            </a:r>
          </a:p>
          <a:p>
            <a:pPr marL="0" indent="0">
              <a:buNone/>
            </a:pPr>
            <a:r>
              <a:rPr lang="en-IN" dirty="0" smtClean="0"/>
              <a:t>       a)Unglazed </a:t>
            </a:r>
            <a:r>
              <a:rPr lang="en-IN" dirty="0"/>
              <a:t>ceramic filters.</a:t>
            </a:r>
          </a:p>
          <a:p>
            <a:pPr marL="0" indent="0">
              <a:buNone/>
            </a:pPr>
            <a:r>
              <a:rPr lang="en-IN" dirty="0" smtClean="0"/>
              <a:t>       b)Diatomaceous </a:t>
            </a:r>
            <a:r>
              <a:rPr lang="en-IN" dirty="0"/>
              <a:t>earth filters.</a:t>
            </a:r>
          </a:p>
          <a:p>
            <a:pPr marL="0" indent="0">
              <a:buNone/>
            </a:pPr>
            <a:r>
              <a:rPr lang="en-IN" dirty="0" smtClean="0"/>
              <a:t>2)Asbestos </a:t>
            </a:r>
            <a:r>
              <a:rPr lang="en-IN" dirty="0"/>
              <a:t>disc filters.</a:t>
            </a:r>
          </a:p>
          <a:p>
            <a:pPr marL="0" indent="0">
              <a:buNone/>
            </a:pPr>
            <a:r>
              <a:rPr lang="en-IN" dirty="0" smtClean="0"/>
              <a:t>3)Sintered </a:t>
            </a:r>
            <a:r>
              <a:rPr lang="en-IN" dirty="0"/>
              <a:t>glass filters</a:t>
            </a:r>
          </a:p>
          <a:p>
            <a:pPr marL="0" indent="0">
              <a:buNone/>
            </a:pPr>
            <a:r>
              <a:rPr lang="en-IN" dirty="0" smtClean="0"/>
              <a:t>4)Membrane </a:t>
            </a:r>
            <a:r>
              <a:rPr lang="en-IN" dirty="0"/>
              <a:t>filters.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These </a:t>
            </a:r>
            <a:r>
              <a:rPr lang="en-IN" dirty="0"/>
              <a:t>filters are sterilized by autoclaving at 121c for 15 minutes.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0528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DISINFECTANTS</a:t>
            </a:r>
          </a:p>
          <a:p>
            <a:pPr marL="0" indent="0">
              <a:buNone/>
            </a:pPr>
            <a:r>
              <a:rPr lang="en-IN" dirty="0" smtClean="0"/>
              <a:t>Chemical </a:t>
            </a:r>
            <a:r>
              <a:rPr lang="en-IN" dirty="0"/>
              <a:t>methods:  It can be following types:</a:t>
            </a:r>
          </a:p>
          <a:p>
            <a:endParaRPr lang="en-IN" dirty="0" smtClean="0"/>
          </a:p>
          <a:p>
            <a:r>
              <a:rPr lang="en-IN" dirty="0" smtClean="0"/>
              <a:t>A</a:t>
            </a:r>
            <a:r>
              <a:rPr lang="en-IN" dirty="0"/>
              <a:t>.	Organic disinfectants – aldehydes, Alcohol</a:t>
            </a:r>
          </a:p>
          <a:p>
            <a:r>
              <a:rPr lang="en-IN" dirty="0"/>
              <a:t>B.	Inorganic disinfectants – Halogens + salts &amp; </a:t>
            </a:r>
            <a:r>
              <a:rPr lang="en-IN" dirty="0" smtClean="0"/>
              <a:t>    heavy </a:t>
            </a:r>
            <a:r>
              <a:rPr lang="en-IN" dirty="0"/>
              <a:t>metals.</a:t>
            </a:r>
          </a:p>
          <a:p>
            <a:r>
              <a:rPr lang="en-IN" dirty="0"/>
              <a:t>C.	Gaseous disinfectants.</a:t>
            </a:r>
          </a:p>
          <a:p>
            <a:r>
              <a:rPr lang="en-IN" dirty="0"/>
              <a:t>D.	Coal Jar derivatives.</a:t>
            </a:r>
          </a:p>
          <a:p>
            <a:r>
              <a:rPr lang="en-IN" dirty="0"/>
              <a:t>E.	Dyes.</a:t>
            </a:r>
          </a:p>
          <a:p>
            <a:r>
              <a:rPr lang="en-IN" dirty="0"/>
              <a:t>F.	Surface acting agents as disinfectants.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204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16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A. ORGANIC DISINFECTANTS:</a:t>
            </a: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Aldehydes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: Aldehyde compounds such as aqueous formaldehyde (formalin) and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Glutaraldehydes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are very effective disinfectants.</a:t>
            </a:r>
          </a:p>
          <a:p>
            <a:r>
              <a:rPr lang="en-IN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Formaldehyde: </a:t>
            </a:r>
            <a:endParaRPr lang="en-IN" sz="2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very effective as it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bacteriocidal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 fungicidal &amp; </a:t>
            </a:r>
            <a:r>
              <a:rPr lang="en-IN" sz="2600" dirty="0" err="1">
                <a:latin typeface="Times New Roman" pitchFamily="18" charset="0"/>
                <a:cs typeface="Times New Roman" pitchFamily="18" charset="0"/>
              </a:rPr>
              <a:t>sporocidal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.  It can be used in the form of solution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or gaseous form.  </a:t>
            </a:r>
            <a:endParaRPr lang="en-IN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is not popular because of its noxious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odour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of 18 to 30 hours is necessary for wide action.</a:t>
            </a:r>
          </a:p>
          <a:p>
            <a:pPr marL="0" indent="0">
              <a:buNone/>
            </a:pP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pPr marL="0" indent="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	Preserve anatomic specimens.</a:t>
            </a:r>
          </a:p>
          <a:p>
            <a:pPr marL="0" indent="0">
              <a:buNone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   •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	Reduce the number of microorganism in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00" dirty="0">
                <a:latin typeface="Times New Roman" pitchFamily="18" charset="0"/>
                <a:cs typeface="Times New Roman" pitchFamily="18" charset="0"/>
              </a:rPr>
              <a:t>operation 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theatres(fumigation)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958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chemeClr val="accent5"/>
                </a:solidFill>
              </a:rPr>
              <a:t>Alcohols</a:t>
            </a:r>
            <a:r>
              <a:rPr lang="en-IN" dirty="0"/>
              <a:t>:  3 types,</a:t>
            </a:r>
          </a:p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Ethyl alcohol:</a:t>
            </a:r>
            <a:r>
              <a:rPr lang="en-IN" dirty="0"/>
              <a:t> Used as skin disinfectant.  </a:t>
            </a:r>
          </a:p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Isopropyl Alcohol:  </a:t>
            </a:r>
            <a:r>
              <a:rPr lang="en-IN" dirty="0"/>
              <a:t>It is used to disinfectant clinical thermometer.  </a:t>
            </a:r>
          </a:p>
          <a:p>
            <a:r>
              <a:rPr lang="en-IN" dirty="0">
                <a:solidFill>
                  <a:schemeClr val="accent6">
                    <a:lumMod val="75000"/>
                  </a:schemeClr>
                </a:solidFill>
              </a:rPr>
              <a:t>Methyl alcohol:  </a:t>
            </a:r>
            <a:r>
              <a:rPr lang="en-IN" dirty="0"/>
              <a:t>It is usually used to disinfectant safety cabinets &amp; incubators.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61" y="3789040"/>
            <a:ext cx="26648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151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5418" y="116632"/>
            <a:ext cx="5028781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BARRIER TECHNIQUES</a:t>
            </a:r>
          </a:p>
          <a:p>
            <a:pPr marL="0" indent="0">
              <a:buNone/>
            </a:pPr>
            <a:r>
              <a:rPr lang="en-IN" dirty="0">
                <a:solidFill>
                  <a:schemeClr val="accent5"/>
                </a:solidFill>
              </a:rPr>
              <a:t>Gowns :•	</a:t>
            </a:r>
            <a:endParaRPr lang="en-IN" dirty="0" smtClean="0">
              <a:solidFill>
                <a:schemeClr val="accent5"/>
              </a:solidFill>
            </a:endParaRPr>
          </a:p>
          <a:p>
            <a:r>
              <a:rPr lang="en-IN" dirty="0" smtClean="0"/>
              <a:t>Wear </a:t>
            </a:r>
            <a:r>
              <a:rPr lang="en-IN" dirty="0"/>
              <a:t>a gown to cover the body when splashes of blood, body fluid, secretions and/or excretions are expected during patient care.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 smtClean="0"/>
              <a:t>•Use </a:t>
            </a:r>
            <a:r>
              <a:rPr lang="en-IN" dirty="0"/>
              <a:t>clean, cotton gowns with a plastic apron underneath only if disposable gowns are not available.</a:t>
            </a:r>
          </a:p>
          <a:p>
            <a:pPr marL="0" indent="0">
              <a:buNone/>
            </a:pPr>
            <a:endParaRPr lang="en-IN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IN" dirty="0">
              <a:solidFill>
                <a:schemeClr val="accent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6631"/>
            <a:ext cx="4283968" cy="665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14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4"/>
            <a:ext cx="8229600" cy="66720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dirty="0">
                <a:solidFill>
                  <a:schemeClr val="accent5"/>
                </a:solidFill>
              </a:rPr>
              <a:t>Gloves: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 smtClean="0"/>
              <a:t>    </a:t>
            </a:r>
            <a:r>
              <a:rPr lang="en-IN" sz="2400" dirty="0"/>
              <a:t>The latex gloves provide better tactile sensation but they are also more fragile and more frequent glove changes during the operation may necessary. </a:t>
            </a:r>
            <a:endParaRPr lang="en-IN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IN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General precautions to be taken while using gloves: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Wear glove for all dental procedures.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Discard gloves whenever they have been contaminated, wash hands, and put on new gloves.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Do not leave the clinic or walk around wearing gloves.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Wash your hands after removing gloves.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9367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91200" cy="67610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N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accent5"/>
                </a:solidFill>
              </a:rPr>
              <a:t>Masks </a:t>
            </a:r>
            <a:r>
              <a:rPr lang="en-IN" dirty="0">
                <a:solidFill>
                  <a:schemeClr val="accent5"/>
                </a:solidFill>
              </a:rPr>
              <a:t>&amp; face shield: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 </a:t>
            </a:r>
            <a:r>
              <a:rPr lang="en-IN" dirty="0"/>
              <a:t>It is </a:t>
            </a:r>
            <a:r>
              <a:rPr lang="en-IN" dirty="0" smtClean="0"/>
              <a:t>used for </a:t>
            </a:r>
            <a:r>
              <a:rPr lang="en-IN" dirty="0"/>
              <a:t>protection against aerosol.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For TB </a:t>
            </a:r>
            <a:r>
              <a:rPr lang="en-IN" dirty="0"/>
              <a:t>patient’s greater filtration capacity mask should be </a:t>
            </a:r>
            <a:r>
              <a:rPr lang="en-IN" dirty="0" smtClean="0"/>
              <a:t>worn.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General precautions to be taken while using gloves:</a:t>
            </a:r>
          </a:p>
          <a:p>
            <a:r>
              <a:rPr lang="en-IN" dirty="0" smtClean="0"/>
              <a:t>Wear glove for all dental procedures.</a:t>
            </a:r>
          </a:p>
          <a:p>
            <a:r>
              <a:rPr lang="en-IN" dirty="0" smtClean="0"/>
              <a:t>Discard gloves whenever they have been contaminated, wash hands, and put on new gloves.</a:t>
            </a:r>
          </a:p>
          <a:p>
            <a:r>
              <a:rPr lang="en-IN" dirty="0" smtClean="0"/>
              <a:t>Do not leave the clinic or walk around wearing gloves.</a:t>
            </a:r>
          </a:p>
          <a:p>
            <a:r>
              <a:rPr lang="en-IN" dirty="0" smtClean="0"/>
              <a:t>Wash your hands after removing gloves.</a:t>
            </a:r>
          </a:p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1524000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7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DEFINITIONS:</a:t>
            </a:r>
          </a:p>
          <a:p>
            <a:pPr marL="0" indent="0">
              <a:buNone/>
            </a:pPr>
            <a:endParaRPr lang="en-IN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B050"/>
                </a:solidFill>
              </a:rPr>
              <a:t>    STERILIZATION:</a:t>
            </a:r>
          </a:p>
          <a:p>
            <a:r>
              <a:rPr lang="en-IN" dirty="0" smtClean="0"/>
              <a:t>	It is defined as the process by which an article, surface and medium is freed of all microorganisms either in vegetative or spore state.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8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16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rgbClr val="FFFF00"/>
                </a:solidFill>
              </a:rPr>
              <a:t>ASEPSIS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chemeClr val="accent5"/>
                </a:solidFill>
              </a:rPr>
              <a:t>THE HAND SCRUB</a:t>
            </a:r>
          </a:p>
          <a:p>
            <a:r>
              <a:rPr lang="en-IN" dirty="0"/>
              <a:t>The practice of asepsis begins with proper hand scrub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purpose of the hand scrub is to remove superficial contaminants, loose epithelium and to reduce bacterial counts on the skin. </a:t>
            </a:r>
            <a:endParaRPr lang="en-IN" dirty="0" smtClean="0"/>
          </a:p>
          <a:p>
            <a:r>
              <a:rPr lang="en-IN" dirty="0" smtClean="0"/>
              <a:t>Probably </a:t>
            </a:r>
            <a:r>
              <a:rPr lang="en-IN" dirty="0"/>
              <a:t>these actions are served by use of hand brush by mechanical action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 use of antiseptic solution while scrubbing further helps in removing contaminants.</a:t>
            </a:r>
          </a:p>
        </p:txBody>
      </p:sp>
    </p:spTree>
    <p:extLst>
      <p:ext uri="{BB962C8B-B14F-4D97-AF65-F5344CB8AC3E}">
        <p14:creationId xmlns:p14="http://schemas.microsoft.com/office/powerpoint/2010/main" val="30941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946824"/>
            <a:ext cx="8126797" cy="50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045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3906982" cy="652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00B050"/>
                </a:solidFill>
              </a:rPr>
              <a:t>Steps in hand scrubbing.</a:t>
            </a:r>
          </a:p>
          <a:p>
            <a:r>
              <a:rPr lang="en-IN" dirty="0" smtClean="0"/>
              <a:t>Before </a:t>
            </a:r>
            <a:r>
              <a:rPr lang="en-IN" dirty="0"/>
              <a:t>scrubbing nails should be checked for cleanliness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All gross sub nail contaminants should be removed before continuing scrubbing.</a:t>
            </a:r>
          </a:p>
          <a:p>
            <a:pPr marL="0" indent="0">
              <a:buNone/>
            </a:pPr>
            <a:r>
              <a:rPr lang="en-IN" dirty="0" smtClean="0"/>
              <a:t>    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855" y="620689"/>
            <a:ext cx="4391890" cy="44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71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382"/>
            <a:ext cx="8229600" cy="6428509"/>
          </a:xfrm>
        </p:spPr>
        <p:txBody>
          <a:bodyPr/>
          <a:lstStyle/>
          <a:p>
            <a:r>
              <a:rPr lang="en-IN" dirty="0"/>
              <a:t>The arms are wetted several times above the elbows. The hands are kept elevated above elbow height so that direction of water flow will be towards the elbows.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176464" cy="299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701436" cy="299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98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95400" y="274638"/>
            <a:ext cx="69342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ld English Text MT" pitchFamily="66" charset="0"/>
                <a:ea typeface="+mn-ea"/>
                <a:cs typeface="+mn-cs"/>
              </a:rPr>
              <a:t>Spaulding’s Classification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ld English Text MT" pitchFamily="66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14211" y="2071211"/>
            <a:ext cx="2715577" cy="2715577"/>
            <a:chOff x="2757011" y="56574"/>
            <a:chExt cx="2715577" cy="2715577"/>
          </a:xfrm>
          <a:scene3d>
            <a:camera prst="orthographicFront"/>
            <a:lightRig rig="flat" dir="t"/>
          </a:scene3d>
        </p:grpSpPr>
        <p:sp>
          <p:nvSpPr>
            <p:cNvPr id="6" name="Oval 5"/>
            <p:cNvSpPr/>
            <p:nvPr/>
          </p:nvSpPr>
          <p:spPr>
            <a:xfrm>
              <a:off x="2757011" y="56574"/>
              <a:ext cx="2715577" cy="27155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119088" y="531800"/>
              <a:ext cx="1991423" cy="12220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kern="1200" dirty="0" smtClean="0"/>
                <a:t>Critical items</a:t>
              </a:r>
              <a:endParaRPr lang="en-US" sz="35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7400" y="3200400"/>
            <a:ext cx="2715577" cy="2715577"/>
            <a:chOff x="1777140" y="1753810"/>
            <a:chExt cx="2715577" cy="2715577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1777140" y="1753810"/>
              <a:ext cx="2715577" cy="27155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032857" y="2455334"/>
              <a:ext cx="1629346" cy="1493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kern="1200" dirty="0" smtClean="0"/>
                <a:t>Non critical items</a:t>
              </a:r>
              <a:endParaRPr lang="en-US" sz="35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3200400"/>
            <a:ext cx="2715577" cy="2715577"/>
            <a:chOff x="3736882" y="1753810"/>
            <a:chExt cx="2715577" cy="2715577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736882" y="1753810"/>
              <a:ext cx="2715577" cy="27155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567396" y="2455334"/>
              <a:ext cx="1629346" cy="14935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b="1" kern="1200" dirty="0" smtClean="0"/>
                <a:t>Semi critical items</a:t>
              </a:r>
              <a:endParaRPr lang="en-US" sz="3500" b="1" kern="1200" dirty="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Burs &amp;Metal instruments - autoclaved or dry heated or chemically sterilized.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Endodontic instruments - salt / glass bead sterilizers.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Glass slabs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dappen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dishes -  chemically sterilized with tincture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thimerosal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then alcohol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Blackadder ITC" pitchFamily="82" charset="0"/>
              </a:rPr>
              <a:t>Sterilizing &amp; Disinfecting specific Dental Armamentarium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Gutta percha – 5.25% sodium hypochlorite for 1 min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Impression 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glutaraldehyde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Cement spatula, cotton pliers, blades of scissors, silver cones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flamming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several times (3-4 times)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Rubber dam &amp; tooth swabbed with quick evaporating non staining antiseptic.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10668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DIRECT METHODS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rPr>
              <a:t>INDIRECT METHODS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Advantages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dequate access and visibility in operative field</a:t>
            </a:r>
          </a:p>
          <a:p>
            <a:pPr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etter patient protection and management</a:t>
            </a:r>
          </a:p>
          <a:p>
            <a:pPr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ontrol of moisture in operative field</a:t>
            </a:r>
          </a:p>
          <a:p>
            <a:pPr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ecreased operating time.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RUBBERDAM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 smtClean="0">
                <a:solidFill>
                  <a:srgbClr val="00B050"/>
                </a:solidFill>
              </a:rPr>
              <a:t>DISINFECTION: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Means destruction of all pathogenic microorganisms, or organisms capable of giving rise to infection.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Disinfectant </a:t>
            </a:r>
            <a:r>
              <a:rPr lang="en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(Patterson 1932):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chemical used on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nonvital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objects to kill surface vegetative pathogenic organisms but not necessarily spore forms or viruses.</a:t>
            </a:r>
          </a:p>
          <a:p>
            <a:pPr marL="0" indent="0">
              <a:buNone/>
            </a:pPr>
            <a:r>
              <a:rPr lang="en-IN" dirty="0" smtClean="0"/>
              <a:t>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0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Sheets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natural latex rubber 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5x5 inch (12.5 x 12.5cm) or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6x6 inch (15x15cm sheets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(0.006 inch or 0.15 mm)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(0.008 inch or 0.2 mm)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Heavy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(0.010 inch or 0.25 mm)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Extra heavy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(0.012 inch or 0.30 mm)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Special heavy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(0.014 inch or 0.35 mm)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4950" y="4337050"/>
            <a:ext cx="2025650" cy="1385888"/>
          </a:xfrm>
          <a:prstGeom prst="rect">
            <a:avLst/>
          </a:prstGeom>
          <a:noFill/>
          <a:ln w="38100">
            <a:solidFill>
              <a:srgbClr val="99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Holder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supports the edges of the rubber dam and thus retract the soft tissues and improves access to the isolated teeth.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Frame can be made of metal or plastic.</a:t>
            </a:r>
          </a:p>
          <a:p>
            <a:pPr>
              <a:lnSpc>
                <a:spcPct val="20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Fernauld’s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Frame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Young’s Frame 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3995118"/>
            <a:ext cx="3581400" cy="2862882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retainer or clamp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Consists of four prongs  and two jaws connected by a bow.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used to anchor the dam to the most posterior tooth to be isolated.</a:t>
            </a:r>
          </a:p>
          <a:p>
            <a:pPr>
              <a:lnSpc>
                <a:spcPct val="200000"/>
              </a:lnSpc>
            </a:pPr>
            <a:endParaRPr lang="en-US" sz="24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000750" y="4141788"/>
          <a:ext cx="3143250" cy="27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3123810" imgH="1848108" progId="">
                  <p:embed/>
                </p:oleObj>
              </mc:Choice>
              <mc:Fallback>
                <p:oleObj name="Photo Editor Photo" r:id="rId3" imgW="3123810" imgH="184810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41788"/>
                        <a:ext cx="3143250" cy="27162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Wingless and Winged Clamp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895600" cy="2286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971800" cy="24384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ygcla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9" t="9093" r="9200" b="78203"/>
          <a:stretch>
            <a:fillRect/>
          </a:stretch>
        </p:blipFill>
        <p:spPr>
          <a:xfrm>
            <a:off x="0" y="304800"/>
            <a:ext cx="4794250" cy="16002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5" name="Picture 3" descr="hygcla"/>
          <p:cNvPicPr>
            <a:picLocks noChangeAspect="1" noChangeArrowheads="1"/>
          </p:cNvPicPr>
          <p:nvPr/>
        </p:nvPicPr>
        <p:blipFill>
          <a:blip r:embed="rId2" cstate="email">
            <a:lum bright="-24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45" b="64952"/>
          <a:stretch>
            <a:fillRect/>
          </a:stretch>
        </p:blipFill>
        <p:spPr>
          <a:xfrm>
            <a:off x="1828800" y="1981200"/>
            <a:ext cx="4572000" cy="19812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6" name="Picture 3" descr="hygcla"/>
          <p:cNvPicPr>
            <a:picLocks noChangeAspect="1" noChangeArrowheads="1"/>
          </p:cNvPicPr>
          <p:nvPr/>
        </p:nvPicPr>
        <p:blipFill>
          <a:blip r:embed="rId2" cstate="email">
            <a:lum bright="-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5" b="31047"/>
          <a:stretch>
            <a:fillRect/>
          </a:stretch>
        </p:blipFill>
        <p:spPr>
          <a:xfrm>
            <a:off x="3733800" y="4038601"/>
            <a:ext cx="5410200" cy="2819399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Other retainers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Elastic cord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wedgets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(hygienic) is placed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interproximally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retain the dam.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wood sticks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wedges 					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Dental floss/tape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placed doubly through a contact and then cut to short length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8" t="6451" r="1755" b="19351"/>
          <a:stretch>
            <a:fillRect/>
          </a:stretch>
        </p:blipFill>
        <p:spPr>
          <a:xfrm>
            <a:off x="6553200" y="1371600"/>
            <a:ext cx="2133600" cy="1425575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055813" cy="18288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80" t="9789" r="8727" b="6621"/>
          <a:stretch>
            <a:fillRect/>
          </a:stretch>
        </p:blipFill>
        <p:spPr>
          <a:xfrm>
            <a:off x="6629400" y="5029200"/>
            <a:ext cx="2133600" cy="14478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Punch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lum bright="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905000"/>
            <a:ext cx="2590800" cy="213518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1828800" cy="2141034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retainer forceps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8768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used both for the placement of the retainer and its removal from the tooth.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widely used designs are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1.Ash or stokes		     	2.Ivory pattern		 	3.University of 			Washington pattern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6019800" y="1752600"/>
            <a:ext cx="3124200" cy="2362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Lucida Calligraphy" pitchFamily="66" charset="0"/>
              </a:rPr>
              <a:t>Rubber Dam Napkin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placed between the rubber dam and patients skin.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It prevents skin contact with rubber to reduce the possibility of allergic reactions.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Absorbs saliva at the corners of the mouth.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acts as a cushion aiding comfort to the patient particularly when the dam is used for longer time period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2438400" cy="2286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rubber stamp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available that imprints both permanent and primary arch forms in the rubber dam. 					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plastic template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also be used to mark hole positions. 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514600" cy="2362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5" name="Picture 2" descr="template1.jpg (12623 bytes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3810000"/>
            <a:ext cx="2667000" cy="24384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dirty="0" smtClean="0">
                <a:solidFill>
                  <a:srgbClr val="00B050"/>
                </a:solidFill>
              </a:rPr>
              <a:t>ANTISEPTIC: 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chemical that is applied to living tissues such as skin or mucous membrane to reduce the number of microorganisms present through inhibition of their activity or destruction.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 smtClean="0">
                <a:solidFill>
                  <a:srgbClr val="00B050"/>
                </a:solidFill>
              </a:rPr>
              <a:t>BACTERICIDAL AGENTS: 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Those agents, which kill the bacteria.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dirty="0" smtClean="0">
                <a:solidFill>
                  <a:srgbClr val="00B050"/>
                </a:solidFill>
              </a:rPr>
              <a:t>BACTERIOSTATIC: </a:t>
            </a:r>
          </a:p>
          <a:p>
            <a:pPr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These are the agents, which inhibit the growth of bacteria.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062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Technique I: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Clamp placement prior to RD: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clamp is placed first in this technique the tooth and gingival margin are clearly visible during placement and thus there is minimal risk of gingival trauma.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4038600"/>
            <a:ext cx="3063875" cy="28194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3962400"/>
            <a:ext cx="3817938" cy="28956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Technique 2 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						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Clamp and rubber dam placed together.			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Winged clamp are usually used in this technique.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1600" y="3962400"/>
            <a:ext cx="3011487" cy="2276475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3962400"/>
            <a:ext cx="2800350" cy="2284413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TECHNIQUE 3: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Clamp placement after the R.D. 	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technique can prove difficult for an operator working alone and assistance will simplify the whole process. 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8" t="5263" r="33279" b="2632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33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                             </a:t>
            </a:r>
            <a:r>
              <a:rPr lang="en-IN" dirty="0">
                <a:solidFill>
                  <a:srgbClr val="FFFF00"/>
                </a:solidFill>
              </a:rPr>
              <a:t>CONCLUSION</a:t>
            </a:r>
            <a:r>
              <a:rPr lang="en-IN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en-IN" dirty="0"/>
              <a:t>The sterilization and asepsis is a one of the most important step in the all minor as well as major surgical </a:t>
            </a:r>
            <a:r>
              <a:rPr lang="en-IN" dirty="0" smtClean="0"/>
              <a:t>procedures. Patient </a:t>
            </a:r>
            <a:r>
              <a:rPr lang="en-IN" dirty="0"/>
              <a:t>&amp; the general public should be assured the surgical care is extremely safe. </a:t>
            </a:r>
            <a:r>
              <a:rPr lang="en-IN" dirty="0" smtClean="0"/>
              <a:t>All  </a:t>
            </a:r>
            <a:r>
              <a:rPr lang="en-IN" dirty="0"/>
              <a:t>measures </a:t>
            </a:r>
            <a:r>
              <a:rPr lang="en-IN" dirty="0" smtClean="0"/>
              <a:t>has to be taken to reduce </a:t>
            </a:r>
            <a:r>
              <a:rPr lang="en-IN" dirty="0"/>
              <a:t>the incidence of the postoperative infection and also medico legal problems.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83315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Art and science of operative dentistry – </a:t>
            </a:r>
            <a:r>
              <a:rPr lang="en-IN" dirty="0" err="1" smtClean="0"/>
              <a:t>sturdevants</a:t>
            </a:r>
            <a:endParaRPr lang="en-IN" dirty="0" smtClean="0"/>
          </a:p>
          <a:p>
            <a:r>
              <a:rPr lang="en-IN" dirty="0" smtClean="0"/>
              <a:t>Science of dental materials-</a:t>
            </a:r>
            <a:r>
              <a:rPr lang="en-IN" dirty="0" err="1" smtClean="0"/>
              <a:t>phillips</a:t>
            </a:r>
            <a:r>
              <a:rPr lang="en-IN" dirty="0" smtClean="0"/>
              <a:t>  </a:t>
            </a:r>
            <a:r>
              <a:rPr lang="en-IN" dirty="0" err="1" smtClean="0"/>
              <a:t>anusavice</a:t>
            </a:r>
            <a:r>
              <a:rPr lang="en-IN" dirty="0" smtClean="0"/>
              <a:t> 11th , 12th   edition</a:t>
            </a:r>
          </a:p>
          <a:p>
            <a:r>
              <a:rPr lang="en-IN" smtClean="0"/>
              <a:t>Craig restorative dental material  13th edition</a:t>
            </a:r>
          </a:p>
          <a:p>
            <a:endParaRPr lang="en-I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</a:t>
            </a:r>
            <a:endParaRPr lang="en-IN" sz="8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63" y="116632"/>
            <a:ext cx="3822749" cy="56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54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FF00"/>
                </a:solidFill>
              </a:rPr>
              <a:t>METHODS OF STERILIZATION</a:t>
            </a:r>
          </a:p>
          <a:p>
            <a:pPr marL="0" indent="0">
              <a:buNone/>
            </a:pPr>
            <a:r>
              <a:rPr lang="en-IN" dirty="0"/>
              <a:t>It can be classified into 2 types,</a:t>
            </a:r>
          </a:p>
          <a:p>
            <a:endParaRPr lang="en-IN" dirty="0" smtClean="0"/>
          </a:p>
          <a:p>
            <a:r>
              <a:rPr lang="en-IN" dirty="0" smtClean="0">
                <a:solidFill>
                  <a:schemeClr val="accent5"/>
                </a:solidFill>
              </a:rPr>
              <a:t>I</a:t>
            </a:r>
            <a:r>
              <a:rPr lang="en-IN" dirty="0">
                <a:solidFill>
                  <a:schemeClr val="accent5"/>
                </a:solidFill>
              </a:rPr>
              <a:t>.	Physical </a:t>
            </a:r>
            <a:r>
              <a:rPr lang="en-IN" dirty="0" smtClean="0">
                <a:solidFill>
                  <a:schemeClr val="accent5"/>
                </a:solidFill>
              </a:rPr>
              <a:t>agents: </a:t>
            </a:r>
            <a:r>
              <a:rPr lang="en-IN" dirty="0"/>
              <a:t>It is brought about by 3 main methods</a:t>
            </a:r>
          </a:p>
          <a:p>
            <a:pPr marL="0" indent="0">
              <a:buNone/>
            </a:pPr>
            <a:r>
              <a:rPr lang="en-IN" dirty="0" smtClean="0"/>
              <a:t>              A. Heat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B. Radiation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              C. Filtration</a:t>
            </a:r>
            <a:endParaRPr lang="en-IN" dirty="0"/>
          </a:p>
          <a:p>
            <a:endParaRPr lang="en-IN" dirty="0"/>
          </a:p>
          <a:p>
            <a:r>
              <a:rPr lang="en-IN" dirty="0" smtClean="0">
                <a:solidFill>
                  <a:schemeClr val="accent5"/>
                </a:solidFill>
              </a:rPr>
              <a:t>II</a:t>
            </a:r>
            <a:r>
              <a:rPr lang="en-IN" dirty="0">
                <a:solidFill>
                  <a:schemeClr val="accent5"/>
                </a:solidFill>
              </a:rPr>
              <a:t>.	Chemical agents.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29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9432"/>
            <a:ext cx="8363272" cy="7317432"/>
          </a:xfrm>
        </p:spPr>
        <p:txBody>
          <a:bodyPr>
            <a:noAutofit/>
          </a:bodyPr>
          <a:lstStyle/>
          <a:p>
            <a:endParaRPr lang="en-IN" sz="2800" dirty="0" smtClean="0"/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>
                <a:solidFill>
                  <a:schemeClr val="accent5"/>
                </a:solidFill>
              </a:rPr>
              <a:t>PHYSICAL AGENTS</a:t>
            </a:r>
            <a:endParaRPr lang="en-IN" sz="2800" dirty="0">
              <a:solidFill>
                <a:schemeClr val="accent5"/>
              </a:solidFill>
            </a:endParaRPr>
          </a:p>
          <a:p>
            <a:r>
              <a:rPr lang="en-IN" sz="2800" dirty="0" smtClean="0"/>
              <a:t>A</a:t>
            </a:r>
            <a:r>
              <a:rPr lang="en-IN" sz="2800" dirty="0"/>
              <a:t>.	Heat: By two methods, </a:t>
            </a:r>
          </a:p>
          <a:p>
            <a:pPr marL="0" indent="0">
              <a:buNone/>
            </a:pPr>
            <a:r>
              <a:rPr lang="en-IN" sz="2800" dirty="0" smtClean="0"/>
              <a:t>                        Dry </a:t>
            </a:r>
            <a:r>
              <a:rPr lang="en-IN" sz="2800" dirty="0"/>
              <a:t>heat</a:t>
            </a:r>
          </a:p>
          <a:p>
            <a:pPr marL="0" indent="0">
              <a:buNone/>
            </a:pPr>
            <a:r>
              <a:rPr lang="en-IN" sz="2800" dirty="0" smtClean="0"/>
              <a:t>                        Moist </a:t>
            </a:r>
            <a:r>
              <a:rPr lang="en-IN" sz="2800" dirty="0"/>
              <a:t>heat</a:t>
            </a:r>
          </a:p>
          <a:p>
            <a:pPr marL="0" indent="0">
              <a:buNone/>
            </a:pPr>
            <a:r>
              <a:rPr lang="en-IN" sz="2800" dirty="0"/>
              <a:t>      Dry heat: Can be brought about </a:t>
            </a:r>
            <a:r>
              <a:rPr lang="en-IN" sz="2800" dirty="0" smtClean="0"/>
              <a:t>by</a:t>
            </a: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    a</a:t>
            </a:r>
            <a:r>
              <a:rPr lang="en-IN" sz="2800" dirty="0"/>
              <a:t>)	Flaming</a:t>
            </a:r>
          </a:p>
          <a:p>
            <a:pPr marL="0" indent="0">
              <a:buNone/>
            </a:pPr>
            <a:r>
              <a:rPr lang="en-IN" sz="2800" dirty="0" smtClean="0"/>
              <a:t>    b</a:t>
            </a:r>
            <a:r>
              <a:rPr lang="en-IN" sz="2800" dirty="0"/>
              <a:t>)	Incineration</a:t>
            </a:r>
          </a:p>
          <a:p>
            <a:pPr marL="0" indent="0">
              <a:buNone/>
            </a:pPr>
            <a:r>
              <a:rPr lang="en-IN" sz="2800" dirty="0" smtClean="0"/>
              <a:t>    c</a:t>
            </a:r>
            <a:r>
              <a:rPr lang="en-IN" sz="2800" dirty="0"/>
              <a:t>)	Hot air oven</a:t>
            </a:r>
          </a:p>
          <a:p>
            <a:pPr marL="0" indent="0">
              <a:buNone/>
            </a:pPr>
            <a:r>
              <a:rPr lang="en-IN" sz="2800" dirty="0" smtClean="0"/>
              <a:t>      </a:t>
            </a:r>
            <a:r>
              <a:rPr lang="en-IN" sz="2800" dirty="0"/>
              <a:t>Moist heat: Can be brought about by 3 methods,</a:t>
            </a:r>
          </a:p>
          <a:p>
            <a:pPr marL="0" indent="0">
              <a:buNone/>
            </a:pPr>
            <a:r>
              <a:rPr lang="en-IN" sz="2800" dirty="0" smtClean="0"/>
              <a:t>    a</a:t>
            </a:r>
            <a:r>
              <a:rPr lang="en-IN" sz="2800" dirty="0"/>
              <a:t>)	Temperature at 100c</a:t>
            </a:r>
          </a:p>
          <a:p>
            <a:pPr marL="0" indent="0">
              <a:buNone/>
            </a:pPr>
            <a:r>
              <a:rPr lang="en-IN" sz="2800" dirty="0" smtClean="0"/>
              <a:t>    b</a:t>
            </a:r>
            <a:r>
              <a:rPr lang="en-IN" sz="2800" dirty="0"/>
              <a:t>)	Temperature below 100 c</a:t>
            </a:r>
          </a:p>
          <a:p>
            <a:pPr marL="0" indent="0">
              <a:buNone/>
            </a:pPr>
            <a:r>
              <a:rPr lang="en-IN" sz="2800" dirty="0" smtClean="0"/>
              <a:t>    c</a:t>
            </a:r>
            <a:r>
              <a:rPr lang="en-IN" sz="2800" dirty="0"/>
              <a:t>)	Temperature above 100 c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0066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en-IN" dirty="0"/>
              <a:t>B. Radiation:  It is brought about by 2 methods.</a:t>
            </a:r>
          </a:p>
          <a:p>
            <a:pPr marL="0" indent="0">
              <a:buNone/>
            </a:pPr>
            <a:r>
              <a:rPr lang="en-IN" dirty="0" smtClean="0"/>
              <a:t>   a</a:t>
            </a:r>
            <a:r>
              <a:rPr lang="en-IN" dirty="0"/>
              <a:t>)	Ionizing radiation</a:t>
            </a:r>
          </a:p>
          <a:p>
            <a:pPr marL="0" indent="0">
              <a:buNone/>
            </a:pPr>
            <a:r>
              <a:rPr lang="en-IN" dirty="0" smtClean="0"/>
              <a:t>   b</a:t>
            </a:r>
            <a:r>
              <a:rPr lang="en-IN" dirty="0"/>
              <a:t>)	Non Ionizing </a:t>
            </a:r>
            <a:r>
              <a:rPr lang="en-IN" dirty="0" smtClean="0"/>
              <a:t>radiation</a:t>
            </a:r>
          </a:p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C</a:t>
            </a:r>
            <a:r>
              <a:rPr lang="en-IN" dirty="0"/>
              <a:t>.  Filtration:  It is brought about by 4 main methods</a:t>
            </a:r>
          </a:p>
          <a:p>
            <a:pPr marL="0" indent="0">
              <a:buNone/>
            </a:pPr>
            <a:r>
              <a:rPr lang="en-IN" dirty="0"/>
              <a:t>    a)By using earthenware candles.</a:t>
            </a:r>
          </a:p>
          <a:p>
            <a:pPr marL="0" indent="0">
              <a:buNone/>
            </a:pPr>
            <a:r>
              <a:rPr lang="en-IN" dirty="0"/>
              <a:t>    b)Asbestos disc filters.</a:t>
            </a:r>
          </a:p>
          <a:p>
            <a:pPr marL="0" indent="0">
              <a:buNone/>
            </a:pPr>
            <a:r>
              <a:rPr lang="en-IN" dirty="0"/>
              <a:t>    c)Sintered glass filter.</a:t>
            </a:r>
          </a:p>
          <a:p>
            <a:pPr marL="0" indent="0">
              <a:buNone/>
            </a:pPr>
            <a:r>
              <a:rPr lang="en-IN" dirty="0"/>
              <a:t>    d)Membrane filters.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897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2018</Words>
  <Application>Microsoft Office PowerPoint</Application>
  <PresentationFormat>On-screen Show (4:3)</PresentationFormat>
  <Paragraphs>333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Photo Editor Photo</vt:lpstr>
      <vt:lpstr>PowerPoint Presentation</vt:lpstr>
      <vt:lpstr>Contents: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Sterilizing &amp; Disinfecting specific Dental Armamentarium</vt:lpstr>
      <vt:lpstr>PowerPoint Presentation</vt:lpstr>
      <vt:lpstr>ISOLATION</vt:lpstr>
      <vt:lpstr>INDIRECT METHODS</vt:lpstr>
      <vt:lpstr>RUBBERDAM</vt:lpstr>
      <vt:lpstr>Rubber Dam Sheets</vt:lpstr>
      <vt:lpstr>Rubber Dam Holder</vt:lpstr>
      <vt:lpstr>Rubber dam retainer or clamp </vt:lpstr>
      <vt:lpstr>Wingless and Winged Clamp</vt:lpstr>
      <vt:lpstr>PowerPoint Presentation</vt:lpstr>
      <vt:lpstr>Other retainers </vt:lpstr>
      <vt:lpstr>Rubber Dam Punch</vt:lpstr>
      <vt:lpstr>Rubber dam retainer forceps</vt:lpstr>
      <vt:lpstr>Rubber Dam Napkin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CONSERVATIVE DENTISTRY AND ENDODONTICS MNR  DENTAL COLLEGE,  SANGAREDDY.</dc:title>
  <dc:creator>useradmin</dc:creator>
  <cp:lastModifiedBy>IDA ROOM</cp:lastModifiedBy>
  <cp:revision>80</cp:revision>
  <dcterms:created xsi:type="dcterms:W3CDTF">2012-09-16T14:18:15Z</dcterms:created>
  <dcterms:modified xsi:type="dcterms:W3CDTF">2023-05-21T05:07:24Z</dcterms:modified>
</cp:coreProperties>
</file>