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50"/>
  </p:notesMasterIdLst>
  <p:sldIdLst>
    <p:sldId id="509" r:id="rId2"/>
    <p:sldId id="258" r:id="rId3"/>
    <p:sldId id="264" r:id="rId4"/>
    <p:sldId id="266" r:id="rId5"/>
    <p:sldId id="271" r:id="rId6"/>
    <p:sldId id="500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4" r:id="rId17"/>
    <p:sldId id="285" r:id="rId18"/>
    <p:sldId id="286" r:id="rId19"/>
    <p:sldId id="511" r:id="rId20"/>
    <p:sldId id="512" r:id="rId21"/>
    <p:sldId id="287" r:id="rId22"/>
    <p:sldId id="288" r:id="rId23"/>
    <p:sldId id="290" r:id="rId24"/>
    <p:sldId id="293" r:id="rId25"/>
    <p:sldId id="501" r:id="rId26"/>
    <p:sldId id="294" r:id="rId27"/>
    <p:sldId id="295" r:id="rId28"/>
    <p:sldId id="296" r:id="rId29"/>
    <p:sldId id="299" r:id="rId30"/>
    <p:sldId id="302" r:id="rId31"/>
    <p:sldId id="303" r:id="rId32"/>
    <p:sldId id="305" r:id="rId33"/>
    <p:sldId id="306" r:id="rId34"/>
    <p:sldId id="307" r:id="rId35"/>
    <p:sldId id="309" r:id="rId36"/>
    <p:sldId id="310" r:id="rId37"/>
    <p:sldId id="503" r:id="rId38"/>
    <p:sldId id="311" r:id="rId39"/>
    <p:sldId id="530" r:id="rId40"/>
    <p:sldId id="312" r:id="rId41"/>
    <p:sldId id="316" r:id="rId42"/>
    <p:sldId id="317" r:id="rId43"/>
    <p:sldId id="318" r:id="rId44"/>
    <p:sldId id="325" r:id="rId45"/>
    <p:sldId id="538" r:id="rId46"/>
    <p:sldId id="328" r:id="rId47"/>
    <p:sldId id="329" r:id="rId48"/>
    <p:sldId id="330" r:id="rId49"/>
    <p:sldId id="332" r:id="rId50"/>
    <p:sldId id="531" r:id="rId51"/>
    <p:sldId id="333" r:id="rId52"/>
    <p:sldId id="334" r:id="rId53"/>
    <p:sldId id="335" r:id="rId54"/>
    <p:sldId id="336" r:id="rId55"/>
    <p:sldId id="337" r:id="rId56"/>
    <p:sldId id="338" r:id="rId57"/>
    <p:sldId id="339" r:id="rId58"/>
    <p:sldId id="340" r:id="rId59"/>
    <p:sldId id="341" r:id="rId60"/>
    <p:sldId id="342" r:id="rId61"/>
    <p:sldId id="504" r:id="rId62"/>
    <p:sldId id="343" r:id="rId63"/>
    <p:sldId id="505" r:id="rId64"/>
    <p:sldId id="344" r:id="rId65"/>
    <p:sldId id="345" r:id="rId66"/>
    <p:sldId id="347" r:id="rId67"/>
    <p:sldId id="348" r:id="rId68"/>
    <p:sldId id="349" r:id="rId69"/>
    <p:sldId id="350" r:id="rId70"/>
    <p:sldId id="351" r:id="rId71"/>
    <p:sldId id="352" r:id="rId72"/>
    <p:sldId id="354" r:id="rId73"/>
    <p:sldId id="355" r:id="rId74"/>
    <p:sldId id="366" r:id="rId75"/>
    <p:sldId id="367" r:id="rId76"/>
    <p:sldId id="368" r:id="rId77"/>
    <p:sldId id="369" r:id="rId78"/>
    <p:sldId id="372" r:id="rId79"/>
    <p:sldId id="375" r:id="rId80"/>
    <p:sldId id="376" r:id="rId81"/>
    <p:sldId id="377" r:id="rId82"/>
    <p:sldId id="378" r:id="rId83"/>
    <p:sldId id="380" r:id="rId84"/>
    <p:sldId id="382" r:id="rId85"/>
    <p:sldId id="383" r:id="rId86"/>
    <p:sldId id="385" r:id="rId87"/>
    <p:sldId id="386" r:id="rId88"/>
    <p:sldId id="388" r:id="rId89"/>
    <p:sldId id="389" r:id="rId90"/>
    <p:sldId id="390" r:id="rId91"/>
    <p:sldId id="391" r:id="rId92"/>
    <p:sldId id="392" r:id="rId93"/>
    <p:sldId id="393" r:id="rId94"/>
    <p:sldId id="394" r:id="rId95"/>
    <p:sldId id="395" r:id="rId96"/>
    <p:sldId id="396" r:id="rId97"/>
    <p:sldId id="397" r:id="rId98"/>
    <p:sldId id="399" r:id="rId99"/>
    <p:sldId id="400" r:id="rId100"/>
    <p:sldId id="540" r:id="rId101"/>
    <p:sldId id="541" r:id="rId102"/>
    <p:sldId id="406" r:id="rId103"/>
    <p:sldId id="414" r:id="rId104"/>
    <p:sldId id="416" r:id="rId105"/>
    <p:sldId id="418" r:id="rId106"/>
    <p:sldId id="419" r:id="rId107"/>
    <p:sldId id="420" r:id="rId108"/>
    <p:sldId id="421" r:id="rId109"/>
    <p:sldId id="422" r:id="rId110"/>
    <p:sldId id="425" r:id="rId111"/>
    <p:sldId id="519" r:id="rId112"/>
    <p:sldId id="426" r:id="rId113"/>
    <p:sldId id="430" r:id="rId114"/>
    <p:sldId id="431" r:id="rId115"/>
    <p:sldId id="432" r:id="rId116"/>
    <p:sldId id="433" r:id="rId117"/>
    <p:sldId id="528" r:id="rId118"/>
    <p:sldId id="448" r:id="rId119"/>
    <p:sldId id="539" r:id="rId120"/>
    <p:sldId id="450" r:id="rId121"/>
    <p:sldId id="451" r:id="rId122"/>
    <p:sldId id="452" r:id="rId123"/>
    <p:sldId id="542" r:id="rId124"/>
    <p:sldId id="459" r:id="rId125"/>
    <p:sldId id="460" r:id="rId126"/>
    <p:sldId id="461" r:id="rId127"/>
    <p:sldId id="462" r:id="rId128"/>
    <p:sldId id="466" r:id="rId129"/>
    <p:sldId id="467" r:id="rId130"/>
    <p:sldId id="468" r:id="rId131"/>
    <p:sldId id="470" r:id="rId132"/>
    <p:sldId id="471" r:id="rId133"/>
    <p:sldId id="475" r:id="rId134"/>
    <p:sldId id="529" r:id="rId135"/>
    <p:sldId id="485" r:id="rId136"/>
    <p:sldId id="486" r:id="rId137"/>
    <p:sldId id="487" r:id="rId138"/>
    <p:sldId id="532" r:id="rId139"/>
    <p:sldId id="533" r:id="rId140"/>
    <p:sldId id="488" r:id="rId141"/>
    <p:sldId id="489" r:id="rId142"/>
    <p:sldId id="490" r:id="rId143"/>
    <p:sldId id="492" r:id="rId144"/>
    <p:sldId id="493" r:id="rId145"/>
    <p:sldId id="494" r:id="rId146"/>
    <p:sldId id="495" r:id="rId147"/>
    <p:sldId id="496" r:id="rId148"/>
    <p:sldId id="526" r:id="rId1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399D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77" autoAdjust="0"/>
    <p:restoredTop sz="89351" autoAdjust="0"/>
  </p:normalViewPr>
  <p:slideViewPr>
    <p:cSldViewPr>
      <p:cViewPr>
        <p:scale>
          <a:sx n="66" d="100"/>
          <a:sy n="66" d="100"/>
        </p:scale>
        <p:origin x="-2826" y="-840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1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80101F-CC09-4E64-9CA8-06B27F69FF01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E7FAEC3A-B40C-44C5-B7AE-D3870C8F0B87}">
      <dgm:prSet phldrT="[Text]"/>
      <dgm:spPr>
        <a:solidFill>
          <a:srgbClr val="92D050"/>
        </a:solidFill>
      </dgm:spPr>
      <dgm:t>
        <a:bodyPr/>
        <a:lstStyle/>
        <a:p>
          <a:endParaRPr lang="en-US" b="1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endParaRPr lang="en-US" b="1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endParaRPr lang="en-US" b="1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endParaRPr lang="en-US" b="1" dirty="0" smtClean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en-US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ORAL HEALTH</a:t>
          </a:r>
        </a:p>
        <a:p>
          <a:endParaRPr lang="en-US" dirty="0"/>
        </a:p>
      </dgm:t>
    </dgm:pt>
    <dgm:pt modelId="{3416226F-7D39-4635-9EED-94ADD4D22563}" type="parTrans" cxnId="{72A06795-BC2A-46F6-9915-A8BCD6D66D63}">
      <dgm:prSet/>
      <dgm:spPr/>
      <dgm:t>
        <a:bodyPr/>
        <a:lstStyle/>
        <a:p>
          <a:endParaRPr lang="en-US"/>
        </a:p>
      </dgm:t>
    </dgm:pt>
    <dgm:pt modelId="{9E760980-44FD-40DB-8DF7-2E60BEE28269}" type="sibTrans" cxnId="{72A06795-BC2A-46F6-9915-A8BCD6D66D63}">
      <dgm:prSet/>
      <dgm:spPr/>
      <dgm:t>
        <a:bodyPr/>
        <a:lstStyle/>
        <a:p>
          <a:endParaRPr lang="en-US"/>
        </a:p>
      </dgm:t>
    </dgm:pt>
    <dgm:pt modelId="{183482E4-223A-4943-9BB3-EE4E0BDF375C}">
      <dgm:prSet phldrT="[Text]"/>
      <dgm:spPr>
        <a:solidFill>
          <a:srgbClr val="FFFF00"/>
        </a:solidFill>
      </dgm:spPr>
      <dgm:t>
        <a:bodyPr/>
        <a:lstStyle/>
        <a:p>
          <a:r>
            <a:rPr lang="en-US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FUNCTION</a:t>
          </a:r>
          <a:endParaRPr lang="en-US" dirty="0"/>
        </a:p>
      </dgm:t>
    </dgm:pt>
    <dgm:pt modelId="{00B644F3-F6A2-4806-AF72-2B5F5F40F84B}" type="parTrans" cxnId="{06673965-3E06-493D-A4C1-9634C5EC8090}">
      <dgm:prSet/>
      <dgm:spPr/>
      <dgm:t>
        <a:bodyPr/>
        <a:lstStyle/>
        <a:p>
          <a:endParaRPr lang="en-US"/>
        </a:p>
      </dgm:t>
    </dgm:pt>
    <dgm:pt modelId="{F8676471-1619-4DA8-A7CB-4EFFB16A8581}" type="sibTrans" cxnId="{06673965-3E06-493D-A4C1-9634C5EC8090}">
      <dgm:prSet/>
      <dgm:spPr/>
      <dgm:t>
        <a:bodyPr/>
        <a:lstStyle/>
        <a:p>
          <a:endParaRPr lang="en-US"/>
        </a:p>
      </dgm:t>
    </dgm:pt>
    <dgm:pt modelId="{B782329E-D076-455C-A7EF-BB2DAE938D99}">
      <dgm:prSet phldrT="[Text]"/>
      <dgm:spPr>
        <a:solidFill>
          <a:srgbClr val="00B0F0"/>
        </a:solidFill>
      </dgm:spPr>
      <dgm:t>
        <a:bodyPr/>
        <a:lstStyle/>
        <a:p>
          <a:r>
            <a:rPr lang="en-US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ESTHETICS</a:t>
          </a:r>
          <a:endParaRPr lang="en-US" dirty="0"/>
        </a:p>
      </dgm:t>
    </dgm:pt>
    <dgm:pt modelId="{BE04D0B3-B1F2-4EA3-8825-CF39581358D5}" type="parTrans" cxnId="{AE8FE6F9-52F3-4DA4-A6EA-79457DAB9F7A}">
      <dgm:prSet/>
      <dgm:spPr/>
      <dgm:t>
        <a:bodyPr/>
        <a:lstStyle/>
        <a:p>
          <a:endParaRPr lang="en-US"/>
        </a:p>
      </dgm:t>
    </dgm:pt>
    <dgm:pt modelId="{03181163-0FEC-4072-B409-8481E79E6361}" type="sibTrans" cxnId="{AE8FE6F9-52F3-4DA4-A6EA-79457DAB9F7A}">
      <dgm:prSet/>
      <dgm:spPr/>
      <dgm:t>
        <a:bodyPr/>
        <a:lstStyle/>
        <a:p>
          <a:endParaRPr lang="en-US"/>
        </a:p>
      </dgm:t>
    </dgm:pt>
    <dgm:pt modelId="{5FE167E8-425B-4DE8-ABD7-0CC7BC85397B}" type="pres">
      <dgm:prSet presAssocID="{4A80101F-CC09-4E64-9CA8-06B27F69FF01}" presName="Name0" presStyleCnt="0">
        <dgm:presLayoutVars>
          <dgm:dir/>
          <dgm:animLvl val="lvl"/>
          <dgm:resizeHandles val="exact"/>
        </dgm:presLayoutVars>
      </dgm:prSet>
      <dgm:spPr/>
    </dgm:pt>
    <dgm:pt modelId="{2527D49F-12F2-4DDB-9DC4-4E9251B5071F}" type="pres">
      <dgm:prSet presAssocID="{E7FAEC3A-B40C-44C5-B7AE-D3870C8F0B87}" presName="Name8" presStyleCnt="0"/>
      <dgm:spPr/>
    </dgm:pt>
    <dgm:pt modelId="{E218E19A-2E19-4D70-A988-64C4CE06929F}" type="pres">
      <dgm:prSet presAssocID="{E7FAEC3A-B40C-44C5-B7AE-D3870C8F0B87}" presName="level" presStyleLbl="node1" presStyleIdx="0" presStyleCnt="3" custScaleX="8734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FAAFFD-3810-4824-9345-392F4FF57EB4}" type="pres">
      <dgm:prSet presAssocID="{E7FAEC3A-B40C-44C5-B7AE-D3870C8F0B8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522543-17E5-4A9F-AB95-5B1C58A812D3}" type="pres">
      <dgm:prSet presAssocID="{183482E4-223A-4943-9BB3-EE4E0BDF375C}" presName="Name8" presStyleCnt="0"/>
      <dgm:spPr/>
    </dgm:pt>
    <dgm:pt modelId="{8D95E9DE-4E7B-414E-86FE-E7A787ACA4B6}" type="pres">
      <dgm:prSet presAssocID="{183482E4-223A-4943-9BB3-EE4E0BDF375C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9722D2-3305-43A8-B00F-584F4C791320}" type="pres">
      <dgm:prSet presAssocID="{183482E4-223A-4943-9BB3-EE4E0BDF375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68EB64-BF01-4F2D-A201-27FE7C04FD24}" type="pres">
      <dgm:prSet presAssocID="{B782329E-D076-455C-A7EF-BB2DAE938D99}" presName="Name8" presStyleCnt="0"/>
      <dgm:spPr/>
    </dgm:pt>
    <dgm:pt modelId="{2CA2D0AA-C56A-480A-B321-972A614076D3}" type="pres">
      <dgm:prSet presAssocID="{B782329E-D076-455C-A7EF-BB2DAE938D99}" presName="level" presStyleLbl="node1" presStyleIdx="2" presStyleCnt="3" custScaleX="8987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28F550-C01C-47B9-BCAD-7BBD219B870F}" type="pres">
      <dgm:prSet presAssocID="{B782329E-D076-455C-A7EF-BB2DAE938D9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8FE6F9-52F3-4DA4-A6EA-79457DAB9F7A}" srcId="{4A80101F-CC09-4E64-9CA8-06B27F69FF01}" destId="{B782329E-D076-455C-A7EF-BB2DAE938D99}" srcOrd="2" destOrd="0" parTransId="{BE04D0B3-B1F2-4EA3-8825-CF39581358D5}" sibTransId="{03181163-0FEC-4072-B409-8481E79E6361}"/>
    <dgm:cxn modelId="{77C1CFA5-FA35-4B7D-A625-F96A9C13DF26}" type="presOf" srcId="{183482E4-223A-4943-9BB3-EE4E0BDF375C}" destId="{7E9722D2-3305-43A8-B00F-584F4C791320}" srcOrd="1" destOrd="0" presId="urn:microsoft.com/office/officeart/2005/8/layout/pyramid1"/>
    <dgm:cxn modelId="{06673965-3E06-493D-A4C1-9634C5EC8090}" srcId="{4A80101F-CC09-4E64-9CA8-06B27F69FF01}" destId="{183482E4-223A-4943-9BB3-EE4E0BDF375C}" srcOrd="1" destOrd="0" parTransId="{00B644F3-F6A2-4806-AF72-2B5F5F40F84B}" sibTransId="{F8676471-1619-4DA8-A7CB-4EFFB16A8581}"/>
    <dgm:cxn modelId="{9CF25A52-7837-48EF-806B-8BAB03667C23}" type="presOf" srcId="{4A80101F-CC09-4E64-9CA8-06B27F69FF01}" destId="{5FE167E8-425B-4DE8-ABD7-0CC7BC85397B}" srcOrd="0" destOrd="0" presId="urn:microsoft.com/office/officeart/2005/8/layout/pyramid1"/>
    <dgm:cxn modelId="{72A06795-BC2A-46F6-9915-A8BCD6D66D63}" srcId="{4A80101F-CC09-4E64-9CA8-06B27F69FF01}" destId="{E7FAEC3A-B40C-44C5-B7AE-D3870C8F0B87}" srcOrd="0" destOrd="0" parTransId="{3416226F-7D39-4635-9EED-94ADD4D22563}" sibTransId="{9E760980-44FD-40DB-8DF7-2E60BEE28269}"/>
    <dgm:cxn modelId="{E6498EAD-C389-44F3-B917-1B28A40E42ED}" type="presOf" srcId="{183482E4-223A-4943-9BB3-EE4E0BDF375C}" destId="{8D95E9DE-4E7B-414E-86FE-E7A787ACA4B6}" srcOrd="0" destOrd="0" presId="urn:microsoft.com/office/officeart/2005/8/layout/pyramid1"/>
    <dgm:cxn modelId="{962214E1-5AD1-4451-B148-B571C46039DE}" type="presOf" srcId="{B782329E-D076-455C-A7EF-BB2DAE938D99}" destId="{2CA2D0AA-C56A-480A-B321-972A614076D3}" srcOrd="0" destOrd="0" presId="urn:microsoft.com/office/officeart/2005/8/layout/pyramid1"/>
    <dgm:cxn modelId="{A3C3793C-AD16-47D4-B254-39E208777F7B}" type="presOf" srcId="{E7FAEC3A-B40C-44C5-B7AE-D3870C8F0B87}" destId="{E218E19A-2E19-4D70-A988-64C4CE06929F}" srcOrd="0" destOrd="0" presId="urn:microsoft.com/office/officeart/2005/8/layout/pyramid1"/>
    <dgm:cxn modelId="{D4A32A51-959D-4728-9A6F-4C0D8E7C13B9}" type="presOf" srcId="{E7FAEC3A-B40C-44C5-B7AE-D3870C8F0B87}" destId="{ACFAAFFD-3810-4824-9345-392F4FF57EB4}" srcOrd="1" destOrd="0" presId="urn:microsoft.com/office/officeart/2005/8/layout/pyramid1"/>
    <dgm:cxn modelId="{A448C676-5370-4F4E-907A-EE018FA51FF7}" type="presOf" srcId="{B782329E-D076-455C-A7EF-BB2DAE938D99}" destId="{D828F550-C01C-47B9-BCAD-7BBD219B870F}" srcOrd="1" destOrd="0" presId="urn:microsoft.com/office/officeart/2005/8/layout/pyramid1"/>
    <dgm:cxn modelId="{92094A6A-7F22-49A7-B900-A10189C3501A}" type="presParOf" srcId="{5FE167E8-425B-4DE8-ABD7-0CC7BC85397B}" destId="{2527D49F-12F2-4DDB-9DC4-4E9251B5071F}" srcOrd="0" destOrd="0" presId="urn:microsoft.com/office/officeart/2005/8/layout/pyramid1"/>
    <dgm:cxn modelId="{65DC0FB3-E906-46E6-AE78-D87EA5BEF8C6}" type="presParOf" srcId="{2527D49F-12F2-4DDB-9DC4-4E9251B5071F}" destId="{E218E19A-2E19-4D70-A988-64C4CE06929F}" srcOrd="0" destOrd="0" presId="urn:microsoft.com/office/officeart/2005/8/layout/pyramid1"/>
    <dgm:cxn modelId="{3D1E0F15-8E1F-4898-9A2E-E1E0BC2C3663}" type="presParOf" srcId="{2527D49F-12F2-4DDB-9DC4-4E9251B5071F}" destId="{ACFAAFFD-3810-4824-9345-392F4FF57EB4}" srcOrd="1" destOrd="0" presId="urn:microsoft.com/office/officeart/2005/8/layout/pyramid1"/>
    <dgm:cxn modelId="{19B3C765-97AC-432B-B4F3-587E1D6770A6}" type="presParOf" srcId="{5FE167E8-425B-4DE8-ABD7-0CC7BC85397B}" destId="{41522543-17E5-4A9F-AB95-5B1C58A812D3}" srcOrd="1" destOrd="0" presId="urn:microsoft.com/office/officeart/2005/8/layout/pyramid1"/>
    <dgm:cxn modelId="{27048C9A-12E5-4FFE-B8C8-940A2F3A9FB9}" type="presParOf" srcId="{41522543-17E5-4A9F-AB95-5B1C58A812D3}" destId="{8D95E9DE-4E7B-414E-86FE-E7A787ACA4B6}" srcOrd="0" destOrd="0" presId="urn:microsoft.com/office/officeart/2005/8/layout/pyramid1"/>
    <dgm:cxn modelId="{266A19D1-8130-48B5-B962-B8F4BF4AD4C2}" type="presParOf" srcId="{41522543-17E5-4A9F-AB95-5B1C58A812D3}" destId="{7E9722D2-3305-43A8-B00F-584F4C791320}" srcOrd="1" destOrd="0" presId="urn:microsoft.com/office/officeart/2005/8/layout/pyramid1"/>
    <dgm:cxn modelId="{E88546B9-FB1C-4599-A12F-8ED2CB969206}" type="presParOf" srcId="{5FE167E8-425B-4DE8-ABD7-0CC7BC85397B}" destId="{BC68EB64-BF01-4F2D-A201-27FE7C04FD24}" srcOrd="2" destOrd="0" presId="urn:microsoft.com/office/officeart/2005/8/layout/pyramid1"/>
    <dgm:cxn modelId="{F27D42DD-2FCB-4316-BE19-956262C6BE82}" type="presParOf" srcId="{BC68EB64-BF01-4F2D-A201-27FE7C04FD24}" destId="{2CA2D0AA-C56A-480A-B321-972A614076D3}" srcOrd="0" destOrd="0" presId="urn:microsoft.com/office/officeart/2005/8/layout/pyramid1"/>
    <dgm:cxn modelId="{B2C81B77-4774-4601-8622-8984C5ED2043}" type="presParOf" srcId="{BC68EB64-BF01-4F2D-A201-27FE7C04FD24}" destId="{D828F550-C01C-47B9-BCAD-7BBD219B870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2D57B-D0FC-4EAB-AF38-523FC3E76A7C}" type="datetimeFigureOut">
              <a:rPr lang="en-US" smtClean="0"/>
              <a:pPr/>
              <a:t>21-May-23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29865-4643-4856-8309-3CF2CBE2BF3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42752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109</a:t>
            </a:fld>
            <a:endParaRPr lang="en-US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110</a:t>
            </a:fld>
            <a:endParaRPr lang="en-US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112</a:t>
            </a:fld>
            <a:endParaRPr lang="en-US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120</a:t>
            </a:fld>
            <a:endParaRPr lang="en-US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121</a:t>
            </a:fld>
            <a:endParaRPr lang="en-US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122</a:t>
            </a:fld>
            <a:endParaRPr lang="en-US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29865-4643-4856-8309-3CF2CBE2BF35}" type="slidenum">
              <a:rPr lang="en-IN" smtClean="0"/>
              <a:pPr/>
              <a:t>125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46296262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128</a:t>
            </a:fld>
            <a:endParaRPr lang="en-US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129</a:t>
            </a:fld>
            <a:endParaRPr lang="en-US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130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131</a:t>
            </a:fld>
            <a:endParaRPr lang="en-US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Auto- 955-1065 creates glaze</a:t>
            </a:r>
          </a:p>
          <a:p>
            <a:r>
              <a:rPr lang="en-US" dirty="0" smtClean="0"/>
              <a:t>Over-  silica and low fusing fluxes which</a:t>
            </a:r>
            <a:r>
              <a:rPr lang="en-US" baseline="0" dirty="0" smtClean="0"/>
              <a:t> increase </a:t>
            </a:r>
            <a:r>
              <a:rPr lang="en-US" baseline="0" dirty="0" err="1" smtClean="0"/>
              <a:t>transluency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132</a:t>
            </a:fld>
            <a:endParaRPr lang="en-US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135</a:t>
            </a:fld>
            <a:endParaRPr lang="en-US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136</a:t>
            </a:fld>
            <a:endParaRPr lang="en-US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137</a:t>
            </a:fld>
            <a:endParaRPr lang="en-US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140</a:t>
            </a:fld>
            <a:endParaRPr lang="en-US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141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Polishing pastes are applied with soft felt points, muslin (woven cotton fabric) wheels, prophylaxis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rubber cups, or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buffing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wheels.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‘‘triangle’’ representation reflects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empirical observations regarding the relative amount of time and effort spent on each segment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process. However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Heat generation during the cutting, contouring, finishing,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polishing processes of direct restorations is a major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concern. To avoid adverse effects to the pulp, the clinician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must cool the surface with a lubricant, such as an air–water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spray, and avoid continuous contact of high-speed rotary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instruments with the substrate. Intermittent contact during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operation is necessary not only to cool the surface but also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remove debris formed between the substrate and the instrument.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Carbide finishing burs, due to their less abrasive action, may be kinder to soft tissue at the gingival margin as compared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diamond bur or bonded abrasive contouring instruments</a:t>
            </a:r>
            <a:r>
              <a:rPr lang="en-US" sz="1200" b="1" i="0" u="none" strike="noStrike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. Finishing with diamond followed by carbide bur better performance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 is the hardest material known and is capable of abrading almost any other material.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thin layer of abrasive present on these discs remains effective for a limited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period of clinical use, making these discs single-use and disposable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C0175B-524C-4841-BDA6-435F49EE9115}" type="slidenum">
              <a:rPr lang="en-US"/>
              <a:pPr/>
              <a:t>35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70A99D-26BD-4219-94C4-B227251F6516}" type="slidenum">
              <a:rPr lang="en-US"/>
              <a:pPr/>
              <a:t>36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Objective</a:t>
            </a:r>
            <a:r>
              <a:rPr lang="en-US" baseline="0" dirty="0" smtClean="0"/>
              <a:t> of the operative dentist is to restore  tooth – form function and esthetics </a:t>
            </a:r>
            <a:r>
              <a:rPr lang="en-US" baseline="0" dirty="0" err="1" smtClean="0"/>
              <a:t>maintainence</a:t>
            </a:r>
            <a:r>
              <a:rPr lang="en-US" baseline="0" dirty="0" smtClean="0"/>
              <a:t> of periodontal </a:t>
            </a:r>
            <a:r>
              <a:rPr lang="en-US" baseline="0" dirty="0" err="1" smtClean="0"/>
              <a:t>tisssues</a:t>
            </a:r>
            <a:r>
              <a:rPr lang="en-US" baseline="0" dirty="0" smtClean="0"/>
              <a:t>  in good esteem.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Finishing and polishing refers to gross contouring of the restoration, to obtain the desired anatomy, and the reduction and smoothing of the roughness and scratches created by finishing instruments.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filler 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many dental materials such as the hydrocolloid impression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29865-4643-4856-8309-3CF2CBE2BF35}" type="slidenum">
              <a:rPr lang="en-IN" smtClean="0"/>
              <a:pPr/>
              <a:t>61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724240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particles are sharp,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they break to form new sharp particles. This results 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highly efficient cutting of a wide variety of materials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High temperatures created during the polishing of amalgam may cause discomfort for the patient owing to the transmission of the heat to vital tissues through the thermally conductive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properly contoured, polished restoration will contribute to the longevity of the restoration and the health of the surrounding </a:t>
            </a:r>
            <a:r>
              <a:rPr lang="en-US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Periodontium</a:t>
            </a:r>
            <a:r>
              <a:rPr lang="en-US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80</a:t>
            </a:fld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81</a:t>
            </a:fld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82</a:t>
            </a:fld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83</a:t>
            </a:fld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84</a:t>
            </a:fld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85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Science of interacting substances in relative motion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86</a:t>
            </a:fld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87</a:t>
            </a:fld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88</a:t>
            </a:fld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89</a:t>
            </a:fld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Use light, intermittent pressure with rotary instruments lifting the instrument off of the restoration frequently. Heavy or prolonged pressure generates heat.</a:t>
            </a:r>
          </a:p>
          <a:p>
            <a:pPr marL="457200" indent="-457200">
              <a:buNone/>
            </a:pPr>
            <a:endParaRPr lang="en-US" sz="1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   Use slow to moderate speed with rotary instruments. High speeds     increase  friction and thus generate heat. Increase speed only to produce the final high shine.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90</a:t>
            </a:fld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91</a:t>
            </a:fld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92</a:t>
            </a:fld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93</a:t>
            </a:fld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94</a:t>
            </a:fld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95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97</a:t>
            </a:fld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98</a:t>
            </a:fld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99</a:t>
            </a:fld>
            <a:endParaRPr 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102</a:t>
            </a:fld>
            <a:endParaRPr 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103</a:t>
            </a:fld>
            <a:endParaRPr 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104</a:t>
            </a:fld>
            <a:endParaRPr 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105</a:t>
            </a:fld>
            <a:endParaRPr lang="en-US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106</a:t>
            </a:fld>
            <a:endParaRPr lang="en-US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107</a:t>
            </a:fld>
            <a:endParaRPr lang="en-US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86B05-C4C8-4A6B-B7F0-B287E4727561}" type="slidenum">
              <a:rPr lang="en-US" smtClean="0"/>
              <a:pPr/>
              <a:t>108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email">
              <a:alphaModFix amt="4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A42EEE2-D577-4E45-888E-D3BA87A64D8E}" type="datetime1">
              <a:rPr lang="en-US" smtClean="0"/>
              <a:pPr/>
              <a:t>21-May-23</a:t>
            </a:fld>
            <a:endParaRPr lang="en-IN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E7048F9-DD96-406F-BEEE-B12BCC21570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5D3EB5-AA6D-45B1-A14D-12D0AC3B6D61}" type="datetime1">
              <a:rPr lang="en-US" smtClean="0"/>
              <a:pPr/>
              <a:t>21-May-23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7048F9-DD96-406F-BEEE-B12BCC21570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7D642C2-B086-4BEF-8D62-1EFCEE5A3143}" type="datetime1">
              <a:rPr lang="en-US" smtClean="0"/>
              <a:pPr/>
              <a:t>21-May-23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E7048F9-DD96-406F-BEEE-B12BCC21570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BA1FBF-FFDB-49F7-88E5-B6596109E5D8}" type="datetime1">
              <a:rPr lang="en-US" smtClean="0"/>
              <a:pPr/>
              <a:t>21-May-23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0A368B-7E2B-429F-836B-A2EBB00C8C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E41852-742F-42DC-AC48-4BC75F28C5B8}" type="datetime1">
              <a:rPr lang="en-US" smtClean="0"/>
              <a:pPr/>
              <a:t>21-May-23</a:t>
            </a:fld>
            <a:endParaRPr lang="en-I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I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7048F9-DD96-406F-BEEE-B12BCC21570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D4CF1A-3FFB-48BC-833B-FC070F8D1C99}" type="datetime1">
              <a:rPr lang="en-US" smtClean="0"/>
              <a:pPr/>
              <a:t>21-May-23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7048F9-DD96-406F-BEEE-B12BCC21570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197916E-E60D-4662-BC6B-B81D7CB2EBF8}" type="datetime1">
              <a:rPr lang="en-US" smtClean="0"/>
              <a:pPr/>
              <a:t>21-May-23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E7048F9-DD96-406F-BEEE-B12BCC21570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606772-44F8-4C4B-82D9-2BC1AE86CE91}" type="datetime1">
              <a:rPr lang="en-US" smtClean="0"/>
              <a:pPr/>
              <a:t>21-May-23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7048F9-DD96-406F-BEEE-B12BCC21570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E91FCF-E566-4263-AFC5-08B18D2A6983}" type="datetime1">
              <a:rPr lang="en-US" smtClean="0"/>
              <a:pPr/>
              <a:t>21-May-23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7048F9-DD96-406F-BEEE-B12BCC21570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C302E9-AE63-48DC-B2EC-BDACA4FE1DC4}" type="datetime1">
              <a:rPr lang="en-US" smtClean="0"/>
              <a:pPr/>
              <a:t>21-May-23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7048F9-DD96-406F-BEEE-B12BCC21570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0E4A800-6FE7-416E-96CE-B60AFC827F7E}" type="datetime1">
              <a:rPr lang="en-US" smtClean="0"/>
              <a:pPr/>
              <a:t>21-May-23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7048F9-DD96-406F-BEEE-B12BCC21570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F8ECC5-7CE4-402B-89A1-09832AEF1E70}" type="datetime1">
              <a:rPr lang="en-US" smtClean="0"/>
              <a:pPr/>
              <a:t>21-May-23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7048F9-DD96-406F-BEEE-B12BCC21570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EA1625-594D-4FCB-9B9F-C84EFA7C4B75}" type="datetime1">
              <a:rPr lang="en-US" smtClean="0"/>
              <a:pPr/>
              <a:t>21-May-23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7048F9-DD96-406F-BEEE-B12BCC215707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5" cstate="email">
              <a:alphaModFix amt="4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667C8ED-B14A-4EBF-A8B3-D9247AD00D10}" type="datetime1">
              <a:rPr lang="en-US" smtClean="0"/>
              <a:pPr/>
              <a:t>21-May-23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E7048F9-DD96-406F-BEEE-B12BCC215707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4.jpeg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6.jpe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8.jpe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1.jpeg"/><Relationship Id="rId4" Type="http://schemas.openxmlformats.org/officeDocument/2006/relationships/image" Target="../media/image120.jpe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7.jpe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e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6.jpeg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1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e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e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jpe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4.jpeg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jpe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jpe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jpe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jpe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jpe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9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1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5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3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2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png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643174" y="2928934"/>
            <a:ext cx="6500826" cy="107157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gency FB" pitchFamily="34" charset="0"/>
              </a:rPr>
              <a:t>FINISHING AND POLISHING </a:t>
            </a:r>
            <a:endParaRPr lang="en-US" sz="4800" b="1" dirty="0">
              <a:solidFill>
                <a:schemeClr val="bg1"/>
              </a:solidFill>
              <a:latin typeface="Agency FB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48F9-DD96-406F-BEEE-B12BCC215707}" type="slidenum">
              <a:rPr lang="en-IN" smtClean="0"/>
              <a:pPr/>
              <a:t>1</a:t>
            </a:fld>
            <a:endParaRPr lang="en-IN"/>
          </a:p>
        </p:txBody>
      </p:sp>
      <p:pic>
        <p:nvPicPr>
          <p:cNvPr id="6" name="image1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2844" y="71414"/>
            <a:ext cx="2500330" cy="2071702"/>
          </a:xfrm>
          <a:prstGeom prst="rect">
            <a:avLst/>
          </a:prstGeom>
        </p:spPr>
      </p:pic>
      <p:sp>
        <p:nvSpPr>
          <p:cNvPr id="270337" name="Rectangle 1"/>
          <p:cNvSpPr>
            <a:spLocks noChangeArrowheads="1"/>
          </p:cNvSpPr>
          <p:nvPr/>
        </p:nvSpPr>
        <p:spPr bwMode="auto">
          <a:xfrm>
            <a:off x="2786050" y="357166"/>
            <a:ext cx="6169509" cy="83099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38275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SIBAR INSTITUTE OF DENTAL SCIENCES,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38275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GUNTUR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0338" name="Rectangle 2"/>
          <p:cNvSpPr>
            <a:spLocks noChangeArrowheads="1"/>
          </p:cNvSpPr>
          <p:nvPr/>
        </p:nvSpPr>
        <p:spPr bwMode="auto">
          <a:xfrm>
            <a:off x="2928926" y="1643050"/>
            <a:ext cx="5748561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38275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DEPARTMENT OF CONSERVATIVE DENTISTRY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38275" algn="l"/>
              </a:tabLst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AND ENDODONTICS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9124" y="4929198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Dr. M </a:t>
            </a:r>
            <a:r>
              <a:rPr lang="en-US" b="1" dirty="0" err="1" smtClean="0">
                <a:solidFill>
                  <a:schemeClr val="bg1"/>
                </a:solidFill>
              </a:rPr>
              <a:t>Pragna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Reader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5234" y="729200"/>
            <a:ext cx="6359945" cy="457200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48F9-DD96-406F-BEEE-B12BCC215707}" type="slidenum">
              <a:rPr lang="en-IN" smtClean="0"/>
              <a:pPr/>
              <a:t>10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228600" y="5386571"/>
            <a:ext cx="851986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Finishing and polishing procedures in restorative dentistry follow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tribiologic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principles of abrasive wear in two-body &amp; three-body configurations</a:t>
            </a:r>
          </a:p>
          <a:p>
            <a:endParaRPr lang="en-US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360" y="320040"/>
            <a:ext cx="72390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2400" u="sng" dirty="0" smtClean="0">
                <a:solidFill>
                  <a:srgbClr val="FF0000"/>
                </a:solidFill>
              </a:rPr>
              <a:t>DISCS</a:t>
            </a:r>
            <a:endParaRPr lang="en-US" sz="2400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Finishing and polishing discs are used for gross reduction, contouring, finishing  &amp; polishing restorations.</a:t>
            </a:r>
          </a:p>
          <a:p>
            <a:pPr algn="just">
              <a:buFont typeface="Wingdings" pitchFamily="2" charset="2"/>
              <a:buChar char="v"/>
            </a:pP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Most are coated with an aluminum oxide abrasive.</a:t>
            </a:r>
          </a:p>
          <a:p>
            <a:pPr algn="just">
              <a:buFont typeface="Wingdings" pitchFamily="2" charset="2"/>
              <a:buChar char="v"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They are used in a sequence of grits, starting with a coarser grit disc and finishing with a superfine grit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48F9-DD96-406F-BEEE-B12BCC215707}" type="slidenum">
              <a:rPr lang="en-IN" smtClean="0"/>
              <a:pPr/>
              <a:t>100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4181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iamond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strips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help start the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interproximal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finishing process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while maintaining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integrity of the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interproximalcontact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Aluminum oxide cups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polish gingival margins, achieve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labial characterization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and anatomy,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and effectively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reach areas such as the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gingival third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and the gingival margins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 anterior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teeth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Aluminum oxide points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create labial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grooves in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veneers, to finish and polish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occlusal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surfaces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 posterior teeth, and on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lingual surfaces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 anterior teeth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Aluminum oxide polishing paste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the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last step in the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finishing and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polishing process.</a:t>
            </a: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48F9-DD96-406F-BEEE-B12BCC215707}" type="slidenum">
              <a:rPr lang="en-IN" smtClean="0"/>
              <a:pPr/>
              <a:t>101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0468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SHOFU FINISHING KIT</a:t>
            </a:r>
          </a:p>
          <a:p>
            <a:endParaRPr lang="en-US" sz="24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48F9-DD96-406F-BEEE-B12BCC215707}" type="slidenum">
              <a:rPr lang="en-IN" smtClean="0"/>
              <a:pPr/>
              <a:t>102</a:t>
            </a:fld>
            <a:endParaRPr lang="en-IN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1142984"/>
            <a:ext cx="4300550" cy="2703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28596" y="4071942"/>
            <a:ext cx="82582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These assortments are designed for contouring and finishing aesthetic restorations.</a:t>
            </a:r>
          </a:p>
          <a:p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Kit contains:</a:t>
            </a:r>
          </a:p>
          <a:p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Dura-Green Stones – 3 each for adjusting</a:t>
            </a:r>
          </a:p>
          <a:p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Dura-White Stones – 3 each for finishing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2214554"/>
            <a:ext cx="8472518" cy="3911609"/>
          </a:xfrm>
        </p:spPr>
        <p:txBody>
          <a:bodyPr/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Reciprocating hand pieces especially provide the benefit of accessing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interproximal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subgingival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areas to remove overhangs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to finish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subgingival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margins without creating ditches and to create embrasures.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endParaRPr lang="en-US" sz="2000" b="1" dirty="0" smtClean="0"/>
          </a:p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These move not only in a rotary motion, but in a back-and-forth reciprocating motion.</a:t>
            </a:r>
          </a:p>
          <a:p>
            <a:pPr>
              <a:buNone/>
            </a:pPr>
            <a:endParaRPr lang="en-US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Profin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® reciprocating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handpiece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Dentatus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New York, NY) 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48F9-DD96-406F-BEEE-B12BCC215707}" type="slidenum">
              <a:rPr lang="en-IN" smtClean="0"/>
              <a:pPr/>
              <a:t>103</a:t>
            </a:fld>
            <a:endParaRPr lang="en-IN"/>
          </a:p>
        </p:txBody>
      </p:sp>
      <p:pic>
        <p:nvPicPr>
          <p:cNvPr id="4" name="Picture 3" descr="Strassler_02_small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320824"/>
            <a:ext cx="2381250" cy="15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357158" y="928670"/>
            <a:ext cx="50720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RECIPROCATING HAND PIECES </a:t>
            </a:r>
            <a:endParaRPr lang="en-US" sz="2400" b="1" u="sng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trassler_03A_small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285860"/>
            <a:ext cx="3517928" cy="2232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48F9-DD96-406F-BEEE-B12BCC215707}" type="slidenum">
              <a:rPr lang="en-IN" smtClean="0"/>
              <a:pPr/>
              <a:t>104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4572000" y="1981200"/>
            <a:ext cx="43577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(</a:t>
            </a:r>
            <a:r>
              <a:rPr lang="en-US" sz="2000" b="1" dirty="0" err="1" smtClean="0">
                <a:solidFill>
                  <a:srgbClr val="002060"/>
                </a:solidFill>
              </a:rPr>
              <a:t>Lamineer</a:t>
            </a:r>
            <a:r>
              <a:rPr lang="en-US" sz="2000" b="1" dirty="0" smtClean="0">
                <a:solidFill>
                  <a:srgbClr val="002060"/>
                </a:solidFill>
              </a:rPr>
              <a:t> tips, </a:t>
            </a:r>
            <a:r>
              <a:rPr lang="en-US" sz="2000" b="1" dirty="0" err="1" smtClean="0">
                <a:solidFill>
                  <a:srgbClr val="002060"/>
                </a:solidFill>
              </a:rPr>
              <a:t>Dentatus</a:t>
            </a:r>
            <a:r>
              <a:rPr lang="en-US" sz="2000" b="1" dirty="0" smtClean="0">
                <a:solidFill>
                  <a:srgbClr val="002060"/>
                </a:solidFill>
              </a:rPr>
              <a:t>)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interproximal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facial, and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incisal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finishing and shaping. 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Strassler_03B_smal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191000"/>
            <a:ext cx="3471890" cy="216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572000" y="4800600"/>
            <a:ext cx="4572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Lamineer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tips for expanded uses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0240"/>
            <a:ext cx="7571184" cy="178880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sz="4000" dirty="0" smtClean="0">
                <a:ln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CLINICAL APPLICATIONS OF </a:t>
            </a:r>
          </a:p>
          <a:p>
            <a:pPr algn="ctr">
              <a:buNone/>
            </a:pPr>
            <a:r>
              <a:rPr lang="en-US" sz="4000" dirty="0" smtClean="0">
                <a:ln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        RECIPROCAL HANDPIECE</a:t>
            </a:r>
            <a:endParaRPr lang="en-US" sz="4000" dirty="0">
              <a:ln>
                <a:solidFill>
                  <a:srgbClr val="C00000"/>
                </a:solidFill>
              </a:ln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48F9-DD96-406F-BEEE-B12BCC215707}" type="slidenum">
              <a:rPr lang="en-IN" smtClean="0"/>
              <a:pPr/>
              <a:t>105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trassler_04_small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500042"/>
            <a:ext cx="2881306" cy="262889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48F9-DD96-406F-BEEE-B12BCC215707}" type="slidenum">
              <a:rPr lang="en-IN" smtClean="0"/>
              <a:pPr/>
              <a:t>106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4267200" y="9144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Reshaping the gingival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interproximal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margins of a previously placed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overcontoured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allceramic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crown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Strassler_05_smal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786190"/>
            <a:ext cx="3291840" cy="246888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267200" y="42672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Reciprocating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handpiece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with the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Lamineer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being used to remove excess cement in difficult to access areas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trassler_06_small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00042"/>
            <a:ext cx="3175000" cy="22225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48F9-DD96-406F-BEEE-B12BCC215707}" type="slidenum">
              <a:rPr lang="en-IN" smtClean="0"/>
              <a:pPr/>
              <a:t>107</a:t>
            </a:fld>
            <a:endParaRPr lang="en-IN"/>
          </a:p>
        </p:txBody>
      </p:sp>
      <p:sp>
        <p:nvSpPr>
          <p:cNvPr id="218113" name="Rectangle 1"/>
          <p:cNvSpPr>
            <a:spLocks noChangeArrowheads="1"/>
          </p:cNvSpPr>
          <p:nvPr/>
        </p:nvSpPr>
        <p:spPr bwMode="auto">
          <a:xfrm>
            <a:off x="3995936" y="685800"/>
            <a:ext cx="4114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Marginating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the gingival margin of a posterior composite restoration with the reciprocating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handpiece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8115" name="Rectangle 3"/>
          <p:cNvSpPr>
            <a:spLocks noChangeArrowheads="1"/>
          </p:cNvSpPr>
          <p:nvPr/>
        </p:nvSpPr>
        <p:spPr bwMode="auto">
          <a:xfrm>
            <a:off x="755576" y="4132368"/>
            <a:ext cx="324036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Removing stain with a reciprocating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handpiece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and plastic tip with prophylaxis paste. </a:t>
            </a:r>
            <a:endParaRPr kumimoji="0" lang="en-US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Content Placeholder 3" descr="Strassler10_small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857628"/>
            <a:ext cx="3246438" cy="228601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trassler_7B_small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714620"/>
            <a:ext cx="2834640" cy="173736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48F9-DD96-406F-BEEE-B12BCC215707}" type="slidenum">
              <a:rPr lang="en-IN" smtClean="0"/>
              <a:pPr/>
              <a:t>108</a:t>
            </a:fld>
            <a:endParaRPr lang="en-IN"/>
          </a:p>
        </p:txBody>
      </p:sp>
      <p:sp>
        <p:nvSpPr>
          <p:cNvPr id="222209" name="Rectangle 1"/>
          <p:cNvSpPr>
            <a:spLocks noChangeArrowheads="1"/>
          </p:cNvSpPr>
          <p:nvPr/>
        </p:nvSpPr>
        <p:spPr bwMode="auto">
          <a:xfrm>
            <a:off x="3714744" y="2786058"/>
            <a:ext cx="409761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reciprocating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handpiece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with a safe-sided flat tip has access to safely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recontour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gingival overhang.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Strassler_07C_smal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5072074"/>
            <a:ext cx="2816862" cy="157163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22210" name="Rectangle 2"/>
          <p:cNvSpPr>
            <a:spLocks noChangeArrowheads="1"/>
          </p:cNvSpPr>
          <p:nvPr/>
        </p:nvSpPr>
        <p:spPr bwMode="auto">
          <a:xfrm>
            <a:off x="3733800" y="5572140"/>
            <a:ext cx="441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Radiographic view of the reshaped and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marginated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overhang.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Strassler_07A_small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57166"/>
            <a:ext cx="2816862" cy="17716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788462" y="571480"/>
            <a:ext cx="43119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Radiographic view of a </a:t>
            </a:r>
            <a:r>
              <a:rPr lang="en-US" sz="20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mesial</a:t>
            </a:r>
            <a:r>
              <a:rPr lang="en-US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overhang on an amalgam restoration in the second maxillary molar.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trassler11_small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785794"/>
            <a:ext cx="3175000" cy="21209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48F9-DD96-406F-BEEE-B12BCC215707}" type="slidenum">
              <a:rPr lang="en-IN" smtClean="0"/>
              <a:pPr/>
              <a:t>109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4214810" y="1428736"/>
            <a:ext cx="38135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Mechanical seating of a crown restoration using a wooden insert in a reciprocating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handpiece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/uploadedImages/Strassler12_smal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857628"/>
            <a:ext cx="2977516" cy="214314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224257" name="Rectangle 1"/>
          <p:cNvSpPr>
            <a:spLocks noChangeArrowheads="1"/>
          </p:cNvSpPr>
          <p:nvPr/>
        </p:nvSpPr>
        <p:spPr bwMode="auto">
          <a:xfrm>
            <a:off x="4355976" y="4102040"/>
            <a:ext cx="367240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Preparation of proximal walls for inlay preparations for computer-aided designed/ computer-aided manufactured restorations.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BENEFITS OF FINISHING And POLISHING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 algn="ctr"/>
            <a:endParaRPr lang="en-US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48F9-DD96-406F-BEEE-B12BCC215707}" type="slidenum">
              <a:rPr lang="en-IN" smtClean="0"/>
              <a:pPr/>
              <a:t>11</a:t>
            </a:fld>
            <a:endParaRPr lang="en-IN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42660653"/>
              </p:ext>
            </p:extLst>
          </p:nvPr>
        </p:nvGraphicFramePr>
        <p:xfrm>
          <a:off x="1187624" y="1397000"/>
          <a:ext cx="56886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28670"/>
          </a:xfrm>
        </p:spPr>
        <p:txBody>
          <a:bodyPr/>
          <a:lstStyle/>
          <a:p>
            <a:r>
              <a:rPr lang="en-US" sz="2400" b="1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FINISHING PROCEDURE </a:t>
            </a:r>
            <a:endParaRPr lang="en-US" sz="2400" b="1" u="sng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>
              <a:buNone/>
            </a:pPr>
            <a:endParaRPr lang="en-US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GROSS CONTOURING SHOULD BE DONE WITH A DIAMOND OR A CARBIDE BUR.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48F9-DD96-406F-BEEE-B12BCC215707}" type="slidenum">
              <a:rPr lang="en-IN" smtClean="0"/>
              <a:pPr/>
              <a:t>110</a:t>
            </a:fld>
            <a:endParaRPr lang="en-IN"/>
          </a:p>
        </p:txBody>
      </p:sp>
      <p:pic>
        <p:nvPicPr>
          <p:cNvPr id="6" name="Picture 5" descr="http://www.dentistrytoday.net/Media/EditLiveJava/0403_Strassler_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2236" y="4500570"/>
            <a:ext cx="328614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14282" y="5000636"/>
            <a:ext cx="46625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Long, thin composite resin finishing bur trimming the facial surface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4282" y="1285860"/>
            <a:ext cx="800105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It takes 10 to 15 minutes for a composite to stabilize enough following curing to allow finishing to be accomplished without considerable damage to the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Restoration</a:t>
            </a:r>
          </a:p>
          <a:p>
            <a:endParaRPr lang="en-US" sz="20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STEP 1 :</a:t>
            </a:r>
          </a:p>
          <a:p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642918"/>
            <a:ext cx="8305800" cy="5895972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Removal of excess from the margins using fine fluted carbide bur.</a:t>
            </a:r>
          </a:p>
          <a:p>
            <a:pPr>
              <a:buNone/>
            </a:pP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48F9-DD96-406F-BEEE-B12BCC215707}" type="slidenum">
              <a:rPr lang="en-IN" smtClean="0"/>
              <a:pPr/>
              <a:t>111</a:t>
            </a:fld>
            <a:endParaRPr lang="en-IN"/>
          </a:p>
        </p:txBody>
      </p:sp>
      <p:pic>
        <p:nvPicPr>
          <p:cNvPr id="5" name="Picture 4" descr="http://www.dentistrytoday.net/Media/EditLiveJava/0403_Strassler_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714752"/>
            <a:ext cx="3910042" cy="2533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23528" y="2571744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Shaping of the gingival margin with a thin needle shaped  finishing   bur.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tp://www.dentistrytoday.net/Media/EditLiveJava/0403_Strassler_12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66"/>
            <a:ext cx="3000396" cy="207170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48F9-DD96-406F-BEEE-B12BCC215707}" type="slidenum">
              <a:rPr lang="en-IN" smtClean="0"/>
              <a:pPr/>
              <a:t>112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3929058" y="642918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Fine diamond finishing bur for contouring the gingival margin.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http://www.dentistrytoday.net/Media/EditLiveJava/0403_Strassler_0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500438"/>
            <a:ext cx="3286148" cy="221457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929058" y="3643314"/>
            <a:ext cx="40273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Egg-shaped 12-bladed finishing bur completing the margin and shaping the lingual surface of the composite restoration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1472" y="6072206"/>
            <a:ext cx="75009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After each step rinse and dry the surface.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3048000" cy="250816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3857628"/>
            <a:ext cx="3200400" cy="2233689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3886200" y="914400"/>
            <a:ext cx="38541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  </a:t>
            </a:r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STEP 2:</a:t>
            </a:r>
          </a:p>
          <a:p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Gross reduction and establishing preliminary morphology with the coarse grit  (black)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43372" y="4143380"/>
            <a:ext cx="39570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STEP 3:</a:t>
            </a:r>
          </a:p>
          <a:p>
            <a:endParaRPr lang="en-US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Establishing the final contour and form with medium grit (violet)</a:t>
            </a:r>
            <a:endParaRPr lang="en-US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48F9-DD96-406F-BEEE-B12BCC215707}" type="slidenum">
              <a:rPr lang="en-IN" smtClean="0"/>
              <a:pPr/>
              <a:t>113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3733800"/>
            <a:ext cx="3680133" cy="26384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48F9-DD96-406F-BEEE-B12BCC215707}" type="slidenum">
              <a:rPr lang="en-IN" smtClean="0"/>
              <a:pPr/>
              <a:t>114</a:t>
            </a:fld>
            <a:endParaRPr lang="en-IN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246"/>
          <a:stretch>
            <a:fillRect/>
          </a:stretch>
        </p:blipFill>
        <p:spPr bwMode="auto">
          <a:xfrm>
            <a:off x="533400" y="381000"/>
            <a:ext cx="3701415" cy="265176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500562" y="857232"/>
            <a:ext cx="34558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STEP 4: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Finishing the contoured restoration with fine grit (green)</a:t>
            </a:r>
            <a:endParaRPr lang="en-US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3929066"/>
            <a:ext cx="338437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STEP 5: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Final step of polishing with superfine grit (red)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158" y="785794"/>
            <a:ext cx="79592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STEP : 6</a:t>
            </a:r>
          </a:p>
          <a:p>
            <a:pPr marL="457200" indent="-457200">
              <a:buFont typeface="Wingdings" pitchFamily="2" charset="2"/>
              <a:buChar char="v"/>
            </a:pPr>
            <a:endParaRPr lang="en-US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Finishing using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interproximal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strips with the same sequence of coarse to super fine sequence</a:t>
            </a:r>
          </a:p>
          <a:p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876433"/>
            <a:ext cx="3929090" cy="3391420"/>
          </a:xfrm>
          <a:prstGeom prst="rect">
            <a:avLst/>
          </a:prstGeom>
          <a:noFill/>
          <a:ln w="9525">
            <a:solidFill>
              <a:srgbClr val="CC00FF"/>
            </a:solidFill>
            <a:miter lim="800000"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48F9-DD96-406F-BEEE-B12BCC215707}" type="slidenum">
              <a:rPr lang="en-IN" smtClean="0"/>
              <a:pPr/>
              <a:t>115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en-US" sz="24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POLISHING PASTE</a:t>
            </a:r>
            <a:endParaRPr lang="en-US" sz="2400" b="1" u="sng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600200"/>
            <a:ext cx="7958688" cy="45259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Ultra II Diamond Polishing Paste is made of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ultra-fine diamond particles ( 3μ )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 a smooth paste created to super polish all composite surfaces. </a:t>
            </a:r>
          </a:p>
          <a:p>
            <a:pPr>
              <a:buFont typeface="Wingdings" pitchFamily="2" charset="2"/>
              <a:buChar char="v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Recommended for use with the Super-Snap Buff Disk.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48F9-DD96-406F-BEEE-B12BCC215707}" type="slidenum">
              <a:rPr lang="en-IN" smtClean="0"/>
              <a:pPr/>
              <a:t>116</a:t>
            </a:fld>
            <a:endParaRPr lang="en-IN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733800"/>
            <a:ext cx="3084909" cy="1952625"/>
          </a:xfrm>
          <a:prstGeom prst="rect">
            <a:avLst/>
          </a:prstGeom>
          <a:noFill/>
          <a:ln w="9525">
            <a:solidFill>
              <a:srgbClr val="CC00FF"/>
            </a:solidFill>
            <a:miter lim="800000"/>
            <a:headEnd/>
            <a:tailEnd/>
          </a:ln>
          <a:effectLst/>
        </p:spPr>
      </p:pic>
      <p:pic>
        <p:nvPicPr>
          <p:cNvPr id="6" name="Picture 2" descr="C:\Documents and Settings\sayini\Desktop\finishing n polishing\composites\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3733800"/>
            <a:ext cx="3015952" cy="1952625"/>
          </a:xfrm>
          <a:prstGeom prst="rect">
            <a:avLst/>
          </a:prstGeom>
          <a:noFill/>
          <a:ln w="9525">
            <a:solidFill>
              <a:srgbClr val="CC00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008" y="1061864"/>
            <a:ext cx="7772400" cy="1143000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2000" b="1" cap="none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Effects Of Delayed Finishing/Polishing On Surface Roughness, Hardness And Gloss Of Tooth-</a:t>
            </a:r>
            <a:r>
              <a:rPr lang="en-US" sz="2000" b="1" cap="none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coloured</a:t>
            </a:r>
            <a:r>
              <a:rPr lang="en-US" sz="2000" b="1" cap="none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Restorative Materials</a:t>
            </a:r>
            <a:endParaRPr lang="en-US" sz="2000" b="1" cap="none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-</a:t>
            </a:r>
            <a:r>
              <a:rPr lang="en-US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European Journal of Dentistry 2010</a:t>
            </a:r>
          </a:p>
          <a:p>
            <a:pPr>
              <a:buNone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smoothest surfaces were obtained under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Mylar strip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for all materials. While there were no significant differences in surface roughness of immediate and delayed finished/polished  samples, immediately finished/polished  samples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48F9-DD96-406F-BEEE-B12BCC215707}" type="slidenum">
              <a:rPr lang="en-IN" smtClean="0"/>
              <a:pPr/>
              <a:t>117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48720"/>
          </a:xfrm>
        </p:spPr>
        <p:txBody>
          <a:bodyPr>
            <a:normAutofit/>
          </a:bodyPr>
          <a:lstStyle/>
          <a:p>
            <a:r>
              <a:rPr lang="en-US" sz="20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Finishing &amp; polishing of glass-</a:t>
            </a:r>
            <a:r>
              <a:rPr lang="en-US" sz="2000" b="1" u="sng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ionomer</a:t>
            </a:r>
            <a:r>
              <a:rPr lang="en-US" sz="20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cement</a:t>
            </a:r>
            <a:endParaRPr lang="en-US" sz="2000" b="1" u="sng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Finishing and polishing of restoration is delayed for 24hrs after insertion          setting reaction not disturbed          surface of material reaches ionic equilibrium.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Protective layer – when excess is trimmed(sharp gold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finishing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knife)                                  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varnish/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petrolleum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jelly during initial setting phase to protect from moisture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Countours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&amp; embrasures- fine diamonds 12 fluted carbide finishing burs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Finishing-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aluminium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coated discs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48F9-DD96-406F-BEEE-B12BCC215707}" type="slidenum">
              <a:rPr lang="en-IN" smtClean="0"/>
              <a:pPr/>
              <a:t>118</a:t>
            </a:fld>
            <a:endParaRPr lang="en-IN"/>
          </a:p>
        </p:txBody>
      </p:sp>
      <p:sp>
        <p:nvSpPr>
          <p:cNvPr id="8" name="Right Arrow 7"/>
          <p:cNvSpPr/>
          <p:nvPr/>
        </p:nvSpPr>
        <p:spPr>
          <a:xfrm>
            <a:off x="1483115" y="2087137"/>
            <a:ext cx="432048" cy="6275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932040" y="2087137"/>
            <a:ext cx="432048" cy="627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3662184" y="2636912"/>
            <a:ext cx="189736" cy="504056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3662185" y="3616365"/>
            <a:ext cx="189735" cy="488099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3662185" y="4581128"/>
            <a:ext cx="189735" cy="504056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3654460" y="5445224"/>
            <a:ext cx="197460" cy="504056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Vaseline with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soflex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disks- smoothest surface</a:t>
            </a:r>
          </a:p>
          <a:p>
            <a:pPr>
              <a:buFont typeface="Wingdings" pitchFamily="2" charset="2"/>
              <a:buChar char="v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Air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coolants are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used- water spray appears to give rough surface because dissolution of matrix</a:t>
            </a:r>
          </a:p>
          <a:p>
            <a:pPr>
              <a:buFont typeface="Wingdings" pitchFamily="2" charset="2"/>
              <a:buChar char="v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Polyacrylic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gel is also used for polishing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48F9-DD96-406F-BEEE-B12BCC215707}" type="slidenum">
              <a:rPr lang="en-IN" smtClean="0"/>
              <a:pPr/>
              <a:t>119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967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568" y="0"/>
            <a:ext cx="8763000" cy="1143000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ORAL HEALTH</a:t>
            </a:r>
            <a:endParaRPr lang="en-US" sz="32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773058"/>
            <a:ext cx="7943800" cy="3824294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well contoured  and polished restoration promotes oral health by resisting the accumulation of food debris and pathogenic bacteria. 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v"/>
            </a:pPr>
            <a:endParaRPr lang="en-US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This is accomplished through reduction in total surface area and reduced roughness of the restoration.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v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Smoother surfaces have less retention areas and are easier to maintain in a hygienic state.</a:t>
            </a:r>
          </a:p>
          <a:p>
            <a:pPr>
              <a:lnSpc>
                <a:spcPct val="80000"/>
              </a:lnSpc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48F9-DD96-406F-BEEE-B12BCC215707}" type="slidenum">
              <a:rPr lang="en-IN" smtClean="0"/>
              <a:pPr/>
              <a:t>12</a:t>
            </a:fld>
            <a:endParaRPr lang="en-IN"/>
          </a:p>
        </p:txBody>
      </p:sp>
      <p:pic>
        <p:nvPicPr>
          <p:cNvPr id="6" name="Picture 5" descr="shutterstock_58594726.jpg (1000×791)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503" y="260648"/>
            <a:ext cx="2663825" cy="2106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472518" cy="5851525"/>
          </a:xfrm>
        </p:spPr>
        <p:txBody>
          <a:bodyPr/>
          <a:lstStyle/>
          <a:p>
            <a:endParaRPr lang="en-US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Hazards during finishing &amp; polishing of GIC  restorations:</a:t>
            </a:r>
          </a:p>
          <a:p>
            <a:pPr>
              <a:buNone/>
            </a:pPr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Production of aerosols</a:t>
            </a:r>
          </a:p>
          <a:p>
            <a:pPr>
              <a:buFont typeface="Wingdings" pitchFamily="2" charset="2"/>
              <a:buChar char="v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Excess temperature, dehydration and moisture contamination may damage the restoration surface.</a:t>
            </a:r>
          </a:p>
          <a:p>
            <a:pPr>
              <a:buFont typeface="Wingdings" pitchFamily="2" charset="2"/>
              <a:buChar char="v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Use of sharp hand instruments before the material has fully set can produce marginal defects.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A368B-7E2B-429F-836B-A2EBB00C8C59}" type="slidenum">
              <a:rPr lang="en-US" smtClean="0"/>
              <a:pPr/>
              <a:t>120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old%20inlay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4692" y="193184"/>
            <a:ext cx="2921164" cy="2011680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48F9-DD96-406F-BEEE-B12BCC215707}" type="slidenum">
              <a:rPr lang="en-IN" smtClean="0"/>
              <a:pPr/>
              <a:t>121</a:t>
            </a:fld>
            <a:endParaRPr lang="en-IN"/>
          </a:p>
        </p:txBody>
      </p:sp>
      <p:pic>
        <p:nvPicPr>
          <p:cNvPr id="2050" name="Picture 2" descr="G:\scan pic\scan003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495800"/>
            <a:ext cx="2959100" cy="2057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itle 2"/>
          <p:cNvSpPr txBox="1">
            <a:spLocks/>
          </p:cNvSpPr>
          <p:nvPr/>
        </p:nvSpPr>
        <p:spPr bwMode="auto">
          <a:xfrm>
            <a:off x="0" y="2428868"/>
            <a:ext cx="9144000" cy="1643074"/>
          </a:xfrm>
          <a:prstGeom prst="rect">
            <a:avLst/>
          </a:prstGeom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FINISHING AND POLISHING OF DIRECT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GOLD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RESTORATIONS</a:t>
            </a:r>
            <a:b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584" y="1628800"/>
            <a:ext cx="9144000" cy="56388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Finishing of a gold foil restoration is as important a step as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its preparation and condensation. </a:t>
            </a:r>
          </a:p>
          <a:p>
            <a:pPr>
              <a:buNone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Contouring the metal and improving the marginal seal are the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main goals acquired through finishing.</a:t>
            </a:r>
          </a:p>
          <a:p>
            <a:pPr>
              <a:buNone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48F9-DD96-406F-BEEE-B12BCC215707}" type="slidenum">
              <a:rPr lang="en-IN" smtClean="0"/>
              <a:pPr/>
              <a:t>122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557232"/>
          </a:xfrm>
        </p:spPr>
        <p:txBody>
          <a:bodyPr>
            <a:normAutofit/>
          </a:bodyPr>
          <a:lstStyle/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7239000" cy="484632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Burnishing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ball/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spratley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burnisher</a:t>
            </a: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contouring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Moarse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Scaler,jones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Knife,cleiod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Discoid Carver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excess gold in gingival  area is removed with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wedelstedt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chisel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Proximal portions –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cuttle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fish disks used should be small- damages gingival tissue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disks should not be used- damage the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cementum</a:t>
            </a: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Polishing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inoxide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/extra fine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silex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48F9-DD96-406F-BEEE-B12BCC215707}" type="slidenum">
              <a:rPr lang="en-IN" smtClean="0"/>
              <a:pPr/>
              <a:t>123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178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85720" y="274638"/>
            <a:ext cx="8401080" cy="5851525"/>
          </a:xfrm>
        </p:spPr>
        <p:txBody>
          <a:bodyPr/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ARMAMENTARIUM</a:t>
            </a:r>
          </a:p>
          <a:p>
            <a:pPr>
              <a:buNone/>
            </a:pPr>
            <a:endParaRPr lang="en-US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Heatless wheels</a:t>
            </a: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Cutting disks /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carborundum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disks</a:t>
            </a: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Garnet disk</a:t>
            </a: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No.2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burnisher</a:t>
            </a: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Rubber polishing wheel</a:t>
            </a: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Bristle disk – for application of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tripoli</a:t>
            </a: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Cuttle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strips</a:t>
            </a: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Chamois wheel and rouge – for imparting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lustre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>
              <a:buFont typeface="Wingdings" pitchFamily="2" charset="2"/>
              <a:buChar char="v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A368B-7E2B-429F-836B-A2EBB00C8C59}" type="slidenum">
              <a:rPr lang="en-US" smtClean="0"/>
              <a:pPr/>
              <a:t>124</a:t>
            </a:fld>
            <a:endParaRPr lang="en-US" dirty="0"/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0" y="1"/>
            <a:ext cx="9144000" cy="1071546"/>
          </a:xfrm>
          <a:prstGeom prst="rect">
            <a:avLst/>
          </a:prstGeom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b="1" kern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FINISHING AND POLISHING OF CAST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GOLD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RESTORATION</a:t>
            </a:r>
            <a:b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28600" y="571480"/>
            <a:ext cx="7943800" cy="573784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Step 1.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casting is placed on die to determine satisfactory fit.</a:t>
            </a:r>
          </a:p>
          <a:p>
            <a:pPr>
              <a:buFont typeface="Wingdings" pitchFamily="2" charset="2"/>
              <a:buChar char="v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Step 2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The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Sprue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should be cut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US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Step 3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Then the proximal and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occlusal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surface of the casting is burnished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with   no.2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burnisher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along 1mm path that is parallel with and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adjacent to margin.</a:t>
            </a:r>
          </a:p>
          <a:p>
            <a:pPr>
              <a:buFont typeface="Wingdings" pitchFamily="2" charset="2"/>
              <a:buChar char="v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Step 4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Removing remaining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sprue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metal with heatless stone or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carborundum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disk.</a:t>
            </a:r>
          </a:p>
          <a:p>
            <a:pPr>
              <a:buFont typeface="Wingdings" pitchFamily="2" charset="2"/>
              <a:buChar char="v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Step 5 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Occlusion is  checked  and any  premature contacts are refined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Rubber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pcolishing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wheel is used to smoothen the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occlusal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proximal  surfaces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A368B-7E2B-429F-836B-A2EBB00C8C59}" type="slidenum">
              <a:rPr lang="en-US" smtClean="0"/>
              <a:pPr/>
              <a:t>125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571480"/>
            <a:ext cx="7931224" cy="5554683"/>
          </a:xfrm>
        </p:spPr>
        <p:txBody>
          <a:bodyPr/>
          <a:lstStyle/>
          <a:p>
            <a:r>
              <a:rPr lang="en-US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Step 6: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Polishing grooves and other relatively accessible areas with rubber point.</a:t>
            </a:r>
          </a:p>
          <a:p>
            <a:pPr>
              <a:buNone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Step 7: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Apply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tripoli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occlusal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surface using bristle disk.</a:t>
            </a:r>
          </a:p>
          <a:p>
            <a:pPr>
              <a:buNone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Step 8: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Apply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tripoli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to proximal surface using felt wheel.</a:t>
            </a:r>
          </a:p>
          <a:p>
            <a:pPr>
              <a:buNone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Step 9: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Finally apply chamois wheel and rouge to impart luster to the surface of the restoration.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A368B-7E2B-429F-836B-A2EBB00C8C59}" type="slidenum">
              <a:rPr lang="en-US" smtClean="0"/>
              <a:pPr/>
              <a:t>126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sayini\Desktop\1\2\1.jpg"/>
          <p:cNvPicPr>
            <a:picLocks noGrp="1" noChangeAspect="1" noChangeArrowheads="1"/>
          </p:cNvPicPr>
          <p:nvPr>
            <p:ph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04" y="571479"/>
            <a:ext cx="4794412" cy="560855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A368B-7E2B-429F-836B-A2EBB00C8C59}" type="slidenum">
              <a:rPr lang="en-US" smtClean="0"/>
              <a:pPr/>
              <a:t>127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6" name="Picture 4" descr="anuradha's gold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tretch>
            <a:fillRect/>
          </a:stretch>
        </p:blipFill>
        <p:spPr>
          <a:xfrm>
            <a:off x="1974850" y="1422400"/>
            <a:ext cx="5194300" cy="3556000"/>
          </a:xfrm>
          <a:noFill/>
          <a:ln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A368B-7E2B-429F-836B-A2EBB00C8C59}" type="slidenum">
              <a:rPr lang="en-US" smtClean="0"/>
              <a:pPr/>
              <a:t>128</a:t>
            </a:fld>
            <a:endParaRPr lang="en-US" dirty="0"/>
          </a:p>
        </p:txBody>
      </p:sp>
      <p:sp>
        <p:nvSpPr>
          <p:cNvPr id="202758" name="Text Box 6"/>
          <p:cNvSpPr txBox="1">
            <a:spLocks noChangeArrowheads="1"/>
          </p:cNvSpPr>
          <p:nvPr/>
        </p:nvSpPr>
        <p:spPr bwMode="auto">
          <a:xfrm>
            <a:off x="1981200" y="5486400"/>
            <a:ext cx="8915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Finished cast gold restoration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050" y="4077072"/>
            <a:ext cx="3248028" cy="21068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G:\scan pic\scan003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8723" y="345790"/>
            <a:ext cx="4005445" cy="1643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48F9-DD96-406F-BEEE-B12BCC215707}" type="slidenum">
              <a:rPr lang="en-IN" smtClean="0"/>
              <a:pPr/>
              <a:t>129</a:t>
            </a:fld>
            <a:endParaRPr lang="en-IN"/>
          </a:p>
        </p:txBody>
      </p:sp>
      <p:sp>
        <p:nvSpPr>
          <p:cNvPr id="7" name="Title 2"/>
          <p:cNvSpPr txBox="1">
            <a:spLocks/>
          </p:cNvSpPr>
          <p:nvPr/>
        </p:nvSpPr>
        <p:spPr bwMode="auto">
          <a:xfrm>
            <a:off x="0" y="2214554"/>
            <a:ext cx="9144000" cy="1470025"/>
          </a:xfrm>
          <a:prstGeom prst="rect">
            <a:avLst/>
          </a:prstGeom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FINISHING AND POLISHING OF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CERAMICS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704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ORAL FUNCTION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56792"/>
            <a:ext cx="7943800" cy="4095760"/>
          </a:xfrm>
        </p:spPr>
        <p:txBody>
          <a:bodyPr>
            <a:normAutofit/>
          </a:bodyPr>
          <a:lstStyle/>
          <a:p>
            <a:endParaRPr lang="en-US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highly polished restoration show a very less tarnish &amp; corrosion.</a:t>
            </a:r>
          </a:p>
          <a:p>
            <a:pPr>
              <a:buFont typeface="Wingdings" pitchFamily="2" charset="2"/>
              <a:buChar char="v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Oral function is enhanced with a well polished restoration because food glides more freely over occlusal and embrasure surfaces during mastication, and minimizes the wear rates .</a:t>
            </a:r>
          </a:p>
          <a:p>
            <a:pPr>
              <a:buFont typeface="Wingdings" pitchFamily="2" charset="2"/>
              <a:buChar char="v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Rough surfaces will develop high contact stress  that can cause the loss of functional and stabilizing  contacts between teeth.  </a:t>
            </a:r>
          </a:p>
          <a:p>
            <a:endParaRPr lang="en-US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48F9-DD96-406F-BEEE-B12BCC215707}" type="slidenum">
              <a:rPr lang="en-IN" smtClean="0"/>
              <a:pPr/>
              <a:t>13</a:t>
            </a:fld>
            <a:endParaRPr lang="en-IN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20072" y="533400"/>
            <a:ext cx="2109873" cy="16088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715200" cy="438912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key features of dental ceramics:</a:t>
            </a:r>
          </a:p>
          <a:p>
            <a:pPr>
              <a:buNone/>
            </a:pPr>
            <a:endParaRPr lang="en-US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Excellent biocompatibility</a:t>
            </a:r>
          </a:p>
          <a:p>
            <a:pPr>
              <a:buFont typeface="Wingdings" pitchFamily="2" charset="2"/>
              <a:buChar char="v"/>
            </a:pP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Stable color</a:t>
            </a:r>
          </a:p>
          <a:p>
            <a:pPr>
              <a:buFont typeface="Wingdings" pitchFamily="2" charset="2"/>
              <a:buChar char="v"/>
            </a:pP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Life like translucency</a:t>
            </a:r>
          </a:p>
          <a:p>
            <a:pPr>
              <a:buFont typeface="Wingdings" pitchFamily="2" charset="2"/>
              <a:buChar char="v"/>
            </a:pP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High abrasion resistance</a:t>
            </a:r>
          </a:p>
          <a:p>
            <a:pPr>
              <a:buFont typeface="Wingdings" pitchFamily="2" charset="2"/>
              <a:buChar char="v"/>
            </a:pP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Good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machinability</a:t>
            </a:r>
            <a:endParaRPr lang="en-US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Having a modulus of elasticity and thermal conductivity close to that of tooth structure. </a:t>
            </a:r>
            <a:endParaRPr lang="en-US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48F9-DD96-406F-BEEE-B12BCC215707}" type="slidenum">
              <a:rPr lang="en-IN" smtClean="0"/>
              <a:pPr/>
              <a:t>130</a:t>
            </a:fld>
            <a:endParaRPr lang="en-IN"/>
          </a:p>
        </p:txBody>
      </p:sp>
      <p:pic>
        <p:nvPicPr>
          <p:cNvPr id="5" name="Picture 18" descr="DSCN145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863325"/>
            <a:ext cx="2560320" cy="1920240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0"/>
            <a:ext cx="8929718" cy="6858000"/>
          </a:xfrm>
          <a:solidFill>
            <a:schemeClr val="bg1"/>
          </a:solidFill>
        </p:spPr>
        <p:txBody>
          <a:bodyPr/>
          <a:lstStyle/>
          <a:p>
            <a:pPr>
              <a:buNone/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Three methods for fabrication of ceramic inlays and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onlays</a:t>
            </a:r>
            <a:endParaRPr lang="en-US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Conventional filling             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Milling from a                            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Casting by the lost  </a:t>
            </a:r>
          </a:p>
          <a:p>
            <a:pPr>
              <a:buNone/>
            </a:pP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On a die using firing         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preformed ceramic block            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wax technique using</a:t>
            </a:r>
          </a:p>
          <a:p>
            <a:pPr>
              <a:buNone/>
            </a:pP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porcelain                         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using </a:t>
            </a:r>
            <a:r>
              <a:rPr lang="en-US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machinable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ceramic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castable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pressable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- 2</a:t>
            </a:r>
            <a:r>
              <a:rPr lang="en-US" sz="20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and 3</a:t>
            </a:r>
            <a:r>
              <a:rPr lang="en-US" sz="20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method does not use the application of a glaze layer to attain the final finish.</a:t>
            </a:r>
          </a:p>
          <a:p>
            <a:pPr>
              <a:buNone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48F9-DD96-406F-BEEE-B12BCC215707}" type="slidenum">
              <a:rPr lang="en-IN" smtClean="0"/>
              <a:pPr/>
              <a:t>131</a:t>
            </a:fld>
            <a:endParaRPr lang="en-IN"/>
          </a:p>
        </p:txBody>
      </p:sp>
      <p:cxnSp>
        <p:nvCxnSpPr>
          <p:cNvPr id="7" name="Straight Connector 6"/>
          <p:cNvCxnSpPr/>
          <p:nvPr/>
        </p:nvCxnSpPr>
        <p:spPr bwMode="auto">
          <a:xfrm rot="5400000">
            <a:off x="4166384" y="1100130"/>
            <a:ext cx="219886" cy="1984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838200" y="1219200"/>
            <a:ext cx="74676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rot="5400000">
            <a:off x="685800" y="1371600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5400000">
            <a:off x="4172742" y="1256490"/>
            <a:ext cx="227806" cy="7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5400000">
            <a:off x="8153400" y="1371600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7787208" cy="5145435"/>
          </a:xfrm>
        </p:spPr>
        <p:txBody>
          <a:bodyPr/>
          <a:lstStyle/>
          <a:p>
            <a:endParaRPr lang="en-US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Glazing is of two types:</a:t>
            </a:r>
          </a:p>
          <a:p>
            <a:pPr>
              <a:buFont typeface="Wingdings" pitchFamily="2" charset="2"/>
              <a:buChar char="v"/>
            </a:pPr>
            <a:endParaRPr lang="en-US" sz="2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a) Auto glazing</a:t>
            </a: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b) Over glazing</a:t>
            </a:r>
          </a:p>
          <a:p>
            <a:pPr>
              <a:buFont typeface="Wingdings" pitchFamily="2" charset="2"/>
              <a:buChar char="v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Auto glazing is a process in which a smooth surface is obtained without the use of an additional glaze.</a:t>
            </a:r>
          </a:p>
          <a:p>
            <a:pPr>
              <a:buFont typeface="Wingdings" pitchFamily="2" charset="2"/>
              <a:buChar char="v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Over glazing is the application of an external glaze layer over the surface of the completed body of porcelain. 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48F9-DD96-406F-BEEE-B12BCC215707}" type="slidenum">
              <a:rPr lang="en-IN" smtClean="0"/>
              <a:pPr/>
              <a:t>132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571480"/>
            <a:ext cx="8046720" cy="556261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48F9-DD96-406F-BEEE-B12BCC215707}" type="slidenum">
              <a:rPr lang="en-IN" smtClean="0"/>
              <a:pPr/>
              <a:t>133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1784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The effect of polishing techniques on the surface roughness of a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feldspathic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porcelain</a:t>
            </a:r>
            <a:b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Mario  et al</a:t>
            </a:r>
            <a:b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Rev. odonto ciênc. 2008;23(4):330-332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results indicate that the tested polishing techniques were not able to provide a porcelain surface as smooth as the glazed surface.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48F9-DD96-406F-BEEE-B12BCC215707}" type="slidenum">
              <a:rPr lang="en-IN" smtClean="0"/>
              <a:pPr/>
              <a:t>134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AIR ABRASIVE TECHNOLOGY</a:t>
            </a:r>
            <a:endParaRPr lang="en-IN" sz="2400" b="1" u="sng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9704" y="1785926"/>
            <a:ext cx="6247296" cy="5072074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 an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alternative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 the use of rotary instrument cutting, air abrasive systems can deliver a fine, precisely controlled high pressure stream of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25 to 30 micro meters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aluminum oxide particles to remove enamel, dentin and restorative materials.</a:t>
            </a:r>
          </a:p>
          <a:p>
            <a:pPr algn="just">
              <a:buFont typeface="Wingdings" pitchFamily="2" charset="2"/>
              <a:buChar char="v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Air abrasion generates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minimal heat or vibration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which minimizes the potential for tooth chipping or micro fracture.</a:t>
            </a:r>
            <a:endParaRPr lang="en-IN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48F9-DD96-406F-BEEE-B12BCC215707}" type="slidenum">
              <a:rPr lang="en-IN" smtClean="0"/>
              <a:pPr/>
              <a:t>135</a:t>
            </a:fld>
            <a:endParaRPr lang="en-IN"/>
          </a:p>
        </p:txBody>
      </p:sp>
      <p:pic>
        <p:nvPicPr>
          <p:cNvPr id="15362" name="Picture 2" descr="E:\scan pic\scan003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1447800"/>
            <a:ext cx="2166016" cy="167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2" descr="136_KC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3276600"/>
            <a:ext cx="2162001" cy="30032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533400"/>
            <a:ext cx="7286676" cy="43891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APPLICATIONS OF AIR ABRASIVE TECHNOLOGY:</a:t>
            </a:r>
          </a:p>
          <a:p>
            <a:pPr>
              <a:buNone/>
            </a:pPr>
            <a:endParaRPr lang="en-US" sz="20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Cavity preparation</a:t>
            </a:r>
          </a:p>
          <a:p>
            <a:pPr>
              <a:buNone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Removal of defective composite fillings</a:t>
            </a:r>
          </a:p>
          <a:p>
            <a:pPr>
              <a:buNone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Minimal preparation to repair crown margins</a:t>
            </a:r>
          </a:p>
          <a:p>
            <a:pPr>
              <a:buNone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Superficial removal of stains</a:t>
            </a:r>
          </a:p>
          <a:p>
            <a:pPr>
              <a:buNone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Cleaning of tooth surfaces before adhesive bonding </a:t>
            </a:r>
          </a:p>
          <a:p>
            <a:pPr>
              <a:buNone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Roughening of internal surfaces of indirect porcelains or composite restorations before adhesive bonding.</a:t>
            </a:r>
          </a:p>
          <a:p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48F9-DD96-406F-BEEE-B12BCC215707}" type="slidenum">
              <a:rPr lang="en-IN" smtClean="0"/>
              <a:pPr/>
              <a:t>136</a:t>
            </a:fld>
            <a:endParaRPr lang="en-IN"/>
          </a:p>
        </p:txBody>
      </p:sp>
      <p:pic>
        <p:nvPicPr>
          <p:cNvPr id="4" name="Picture 3" descr="http://www.kabdental.com/small-dental-equipment/kavo-handpieces-accessories/rondoflextips36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357298"/>
            <a:ext cx="281940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77152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AIR ABRASIVE POLISHING:</a:t>
            </a:r>
          </a:p>
          <a:p>
            <a:pPr>
              <a:buNone/>
            </a:pPr>
            <a:endParaRPr lang="en-US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This process is based on the controlled delivery of air, water and sodium bicarbonate slurry to remove plaque and stains from tooth surfaces.</a:t>
            </a:r>
          </a:p>
          <a:p>
            <a:pPr algn="just">
              <a:buFont typeface="Wingdings" pitchFamily="2" charset="2"/>
              <a:buChar char="v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Compared with rubber cup and prophylaxis pastes techniques, it is more time effective and it is possible to access many tooth surfaces with this technology.</a:t>
            </a:r>
          </a:p>
          <a:p>
            <a:pPr algn="just">
              <a:buFont typeface="Wingdings" pitchFamily="2" charset="2"/>
              <a:buChar char="v"/>
            </a:pPr>
            <a:endParaRPr lang="en-US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 should be used with caution around cosmetic restorations as it can damage the surface. 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48F9-DD96-406F-BEEE-B12BCC215707}" type="slidenum">
              <a:rPr lang="en-IN" smtClean="0"/>
              <a:pPr/>
              <a:t>137</a:t>
            </a:fld>
            <a:endParaRPr lang="en-IN"/>
          </a:p>
        </p:txBody>
      </p:sp>
      <p:pic>
        <p:nvPicPr>
          <p:cNvPr id="93187" name="Picture 3" descr="C:\Documents and Settings\home\Desktop\endo emer\image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548680"/>
            <a:ext cx="2076450" cy="11890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Methods to assess the effectiveness of finishing systems and devices</a:t>
            </a:r>
            <a:endParaRPr lang="en-US" sz="2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en-IN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most common to asses the effectiveness of finishing and polishing system and devices on dental restorative materials include aided and unaided visual evaluation</a:t>
            </a:r>
          </a:p>
          <a:p>
            <a:pPr>
              <a:defRPr/>
            </a:pPr>
            <a:endParaRPr lang="en-IN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AutoNum type="alphaLcPeriod"/>
              <a:defRPr/>
            </a:pPr>
            <a:r>
              <a:rPr lang="en-IN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Profilometer</a:t>
            </a:r>
            <a:endParaRPr lang="en-IN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AutoNum type="alphaLcPeriod"/>
              <a:defRPr/>
            </a:pPr>
            <a:r>
              <a:rPr lang="en-IN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Optical microscope</a:t>
            </a:r>
          </a:p>
          <a:p>
            <a:pPr marL="457200" indent="-457200">
              <a:buFontTx/>
              <a:buAutoNum type="alphaLcPeriod"/>
              <a:defRPr/>
            </a:pPr>
            <a:r>
              <a:rPr lang="en-IN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SEM ( scanning electron microscope )</a:t>
            </a:r>
          </a:p>
          <a:p>
            <a:pPr marL="457200" indent="-457200">
              <a:buFontTx/>
              <a:buAutoNum type="alphaLcPeriod"/>
              <a:defRPr/>
            </a:pPr>
            <a:r>
              <a:rPr lang="en-IN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reflectometer</a:t>
            </a:r>
            <a:endParaRPr lang="en-IN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48F9-DD96-406F-BEEE-B12BCC215707}" type="slidenum">
              <a:rPr lang="en-IN" smtClean="0"/>
              <a:pPr/>
              <a:t>138</a:t>
            </a:fld>
            <a:endParaRPr lang="en-IN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64088" y="2852936"/>
            <a:ext cx="2732409" cy="28800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sca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98676" y="1742472"/>
            <a:ext cx="4956048" cy="4581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48F9-DD96-406F-BEEE-B12BCC215707}" type="slidenum">
              <a:rPr lang="en-IN" smtClean="0"/>
              <a:pPr/>
              <a:t>139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96752" y="50348"/>
            <a:ext cx="8229600" cy="714356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AESTHETICS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520" y="3212976"/>
            <a:ext cx="8135888" cy="250033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Finishing and polishing gives luster to visible surface of a restoration thus increases the optical property of materials.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 high mirror like polish is preferred in highly visible areas such as the labial surfaces of the maxillary anterior teeth.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endParaRPr lang="en-US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48F9-DD96-406F-BEEE-B12BCC215707}" type="slidenum">
              <a:rPr lang="en-IN" smtClean="0"/>
              <a:pPr/>
              <a:t>14</a:t>
            </a:fld>
            <a:endParaRPr lang="en-IN"/>
          </a:p>
        </p:txBody>
      </p:sp>
      <p:pic>
        <p:nvPicPr>
          <p:cNvPr id="54273" name="Picture 1" descr="C:\Documents and Settings\home\Desktop\endo emer\banner-img-hom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990600"/>
            <a:ext cx="3888432" cy="18623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39000" cy="1143000"/>
          </a:xfrm>
        </p:spPr>
        <p:txBody>
          <a:bodyPr/>
          <a:lstStyle/>
          <a:p>
            <a:r>
              <a:rPr lang="en-US" sz="28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ADDITIONAL PROCEDURES</a:t>
            </a:r>
            <a:endParaRPr lang="en-US" sz="2800" b="1" u="sng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916832"/>
            <a:ext cx="8030126" cy="3911609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Micro abrasion and Macro abrasion are additional procedures to cutting  &amp; grinding which are also used to achieve smooth and shiny surfaces.</a:t>
            </a:r>
          </a:p>
          <a:p>
            <a:pPr>
              <a:buFont typeface="Wingdings" pitchFamily="2" charset="2"/>
              <a:buChar char="v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These techniques are conservative alternatives for the treatment 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Of superficial discolorations or enamel defects like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Fluorosis,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Amelogenesis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imperfecta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&amp; at times for 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carious lesions that are  incipient &amp; have rough surface.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Font typeface="Wingdings" pitchFamily="2" charset="2"/>
              <a:buChar char="v"/>
            </a:pP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48F9-DD96-406F-BEEE-B12BCC215707}" type="slidenum">
              <a:rPr lang="en-IN" smtClean="0"/>
              <a:pPr/>
              <a:t>140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32656"/>
            <a:ext cx="7632848" cy="5821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en-US" sz="24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MICRO ABRASION</a:t>
            </a:r>
          </a:p>
          <a:p>
            <a:pPr>
              <a:buNone/>
            </a:pPr>
            <a:endParaRPr lang="en-US" sz="24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 1984, Mc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Closky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recommended a technique for removing brown  stains of fluorosis which were related to enamel by using a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cotton   pellet  application of 18% hydrochloric acid to stained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 1986,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Croll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and Cavanaugh modified the technique by using controlled hydrochloric acid – pumice abrasion on stained surfaces.</a:t>
            </a: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 uses a paste made of 18% HCL, Pumice slurry and water.</a:t>
            </a:r>
          </a:p>
          <a:p>
            <a:pPr>
              <a:buFont typeface="Wingdings" pitchFamily="2" charset="2"/>
              <a:buChar char="v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Acid causes dissolution of enamel and the abrasive causes removal of superficial stains and defects.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48F9-DD96-406F-BEEE-B12BCC215707}" type="slidenum">
              <a:rPr lang="en-IN" smtClean="0"/>
              <a:pPr/>
              <a:t>141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5" y="1078283"/>
            <a:ext cx="4872035" cy="4006901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48F9-DD96-406F-BEEE-B12BCC215707}" type="slidenum">
              <a:rPr lang="en-IN" smtClean="0"/>
              <a:pPr/>
              <a:t>142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14380"/>
          </a:xfrm>
        </p:spPr>
        <p:txBody>
          <a:bodyPr/>
          <a:lstStyle/>
          <a:p>
            <a:r>
              <a:rPr lang="en-US" sz="2800" b="1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MACROABRASION </a:t>
            </a:r>
            <a:endParaRPr lang="en-US" sz="2800" b="1" u="sng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571612"/>
            <a:ext cx="7886110" cy="4752988"/>
          </a:xfrm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This is also a technique for the treatment of surface stains and defects but utilizes a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 fluted carbide bur or a micron diamond point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revolving at high speed to remove the defect. </a:t>
            </a:r>
          </a:p>
          <a:p>
            <a:pPr algn="just">
              <a:buFont typeface="Wingdings" pitchFamily="2" charset="2"/>
              <a:buChar char="v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Light intermittent pressure is recommended to avoid irreversible damage to the tooth structure.</a:t>
            </a:r>
          </a:p>
          <a:p>
            <a:pPr algn="just">
              <a:buFont typeface="Wingdings" pitchFamily="2" charset="2"/>
              <a:buChar char="v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Following the removal of defect, or if it is decided that the defect can no more be removed, then the remaining part is finished with a 30 fluted carbide bur.</a:t>
            </a:r>
          </a:p>
          <a:p>
            <a:pPr algn="just">
              <a:buFont typeface="Wingdings" pitchFamily="2" charset="2"/>
              <a:buChar char="v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Final polishing is done with an abrasive rubber point.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48F9-DD96-406F-BEEE-B12BCC215707}" type="slidenum">
              <a:rPr lang="en-IN" smtClean="0"/>
              <a:pPr/>
              <a:t>143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7166"/>
            <a:ext cx="914400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48F9-DD96-406F-BEEE-B12BCC215707}" type="slidenum">
              <a:rPr lang="en-IN" smtClean="0"/>
              <a:pPr/>
              <a:t>144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186502" cy="114300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  <a:r>
              <a:rPr lang="en-US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u="sng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1665312"/>
            <a:ext cx="7772400" cy="45720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IN" alt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Finishing and polishing techniques are important in preparing clinically successful restorations .</a:t>
            </a:r>
          </a:p>
          <a:p>
            <a:pPr algn="just">
              <a:buFont typeface="Wingdings" pitchFamily="2" charset="2"/>
              <a:buChar char="v"/>
            </a:pPr>
            <a:endParaRPr lang="en-IN" alt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IN" alt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Well finished and polished </a:t>
            </a:r>
            <a:r>
              <a:rPr lang="en-IN" alt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restrations</a:t>
            </a:r>
            <a:r>
              <a:rPr lang="en-IN" alt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are not only  </a:t>
            </a:r>
            <a:r>
              <a:rPr lang="en-IN" alt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eshetically</a:t>
            </a:r>
            <a:r>
              <a:rPr lang="en-IN" alt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alt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pleasing </a:t>
            </a:r>
            <a:r>
              <a:rPr lang="en-IN" alt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but are also conducive to oral environment</a:t>
            </a:r>
          </a:p>
          <a:p>
            <a:pPr marL="0" indent="0" algn="just">
              <a:buNone/>
            </a:pPr>
            <a:endParaRPr lang="en-IN" alt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IN" alt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IN" alt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definite sequence should be adopted in finishing and polishing of each restoration.</a:t>
            </a:r>
          </a:p>
          <a:p>
            <a:endParaRPr lang="en-IN" alt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48F9-DD96-406F-BEEE-B12BCC215707}" type="slidenum">
              <a:rPr lang="en-IN" smtClean="0"/>
              <a:pPr/>
              <a:t>145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67544" y="188640"/>
            <a:ext cx="7704856" cy="629763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28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REFERENCES </a:t>
            </a:r>
          </a:p>
          <a:p>
            <a:pPr algn="ctr">
              <a:buNone/>
            </a:pPr>
            <a:endParaRPr lang="en-US" sz="28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Dental materials – Kenneth J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Anusavice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- 11</a:t>
            </a:r>
            <a:r>
              <a:rPr lang="en-US" sz="20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edition</a:t>
            </a:r>
          </a:p>
          <a:p>
            <a:pPr>
              <a:buFont typeface="Wingdings" pitchFamily="2" charset="2"/>
              <a:buChar char="v"/>
            </a:pPr>
            <a:endParaRPr lang="en-US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Text book of operative dentistry –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Vimal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sikri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4</a:t>
            </a:r>
            <a:r>
              <a:rPr lang="en-US" sz="20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edition</a:t>
            </a:r>
          </a:p>
          <a:p>
            <a:pPr>
              <a:buFont typeface="Wingdings" pitchFamily="2" charset="2"/>
              <a:buChar char="v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Dental materials  and their selection - 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william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J.O’brein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3</a:t>
            </a:r>
            <a:r>
              <a:rPr lang="en-US" sz="20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edition</a:t>
            </a:r>
          </a:p>
          <a:p>
            <a:pPr>
              <a:buFont typeface="Wingdings" pitchFamily="2" charset="2"/>
              <a:buChar char="v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estorative dental materials –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Craigs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JohnM.Powers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13</a:t>
            </a:r>
            <a:r>
              <a:rPr lang="en-US" sz="20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edition</a:t>
            </a:r>
          </a:p>
          <a:p>
            <a:pPr>
              <a:buFont typeface="Wingdings" pitchFamily="2" charset="2"/>
              <a:buChar char="v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Art &amp; Science of Operative Dentistry-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Sturdevant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5</a:t>
            </a:r>
            <a:r>
              <a:rPr lang="en-US" sz="20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edition</a:t>
            </a:r>
          </a:p>
          <a:p>
            <a:pPr>
              <a:buFont typeface="Wingdings" pitchFamily="2" charset="2"/>
              <a:buChar char="v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Materials used in dentistry,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S.Mahalaxmi</a:t>
            </a: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Clinical Aspects Of Dental Materials- Marcia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Gladwin,michael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Bagby</a:t>
            </a: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en-US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en-US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A368B-7E2B-429F-836B-A2EBB00C8C59}" type="slidenum">
              <a:rPr lang="en-US" smtClean="0"/>
              <a:pPr/>
              <a:t>146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0568" y="0"/>
            <a:ext cx="7775848" cy="657227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Abrasive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Finishing and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Polishing in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Restorative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Dentistry:A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State-of-the-Art Review </a:t>
            </a:r>
            <a:r>
              <a:rPr lang="nl-NL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Steven </a:t>
            </a:r>
            <a:r>
              <a:rPr lang="nl-NL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R. </a:t>
            </a:r>
            <a:r>
              <a:rPr lang="nl-NL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Jefferies 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Dent </a:t>
            </a:r>
            <a:r>
              <a:rPr lang="en-US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Clin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 Am 51 (2007)</a:t>
            </a:r>
            <a:endParaRPr lang="nl-NL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nl-NL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Contouring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Finishing,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and Polishing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Anterior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Composites By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K. William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Mopper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DDS,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MS</a:t>
            </a:r>
          </a:p>
          <a:p>
            <a:pPr>
              <a:buFont typeface="Wingdings" pitchFamily="2" charset="2"/>
              <a:buChar char="v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effect of burnishing on the marginal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seal amalgam restorations Shinichi Kato et al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The Journal Of Prosthetic Dentistry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1968</a:t>
            </a:r>
          </a:p>
          <a:p>
            <a:pPr>
              <a:buFont typeface="Wingdings" pitchFamily="2" charset="2"/>
              <a:buChar char="v"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Burnished amalgam restorations: A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two-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yearclinical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evaluation-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Kenneth The Journal Of Prosthetic Dentistry 1983</a:t>
            </a:r>
          </a:p>
          <a:p>
            <a:pPr>
              <a:buFont typeface="Wingdings" pitchFamily="2" charset="2"/>
              <a:buChar char="v"/>
            </a:pPr>
            <a:endParaRPr lang="en-US" sz="2000" b="1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effect of polishing techniques on the surface roughness of a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feldspathic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porcelain , Mario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Cezar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Silva Oliveira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Rev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odonto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ciênc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2008</a:t>
            </a:r>
          </a:p>
          <a:p>
            <a:pPr>
              <a:buFont typeface="Wingdings" pitchFamily="2" charset="2"/>
              <a:buChar char="v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Effect of Different Finishing and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Polishing Techniques 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on the Surface Roughness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Microfilled</a:t>
            </a:r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Hybrid and Packable Composite 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Resins 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silvia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helena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etal</a:t>
            </a:r>
            <a:r>
              <a:rPr lang="en-US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Braz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Dent J (2005)</a:t>
            </a:r>
            <a:endParaRPr lang="en-US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US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A368B-7E2B-429F-836B-A2EBB00C8C59}" type="slidenum">
              <a:rPr lang="en-US" smtClean="0"/>
              <a:pPr/>
              <a:t>147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6800" y="2636912"/>
            <a:ext cx="6255488" cy="1362075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Richelle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e.goodrich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066800" y="1700808"/>
            <a:ext cx="6255488" cy="1008112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Baskerville Old Face" pitchFamily="18" charset="0"/>
              </a:rPr>
              <a:t>If you avoid all of life’s abrasions you will never be polished enough to shine   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A368B-7E2B-429F-836B-A2EBB00C8C59}" type="slidenum">
              <a:rPr lang="en-US" smtClean="0"/>
              <a:pPr/>
              <a:t>148</a:t>
            </a:fld>
            <a:endParaRPr lang="en-US" dirty="0"/>
          </a:p>
        </p:txBody>
      </p:sp>
      <p:pic>
        <p:nvPicPr>
          <p:cNvPr id="1026" name="Picture 2" descr="C:\Users\Srinivas\Desktop\thank you -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3861048"/>
            <a:ext cx="496855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14290"/>
            <a:ext cx="9144000" cy="1143008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CLINICAL REASONS FOR FINISHING AND POLISHING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2071678"/>
            <a:ext cx="8246150" cy="4786322"/>
          </a:xfrm>
        </p:spPr>
        <p:txBody>
          <a:bodyPr/>
          <a:lstStyle/>
          <a:p>
            <a:pPr marL="457200" indent="-457200">
              <a:buNone/>
            </a:pP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Excess flash and refine the margins of the restoration</a:t>
            </a:r>
          </a:p>
          <a:p>
            <a:pPr marL="457200" indent="-457200">
              <a:buNone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 Risk of fracture, since a rough surface may be more likely to fracture</a:t>
            </a:r>
          </a:p>
          <a:p>
            <a:pPr>
              <a:buNone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Surface imperfections, hence reducing surface area and thus reducing the risk of surface breakdown and corrosion</a:t>
            </a:r>
          </a:p>
          <a:p>
            <a:pPr>
              <a:buNone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 Smooth surface less likely to retain plaque</a:t>
            </a:r>
          </a:p>
          <a:p>
            <a:pPr>
              <a:buNone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48F9-DD96-406F-BEEE-B12BCC215707}" type="slidenum">
              <a:rPr lang="en-IN" smtClean="0"/>
              <a:pPr/>
              <a:t>15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57200"/>
            <a:ext cx="7632848" cy="145963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PRINCIPLES OF CUTTING, GRINDING, FINISHING &amp; POLISHING</a:t>
            </a: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2214554"/>
            <a:ext cx="8102134" cy="4064009"/>
          </a:xfrm>
        </p:spPr>
        <p:txBody>
          <a:bodyPr>
            <a:normAutofit/>
          </a:bodyPr>
          <a:lstStyle/>
          <a:p>
            <a:pPr marL="609600" indent="-609600"/>
            <a:endParaRPr lang="en-US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There are distinct differences in function of Cutting, Grinding, Finishing and Polishing procedures. </a:t>
            </a:r>
          </a:p>
          <a:p>
            <a:pPr>
              <a:buFont typeface="Wingdings" pitchFamily="2" charset="2"/>
              <a:buChar char="v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At times they overlap depending on Hardness , Shape &amp; Size of abrasive particle used &amp; Speed of hand piece .</a:t>
            </a:r>
          </a:p>
          <a:p>
            <a:pPr>
              <a:buFont typeface="Wingdings" pitchFamily="2" charset="2"/>
              <a:buChar char="v"/>
            </a:pPr>
            <a:endParaRPr lang="en-US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48F9-DD96-406F-BEEE-B12BCC215707}" type="slidenum">
              <a:rPr lang="en-IN" smtClean="0"/>
              <a:pPr/>
              <a:t>16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467624" cy="1143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CUTTING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85926"/>
            <a:ext cx="5419732" cy="412719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Refers to use of a bladed instrument or  use of any instrument in a bladelike fashion.</a:t>
            </a:r>
          </a:p>
          <a:p>
            <a:pPr>
              <a:buFont typeface="Wingdings" pitchFamily="2" charset="2"/>
              <a:buChar char="v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Cutting operation may divide substrate into large separate segments or  produce deep notches or grooves.</a:t>
            </a:r>
          </a:p>
          <a:p>
            <a:pPr>
              <a:buNone/>
            </a:pPr>
            <a:endParaRPr lang="en-US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E.g. High speed tungsten carbide burs</a:t>
            </a:r>
          </a:p>
          <a:p>
            <a:pPr>
              <a:buNone/>
            </a:pP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Seperating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wheel</a:t>
            </a:r>
          </a:p>
          <a:p>
            <a:endParaRPr lang="en-US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48F9-DD96-406F-BEEE-B12BCC215707}" type="slidenum">
              <a:rPr lang="en-IN" smtClean="0"/>
              <a:pPr/>
              <a:t>17</a:t>
            </a:fld>
            <a:endParaRPr lang="en-IN"/>
          </a:p>
        </p:txBody>
      </p:sp>
      <p:pic>
        <p:nvPicPr>
          <p:cNvPr id="51201" name="Picture 1" descr="C:\Documents and Settings\home\Desktop\endo emer\MetalBur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3429000"/>
            <a:ext cx="2155989" cy="2023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873515"/>
            <a:ext cx="1606782" cy="1895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4624"/>
            <a:ext cx="77724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GRINDING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857364"/>
            <a:ext cx="7958118" cy="4714908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 is a process that removes small particle of a substrate through the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action of  bonded or coated abrasive instruments.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Grinding instruments contain many randomly  arranged abrasive 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particle 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 Diamond coated rotary instrument 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48F9-DD96-406F-BEEE-B12BCC215707}" type="slidenum">
              <a:rPr lang="en-IN" smtClean="0"/>
              <a:pPr/>
              <a:t>18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3" y="4453322"/>
            <a:ext cx="3744417" cy="1528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302" y="714356"/>
            <a:ext cx="5357818" cy="703282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BULK REDUCTION PROCESS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67824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Instruments used 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Diamond, carbide and steel burs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Abrasive coated disks or separating disks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 to 12 fluted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carbide burs or abrasives with particle size of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100µm.</a:t>
            </a:r>
          </a:p>
          <a:p>
            <a:pPr>
              <a:buFont typeface="Wingdings" pitchFamily="2" charset="2"/>
              <a:buChar char="v"/>
            </a:pP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48F9-DD96-406F-BEEE-B12BCC215707}" type="slidenum">
              <a:rPr lang="en-IN" smtClean="0"/>
              <a:pPr/>
              <a:t>19</a:t>
            </a:fld>
            <a:endParaRPr lang="en-IN"/>
          </a:p>
        </p:txBody>
      </p:sp>
      <p:pic>
        <p:nvPicPr>
          <p:cNvPr id="2051" name="Picture 3" descr="E:\scan pic\scan003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419508"/>
            <a:ext cx="2880320" cy="18573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890" y="194934"/>
            <a:ext cx="6929454" cy="785794"/>
          </a:xfrm>
        </p:spPr>
        <p:txBody>
          <a:bodyPr/>
          <a:lstStyle/>
          <a:p>
            <a:r>
              <a:rPr lang="en-US" sz="28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CONTENTS</a:t>
            </a:r>
            <a:endParaRPr lang="en-US" sz="2800" b="1" u="sng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643050"/>
            <a:ext cx="8329642" cy="5000660"/>
          </a:xfrm>
          <a:noFill/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Introduction</a:t>
            </a:r>
          </a:p>
          <a:p>
            <a:pPr>
              <a:buFont typeface="Wingdings" pitchFamily="2" charset="2"/>
              <a:buChar char="v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Terminology &amp; Definitions</a:t>
            </a: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Theory of finishing</a:t>
            </a:r>
          </a:p>
          <a:p>
            <a:pPr>
              <a:buFont typeface="Wingdings" pitchFamily="2" charset="2"/>
              <a:buChar char="v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Principles of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Tribiology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Benefits of Finishing and Polishing Restorative Materials </a:t>
            </a:r>
          </a:p>
          <a:p>
            <a:pPr>
              <a:buFont typeface="Wingdings" pitchFamily="2" charset="2"/>
              <a:buChar char="v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Principles of Cutting, Grinding, Finishing and Polishing</a:t>
            </a:r>
          </a:p>
          <a:p>
            <a:pPr>
              <a:buFont typeface="Wingdings" pitchFamily="2" charset="2"/>
              <a:buChar char="v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Bulk Reduction Process</a:t>
            </a:r>
          </a:p>
          <a:p>
            <a:pPr>
              <a:buFont typeface="Wingdings" pitchFamily="2" charset="2"/>
              <a:buChar char="v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Contouring</a:t>
            </a:r>
          </a:p>
          <a:p>
            <a:pPr>
              <a:buFont typeface="Wingdings" pitchFamily="2" charset="2"/>
              <a:buChar char="v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Finishing and Polishing instruments</a:t>
            </a:r>
          </a:p>
          <a:p>
            <a:pPr>
              <a:buFont typeface="Wingdings" pitchFamily="2" charset="2"/>
              <a:buChar char="v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Abrasion</a:t>
            </a:r>
          </a:p>
          <a:p>
            <a:pPr>
              <a:buFont typeface="Wingdings" pitchFamily="2" charset="2"/>
              <a:buChar char="v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Abrasives</a:t>
            </a:r>
          </a:p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48F9-DD96-406F-BEEE-B12BCC215707}" type="slidenum">
              <a:rPr lang="en-IN" smtClean="0"/>
              <a:pPr/>
              <a:t>2</a:t>
            </a:fld>
            <a:endParaRPr lang="en-IN"/>
          </a:p>
        </p:txBody>
      </p:sp>
      <p:pic>
        <p:nvPicPr>
          <p:cNvPr id="25602" name="Picture 2" descr="E:\finishing n polishing\RA_Disposable_Nobili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406544"/>
            <a:ext cx="2936529" cy="1798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64" cy="1143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CONTOURING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426" y="2000240"/>
            <a:ext cx="5500694" cy="4071966"/>
          </a:xfrm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Even though contouring can be achieved during bulk reduction, in some cases it requires finer cutting instruments or abrasives provide better control of contouring and surface details.</a:t>
            </a:r>
          </a:p>
          <a:p>
            <a:pPr algn="just">
              <a:buFont typeface="Wingdings" pitchFamily="2" charset="2"/>
              <a:buChar char="v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At the end of this process, desired anatomy and margins should be established.</a:t>
            </a:r>
          </a:p>
          <a:p>
            <a:pPr algn="just">
              <a:buFont typeface="Wingdings" pitchFamily="2" charset="2"/>
              <a:buChar char="v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 – 16 fluted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carbide burs or abrasives ranging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 to 100µm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48F9-DD96-406F-BEEE-B12BCC215707}" type="slidenum">
              <a:rPr lang="en-IN" smtClean="0"/>
              <a:pPr/>
              <a:t>20</a:t>
            </a:fld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0734" y="116632"/>
            <a:ext cx="2239658" cy="2790617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C00000"/>
                </a:solidFill>
                <a:latin typeface="Algerian" pitchFamily="82" charset="0"/>
              </a:rPr>
              <a:t> </a:t>
            </a:r>
            <a:endParaRPr lang="en-US" sz="3200" dirty="0"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04800"/>
            <a:ext cx="7715200" cy="5821363"/>
          </a:xfrm>
        </p:spPr>
        <p:txBody>
          <a:bodyPr/>
          <a:lstStyle/>
          <a:p>
            <a:pPr algn="ctr">
              <a:buNone/>
            </a:pPr>
            <a:endParaRPr lang="en-US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FINISHING AND POLISHING PROCEDURES</a:t>
            </a:r>
          </a:p>
          <a:p>
            <a:pPr algn="ctr">
              <a:buNone/>
            </a:pPr>
            <a:endParaRPr lang="en-US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Require a stepwise approach, introducing finer scratches to the surface of the substrate in order to methodically remove deeper scratches.</a:t>
            </a:r>
          </a:p>
          <a:p>
            <a:pPr algn="just">
              <a:buFont typeface="Wingdings" pitchFamily="2" charset="2"/>
              <a:buChar char="v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Finishing provides a relatively blemish – free, smooth surface.</a:t>
            </a:r>
          </a:p>
          <a:p>
            <a:pPr algn="just">
              <a:buFont typeface="Wingdings" pitchFamily="2" charset="2"/>
              <a:buChar char="v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Finishing action is accomplished using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18-30 flute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carbide burs, fine &amp; superfine diamond burs or abrasives between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8-20µm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in size.  </a:t>
            </a:r>
          </a:p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48F9-DD96-406F-BEEE-B12BCC215707}" type="slidenum">
              <a:rPr lang="en-IN" smtClean="0"/>
              <a:pPr/>
              <a:t>21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319822"/>
            <a:ext cx="5772315" cy="3901658"/>
          </a:xfrm>
          <a:prstGeom prst="rect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48F9-DD96-406F-BEEE-B12BCC215707}" type="slidenum">
              <a:rPr lang="en-IN" smtClean="0"/>
              <a:pPr/>
              <a:t>22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304800" y="4786322"/>
            <a:ext cx="8458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Finishing &amp; Polishing of dental restorative materials encompasses a progression of steps from gross reduction and contouring to                            final polishing.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1"/>
            <a:ext cx="8229600" cy="45720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Polishing is considered to be multidirectional in its course of action.</a:t>
            </a:r>
          </a:p>
          <a:p>
            <a:pPr>
              <a:buFont typeface="Wingdings" pitchFamily="2" charset="2"/>
              <a:buChar char="v"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brasive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particles in the range of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particle sizes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up to 20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μm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provide luster at a low magnification.</a:t>
            </a: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Ex:  Rubber abrasive points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Fine particle disks &amp; Strips                       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Fine particle polishing pastes.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29388" y="5929330"/>
            <a:ext cx="2133600" cy="476250"/>
          </a:xfrm>
        </p:spPr>
        <p:txBody>
          <a:bodyPr/>
          <a:lstStyle/>
          <a:p>
            <a:fld id="{DE7048F9-DD96-406F-BEEE-B12BCC215707}" type="slidenum">
              <a:rPr lang="en-IN" smtClean="0"/>
              <a:pPr/>
              <a:t>23</a:t>
            </a:fld>
            <a:endParaRPr lang="en-IN"/>
          </a:p>
        </p:txBody>
      </p:sp>
      <p:pic>
        <p:nvPicPr>
          <p:cNvPr id="5" name="Picture 5" descr="200HaweOptiDiscDisc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665700"/>
            <a:ext cx="2609113" cy="15716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C:\Users\Srinivas\Desktop\Enamelize906101 - C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4806753"/>
            <a:ext cx="2016224" cy="135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rinivas\Desktop\10-Muslin-Cloth-Polishing-Buffing-1-Wheels-1-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4806753"/>
            <a:ext cx="1999757" cy="163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6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2416" y="265584"/>
            <a:ext cx="1524000" cy="121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06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6544" y="2500306"/>
            <a:ext cx="1981200" cy="1289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064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465609"/>
            <a:ext cx="2438400" cy="1019175"/>
          </a:xfrm>
          <a:prstGeom prst="roundRect">
            <a:avLst>
              <a:gd name="adj" fmla="val 16667"/>
            </a:avLst>
          </a:prstGeom>
          <a:ln>
            <a:solidFill>
              <a:schemeClr val="accent2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064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308000"/>
            <a:ext cx="1981200" cy="132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0648" name="Picture 8" descr="tungsten carbide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8" y="4903241"/>
            <a:ext cx="2362200" cy="12620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0649" name="Picture 9" descr="microdiamondburs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892" y="2420888"/>
            <a:ext cx="1905000" cy="1241425"/>
          </a:xfrm>
          <a:prstGeom prst="roundRect">
            <a:avLst>
              <a:gd name="adj" fmla="val 16667"/>
            </a:avLst>
          </a:prstGeom>
          <a:ln>
            <a:solidFill>
              <a:schemeClr val="accent2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0650" name="Picture 10" descr="8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293096"/>
            <a:ext cx="3276600" cy="22367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48F9-DD96-406F-BEEE-B12BCC215707}" type="slidenum">
              <a:rPr lang="en-IN" smtClean="0"/>
              <a:pPr/>
              <a:t>24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2339752" y="2780928"/>
            <a:ext cx="45089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FINISHING AND POLISHING</a:t>
            </a:r>
          </a:p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INSTRUMENTS</a:t>
            </a:r>
            <a:endParaRPr lang="en-US" sz="2800" b="1" dirty="0">
              <a:solidFill>
                <a:srgbClr val="0070C0"/>
              </a:solidFill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>
              <a:buNone/>
            </a:pPr>
            <a:r>
              <a:rPr lang="en-US" sz="2800" b="1" dirty="0" smtClean="0"/>
              <a:t>    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FINISHING &amp; POLISHING INSTRUMENTS</a:t>
            </a:r>
          </a:p>
          <a:p>
            <a:pPr>
              <a:buNone/>
            </a:pPr>
            <a:endParaRPr lang="en-US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Finishing Burs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Diamond Instruments &amp; Pastes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Brushes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Cloth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Felt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Rotary Rubber Instrument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A368B-7E2B-429F-836B-A2EBB00C8C59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28596" y="357166"/>
            <a:ext cx="7671796" cy="4083056"/>
          </a:xfrm>
        </p:spPr>
        <p:txBody>
          <a:bodyPr/>
          <a:lstStyle/>
          <a:p>
            <a:pPr algn="ctr">
              <a:buNone/>
            </a:pP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1 ) </a:t>
            </a:r>
            <a:r>
              <a:rPr lang="en-US" sz="24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FINISHING BURS:</a:t>
            </a:r>
          </a:p>
          <a:p>
            <a:pPr>
              <a:buNone/>
            </a:pPr>
            <a:endParaRPr lang="en-US" sz="2800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Stainless steel or tungsten carbide.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12-40 fluted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carbide burs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depending upon Restorative material.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Plain burs – before final finishing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Burs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Straight fissure, Tapering , Flame shaped, Rounded , Wheel etc.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A368B-7E2B-429F-836B-A2EBB00C8C59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500760"/>
            <a:ext cx="3240361" cy="21448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14282" y="1052736"/>
            <a:ext cx="7742094" cy="5073427"/>
          </a:xfrm>
        </p:spPr>
        <p:txBody>
          <a:bodyPr/>
          <a:lstStyle/>
          <a:p>
            <a:pPr marL="457200" indent="-457200" algn="ctr">
              <a:buFont typeface="+mj-lt"/>
              <a:buAutoNum type="alphaLcParenR"/>
            </a:pPr>
            <a:r>
              <a:rPr lang="en-US" sz="24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DIAMOND FINISHING BURS</a:t>
            </a:r>
          </a:p>
          <a:p>
            <a:pPr marL="514350" indent="-514350" algn="ctr">
              <a:buAutoNum type="alphaLcParenR"/>
            </a:pP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Diamond instruments for dental use were introduced in the United States in 1942, before the introduction and availability of fluted carbide burs.</a:t>
            </a:r>
          </a:p>
          <a:p>
            <a:pPr algn="just">
              <a:buFont typeface="Wingdings" pitchFamily="2" charset="2"/>
              <a:buChar char="v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Finishing diamonds are used to contour, adjust, and smooth restorative materials, such as composites and porcelain. </a:t>
            </a:r>
          </a:p>
          <a:p>
            <a:pPr algn="just">
              <a:buFont typeface="Wingdings" pitchFamily="2" charset="2"/>
              <a:buChar char="v"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Bonding of diamond abrasives – heat resistant resins-polyamides</a:t>
            </a:r>
          </a:p>
          <a:p>
            <a:pPr marL="0" indent="0" algn="just"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Titanium nitride coatings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–additional layer-to extend life of points</a:t>
            </a:r>
          </a:p>
          <a:p>
            <a:pPr>
              <a:buNone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A368B-7E2B-429F-836B-A2EBB00C8C59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57158" y="274638"/>
            <a:ext cx="7527210" cy="5851525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DIAMOND INSTRUMENTS CONSIST OF </a:t>
            </a:r>
          </a:p>
          <a:p>
            <a:pPr>
              <a:buNone/>
            </a:pPr>
            <a:r>
              <a:rPr lang="en-US" sz="20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THREE PARTS:</a:t>
            </a:r>
            <a:r>
              <a:rPr lang="en-US" sz="20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en-US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 Metal Shank Or Blank, </a:t>
            </a:r>
          </a:p>
          <a:p>
            <a:pPr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The Powdered Or Particulate Diamond Abrasive &amp;</a:t>
            </a:r>
          </a:p>
          <a:p>
            <a:pPr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A Metallic Bonding Material</a:t>
            </a: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Manufactured in a variety of shapes and sizes and come in different grits, ranging from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 to 50 micron m</a:t>
            </a: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Diamond burs should always be used with water spray to dissipate heat &amp; at speeds at the lower range of high-speed turbine.</a:t>
            </a:r>
          </a:p>
          <a:p>
            <a:pPr>
              <a:buFont typeface="Wingdings" pitchFamily="2" charset="2"/>
              <a:buChar char="v"/>
            </a:pP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A368B-7E2B-429F-836B-A2EBB00C8C59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099" b="29167"/>
          <a:stretch>
            <a:fillRect/>
          </a:stretch>
        </p:blipFill>
        <p:spPr bwMode="auto">
          <a:xfrm>
            <a:off x="5724128" y="332657"/>
            <a:ext cx="1872208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7715200" cy="5851525"/>
          </a:xfrm>
        </p:spPr>
        <p:txBody>
          <a:bodyPr/>
          <a:lstStyle/>
          <a:p>
            <a:pPr algn="ctr">
              <a:buNone/>
            </a:pPr>
            <a:endParaRPr lang="en-US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CARBIDE FINISHING BURS</a:t>
            </a:r>
          </a:p>
          <a:p>
            <a:pPr algn="ctr">
              <a:buNone/>
            </a:pPr>
            <a:endParaRPr lang="en-US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Carbide burs are available in a variety of shapes for contouring and finishing.</a:t>
            </a:r>
          </a:p>
          <a:p>
            <a:pPr algn="just">
              <a:buFont typeface="Wingdings" pitchFamily="2" charset="2"/>
              <a:buChar char="v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 to 40 fluted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blades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Straight or Twisted. </a:t>
            </a:r>
          </a:p>
          <a:p>
            <a:pPr algn="just">
              <a:buFont typeface="Wingdings" pitchFamily="2" charset="2"/>
              <a:buChar char="v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Most common fluted carbide finishing burs have 12, 20 or 40 blades for contouring and smoothing various restorative materials &amp; tooth structures. 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A368B-7E2B-429F-836B-A2EBB00C8C59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544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Factors affecting Finishing &amp; polishing</a:t>
            </a:r>
          </a:p>
          <a:p>
            <a:pPr>
              <a:buFont typeface="Wingdings" pitchFamily="2" charset="2"/>
              <a:buChar char="v"/>
            </a:pP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Recent advances</a:t>
            </a:r>
          </a:p>
          <a:p>
            <a:pPr marL="0" indent="0">
              <a:buNone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Font typeface="Wingdings" pitchFamily="2" charset="2"/>
              <a:buChar char="v"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Finishing &amp; Polishing Procedures   </a:t>
            </a:r>
          </a:p>
          <a:p>
            <a:pPr marL="0" indent="0">
              <a:buNone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                 - Dental Amalgam </a:t>
            </a:r>
          </a:p>
          <a:p>
            <a:pPr marL="0" indent="0">
              <a:buNone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                 - Composite Restorations</a:t>
            </a:r>
          </a:p>
          <a:p>
            <a:pPr marL="0" indent="0">
              <a:buNone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                 - Glass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Ionomer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Cement</a:t>
            </a:r>
          </a:p>
          <a:p>
            <a:pPr marL="0" indent="0">
              <a:buNone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                 - Direct Gold Restorations</a:t>
            </a:r>
          </a:p>
          <a:p>
            <a:pPr marL="0" indent="0">
              <a:buNone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                 - Cast Gold Restorations</a:t>
            </a:r>
          </a:p>
          <a:p>
            <a:pPr marL="0" indent="0">
              <a:buNone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                 - Ceramic Restorations</a:t>
            </a:r>
          </a:p>
          <a:p>
            <a:pPr marL="0" indent="0">
              <a:buNone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pPr>
              <a:buFont typeface="Wingdings" pitchFamily="2" charset="2"/>
              <a:buChar char="v"/>
            </a:pP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Air Abrasive Technology</a:t>
            </a:r>
          </a:p>
          <a:p>
            <a:pPr>
              <a:buFont typeface="Wingdings" pitchFamily="2" charset="2"/>
              <a:buChar char="v"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Additional procedures                                          </a:t>
            </a:r>
          </a:p>
          <a:p>
            <a:pPr>
              <a:buFont typeface="Wingdings" pitchFamily="2" charset="2"/>
              <a:buChar char="v"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Conclusion </a:t>
            </a:r>
          </a:p>
          <a:p>
            <a:pPr>
              <a:buFont typeface="Wingdings" pitchFamily="2" charset="2"/>
              <a:buChar char="v"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References</a:t>
            </a:r>
          </a:p>
          <a:p>
            <a:endParaRPr lang="en-US" sz="4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48F9-DD96-406F-BEEE-B12BCC215707}" type="slidenum">
              <a:rPr lang="en-IN" smtClean="0"/>
              <a:pPr/>
              <a:t>3</a:t>
            </a:fld>
            <a:endParaRPr lang="en-IN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3146595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14283" y="785794"/>
            <a:ext cx="7958118" cy="58515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24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DIAMOND INSTRUMENTS AND PASTES:</a:t>
            </a:r>
          </a:p>
          <a:p>
            <a:pPr>
              <a:buNone/>
            </a:pPr>
            <a:endParaRPr lang="en-US" sz="2400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Transparent material composed of carbon.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Super abrasive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Available commercially in the form of bonded abrasive rotary instruments, metal abrasive strips and polishing pastes.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Finishing diamonds of medium – fine grit contain diamond particles of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8-40µm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 diameter.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Used with a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light force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and copious water spray to preserve the very fine diamond coatings.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A368B-7E2B-429F-836B-A2EBB00C8C59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10242" name="Picture 2" descr="E:\scan pic\scan003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499459"/>
            <a:ext cx="1214414" cy="15613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034" y="214290"/>
            <a:ext cx="7384334" cy="3486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A368B-7E2B-429F-836B-A2EBB00C8C59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4282" y="4581128"/>
            <a:ext cx="79581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Diamond polishing pastes are also available with particle sizes ranging from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2-5µm.</a:t>
            </a:r>
          </a:p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Diamond abrasives are preferably used on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ceramic and composite materials. 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14282" y="0"/>
            <a:ext cx="7958118" cy="6500834"/>
          </a:xfrm>
        </p:spPr>
        <p:txBody>
          <a:bodyPr/>
          <a:lstStyle/>
          <a:p>
            <a:pPr>
              <a:buNone/>
            </a:pPr>
            <a:endParaRPr lang="en-US" sz="2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3) </a:t>
            </a:r>
            <a:r>
              <a:rPr lang="en-US" sz="24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BRUSHES </a:t>
            </a:r>
            <a:r>
              <a:rPr lang="en-US" sz="2800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en-US" sz="2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Either alone or in combination with the abrasive particles.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Synthetic bristles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others may have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wire bristles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for polishing cast restorations.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Various types of brushes are available which may be screwed, inserted into a hand piece or attached to a mandrel.</a:t>
            </a:r>
          </a:p>
          <a:p>
            <a:pPr>
              <a:buFont typeface="Wingdings" pitchFamily="2" charset="2"/>
              <a:buChar char="v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A368B-7E2B-429F-836B-A2EBB00C8C59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94210" name="Picture 2" descr="C:\Documents and Settings\home\Desktop\endo emer\image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3" y="3792624"/>
            <a:ext cx="3456385" cy="23932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1000" y="457200"/>
            <a:ext cx="8229600" cy="5851525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en-US" sz="24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CLOTH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Carried on a metal wheel may be used for final finishing, with or without a polishing medium.  </a:t>
            </a:r>
          </a:p>
          <a:p>
            <a:pPr>
              <a:buNone/>
            </a:pP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en-US" sz="24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FELT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Attain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lustre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for  metallic restorations usually with a polishing agent. </a:t>
            </a: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Available in different shapes of wheels, cones and cylinders.</a:t>
            </a:r>
          </a:p>
          <a:p>
            <a:pPr>
              <a:buNone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A368B-7E2B-429F-836B-A2EBB00C8C59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4797152"/>
            <a:ext cx="2232248" cy="18387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E:\scan pic\scan003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8575" y="260648"/>
            <a:ext cx="1763746" cy="1296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11560" y="260648"/>
            <a:ext cx="7488832" cy="5851525"/>
          </a:xfrm>
        </p:spPr>
        <p:txBody>
          <a:bodyPr/>
          <a:lstStyle/>
          <a:p>
            <a:pPr>
              <a:buNone/>
            </a:pPr>
            <a:endParaRPr lang="en-US" sz="28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6) </a:t>
            </a:r>
            <a:r>
              <a:rPr lang="en-US" sz="24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ROTARY RUBBER INSTRUMENTS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Obtained in various shapes of Cups, Wheels, Cones etc.&amp;                   commonly used with other abrasives or polishing pastes. </a:t>
            </a:r>
          </a:p>
          <a:p>
            <a:pPr algn="just">
              <a:buFont typeface="Wingdings" pitchFamily="2" charset="2"/>
              <a:buChar char="v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various configurations of these flexible or rubber finishers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and polishers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complements the access limitations of the coated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abrasive  discs for such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areas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 anterior lingual and posterior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occlusal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surfaces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b="1" u="sng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A368B-7E2B-429F-836B-A2EBB00C8C59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275855" y="3789042"/>
            <a:ext cx="1800201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557808"/>
            <a:ext cx="78581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ABRASION</a:t>
            </a:r>
            <a:r>
              <a:rPr lang="en-US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48F9-DD96-406F-BEEE-B12BCC215707}" type="slidenum">
              <a:rPr lang="en-IN" smtClean="0"/>
              <a:pPr/>
              <a:t>35</a:t>
            </a:fld>
            <a:endParaRPr lang="en-IN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14282" y="1219200"/>
            <a:ext cx="831815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Wear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 a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material-removal 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that occurs whenever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surfaces slide against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each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other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v"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Process of finishing involves abrasive wear of the particles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v"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Outermost particles on the surface of an abrading instrument is  referred as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abrasive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v"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material being finished is called as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substrate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596" y="3929066"/>
            <a:ext cx="88583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Abrasive wear is divided into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Two   Body Abrasion</a:t>
            </a:r>
          </a:p>
          <a:p>
            <a:pPr>
              <a:buFontTx/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- Three Body Abrasion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571868" y="214290"/>
            <a:ext cx="4528524" cy="729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TWO BODY ABRASION            </a:t>
            </a:r>
          </a:p>
          <a:p>
            <a:pPr>
              <a:buFontTx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ccurs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when the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abrasive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particles are  firmly bonded to the surface of the abrasive instrument and no other abrasive particles are used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Diamond bur abrading a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tooth</a:t>
            </a:r>
          </a:p>
          <a:p>
            <a:endParaRPr lang="en-US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THREE BODY ABRASION  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pPr eaLnBrk="0" hangingPunct="0">
              <a:buFontTx/>
              <a:buChar char="•"/>
            </a:pPr>
            <a:endParaRPr lang="en-US" sz="2000" dirty="0" smtClean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en-US" sz="2000" dirty="0" smtClean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</a:pPr>
            <a:r>
              <a:rPr lang="en-US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When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abrasive particles are free to translate  and rotate between two surfaces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hangingPunct="0"/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Dental Prophylaxis Pastes. </a:t>
            </a:r>
          </a:p>
          <a:p>
            <a:pPr>
              <a:buFontTx/>
              <a:buChar char="•"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86256"/>
            <a:ext cx="3111519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14356"/>
            <a:ext cx="3250429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48F9-DD96-406F-BEEE-B12BCC215707}" type="slidenum">
              <a:rPr lang="en-IN" smtClean="0"/>
              <a:pPr/>
              <a:t>36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7429552" cy="1143000"/>
          </a:xfrm>
        </p:spPr>
        <p:txBody>
          <a:bodyPr/>
          <a:lstStyle/>
          <a:p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HARDNESS OF ABRASIVES</a:t>
            </a:r>
            <a:endParaRPr lang="en-US" sz="2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071678"/>
            <a:ext cx="7787208" cy="4054485"/>
          </a:xfrm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Inherent strength of cutting blades or abrasive particles on a dental instrument must be great enough to remove particles of substrate material without becoming dull or fracturing too rapidly.</a:t>
            </a:r>
          </a:p>
          <a:p>
            <a:pPr algn="just">
              <a:buFont typeface="Wingdings" pitchFamily="2" charset="2"/>
              <a:buChar char="v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Durability of an abrasive is related to the hardness of its particles or surface material.</a:t>
            </a:r>
          </a:p>
          <a:p>
            <a:pPr algn="just">
              <a:buFont typeface="Wingdings" pitchFamily="2" charset="2"/>
              <a:buChar char="v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Hardness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is a surface measurement of the resistance of one material to be plastically deformed by indenting or scratching another material.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48F9-DD96-406F-BEEE-B12BCC215707}" type="slidenum">
              <a:rPr lang="en-IN" smtClean="0"/>
              <a:pPr/>
              <a:t>37</a:t>
            </a:fld>
            <a:endParaRPr lang="en-IN"/>
          </a:p>
        </p:txBody>
      </p:sp>
      <p:pic>
        <p:nvPicPr>
          <p:cNvPr id="8194" name="Picture 2" descr="E:\scan pic\scan003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312440"/>
            <a:ext cx="167640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154" y="413792"/>
            <a:ext cx="7215206" cy="1143000"/>
          </a:xfrm>
        </p:spPr>
        <p:txBody>
          <a:bodyPr>
            <a:normAutofit/>
          </a:bodyPr>
          <a:lstStyle/>
          <a:p>
            <a:r>
              <a:rPr lang="en-US" sz="2400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CLASSIFICATION OF ABRASIVES</a:t>
            </a:r>
            <a:r>
              <a:rPr lang="en-US" sz="2400" dirty="0" smtClean="0">
                <a:solidFill>
                  <a:srgbClr val="C00000"/>
                </a:solidFill>
                <a:latin typeface="Algerian" pitchFamily="82" charset="0"/>
              </a:rPr>
              <a:t/>
            </a:r>
            <a:br>
              <a:rPr lang="en-US" sz="2400" dirty="0" smtClean="0">
                <a:solidFill>
                  <a:srgbClr val="C00000"/>
                </a:solidFill>
                <a:latin typeface="Algerian" pitchFamily="82" charset="0"/>
              </a:rPr>
            </a:br>
            <a:endParaRPr lang="en-US" sz="2400" dirty="0"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According to Hardness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None/>
            </a:pPr>
            <a:endParaRPr lang="en-US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Hard abrasive - Diamond, Silicon carbide.</a:t>
            </a:r>
          </a:p>
          <a:p>
            <a:pPr>
              <a:buFontTx/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b) Medium abrasive - Pumice, Silicates,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Zirconates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c) Soft (Polishing) abrasive - Calcites </a:t>
            </a:r>
          </a:p>
          <a:p>
            <a:pPr>
              <a:buFontTx/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</a:p>
          <a:p>
            <a:pPr>
              <a:buFontTx/>
              <a:buNone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(Robert G Craig)</a:t>
            </a:r>
          </a:p>
          <a:p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48F9-DD96-406F-BEEE-B12BCC215707}" type="slidenum">
              <a:rPr lang="en-IN" smtClean="0"/>
              <a:pPr/>
              <a:t>38</a:t>
            </a:fld>
            <a:endParaRPr lang="en-IN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094" t="10738" r="7693" b="14094"/>
          <a:stretch>
            <a:fillRect/>
          </a:stretch>
        </p:blipFill>
        <p:spPr bwMode="auto">
          <a:xfrm>
            <a:off x="6084168" y="332656"/>
            <a:ext cx="1676400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According to the manufacturing process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</a:t>
            </a:r>
          </a:p>
          <a:p>
            <a:endParaRPr lang="en-US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48F9-DD96-406F-BEEE-B12BCC215707}" type="slidenum">
              <a:rPr lang="en-IN" smtClean="0"/>
              <a:pPr/>
              <a:t>39</a:t>
            </a:fld>
            <a:endParaRPr lang="en-IN"/>
          </a:p>
        </p:txBody>
      </p:sp>
      <p:sp>
        <p:nvSpPr>
          <p:cNvPr id="10" name="Rounded Rectangle 9"/>
          <p:cNvSpPr/>
          <p:nvPr/>
        </p:nvSpPr>
        <p:spPr>
          <a:xfrm>
            <a:off x="3987800" y="1846263"/>
            <a:ext cx="1376363" cy="43021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N" dirty="0"/>
              <a:t>ABRASIVE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308475" y="3786188"/>
            <a:ext cx="1087438" cy="517525"/>
          </a:xfrm>
          <a:prstGeom prst="roundRect">
            <a:avLst/>
          </a:prstGeom>
          <a:solidFill>
            <a:srgbClr val="399D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N" sz="1600" dirty="0" smtClean="0"/>
              <a:t>VITREOS </a:t>
            </a:r>
            <a:r>
              <a:rPr lang="en-IN" sz="1600" dirty="0"/>
              <a:t>BONDING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874963" y="3786188"/>
            <a:ext cx="1190625" cy="496887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N" sz="1600" dirty="0"/>
              <a:t>RUBBER BONDING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46213" y="3781425"/>
            <a:ext cx="1130300" cy="49688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N" sz="1600" dirty="0"/>
              <a:t>RESINOID BONDING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212975" y="2816225"/>
            <a:ext cx="1225550" cy="430213"/>
          </a:xfrm>
          <a:prstGeom prst="roundRect">
            <a:avLst/>
          </a:prstGeom>
          <a:solidFill>
            <a:srgbClr val="FF0000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N" sz="1800" dirty="0"/>
              <a:t>BONDED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156325" y="2814638"/>
            <a:ext cx="1296988" cy="54133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N" sz="1800" dirty="0"/>
              <a:t>NON BONDED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52400" y="3770313"/>
            <a:ext cx="1128713" cy="50641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N" sz="1600" dirty="0"/>
              <a:t>SINTERED BONDING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643438" y="2276475"/>
            <a:ext cx="0" cy="2714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822325" y="3498850"/>
            <a:ext cx="0" cy="2714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011363" y="3525838"/>
            <a:ext cx="0" cy="2714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438525" y="3516313"/>
            <a:ext cx="0" cy="2714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786313" y="3498850"/>
            <a:ext cx="0" cy="2714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46138" y="3506788"/>
            <a:ext cx="3957637" cy="19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825750" y="2546350"/>
            <a:ext cx="42862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825750" y="3246438"/>
            <a:ext cx="0" cy="2714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825750" y="2546350"/>
            <a:ext cx="0" cy="2714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804025" y="2546350"/>
            <a:ext cx="0" cy="2714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804025" y="4202113"/>
            <a:ext cx="0" cy="2714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805613" y="3382963"/>
            <a:ext cx="0" cy="273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5889625" y="4605338"/>
            <a:ext cx="1778000" cy="671512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N" sz="1600" dirty="0"/>
              <a:t>DISPERSED IN WATER SOLUBLE MEDIUM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157913" y="3660775"/>
            <a:ext cx="1296987" cy="54133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N" sz="1600" dirty="0"/>
              <a:t>POLISHING PASTES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7138988" y="2544763"/>
            <a:ext cx="12096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8348663" y="2582863"/>
            <a:ext cx="0" cy="2714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7713663" y="2814638"/>
            <a:ext cx="1296987" cy="54133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N" sz="1800" dirty="0"/>
              <a:t>COATED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752" y="481232"/>
            <a:ext cx="6286512" cy="571504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021900"/>
            <a:ext cx="7733479" cy="414340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endParaRPr lang="en-US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Optimum health of the oral tissues lies on highly smooth surface of restoration in contact with the gingiva.</a:t>
            </a:r>
          </a:p>
          <a:p>
            <a:pPr algn="just">
              <a:buFont typeface="Wingdings" pitchFamily="2" charset="2"/>
              <a:buChar char="v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Finishing, polishing of dental restorations are important aspects of clinical  restorative procedures that enhance both esthetics  &amp; longevity of restored  teeth and maximizes oral health of the patient</a:t>
            </a:r>
          </a:p>
          <a:p>
            <a:pPr>
              <a:buNone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48F9-DD96-406F-BEEE-B12BCC215707}" type="slidenum">
              <a:rPr lang="en-IN" smtClean="0"/>
              <a:pPr/>
              <a:t>4</a:t>
            </a:fld>
            <a:endParaRPr lang="en-IN"/>
          </a:p>
        </p:txBody>
      </p:sp>
      <p:pic>
        <p:nvPicPr>
          <p:cNvPr id="70657" name="Picture 1" descr="C:\Documents and Settings\home\Desktop\endo emer\esthetic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180219"/>
            <a:ext cx="2404887" cy="20966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According to use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None/>
            </a:pPr>
            <a:endParaRPr lang="en-US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a) Finishing abrasive.</a:t>
            </a:r>
          </a:p>
          <a:p>
            <a:pPr>
              <a:buFontTx/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b) Polishing abrasive.</a:t>
            </a:r>
          </a:p>
          <a:p>
            <a:pPr>
              <a:buFontTx/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c) Cleansing abrasive.</a:t>
            </a:r>
          </a:p>
          <a:p>
            <a:pPr>
              <a:buFontTx/>
              <a:buNone/>
            </a:pP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(Craig, Obrien, Powers)</a:t>
            </a:r>
          </a:p>
          <a:p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48F9-DD96-406F-BEEE-B12BCC215707}" type="slidenum">
              <a:rPr lang="en-IN" smtClean="0"/>
              <a:pPr/>
              <a:t>40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0"/>
            <a:ext cx="8472518" cy="6126163"/>
          </a:xfrm>
        </p:spPr>
        <p:txBody>
          <a:bodyPr>
            <a:noAutofit/>
          </a:bodyPr>
          <a:lstStyle/>
          <a:p>
            <a:pPr marL="514350" indent="-514350" algn="ctr">
              <a:buNone/>
            </a:pP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None/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ABRASIVE  GRITS</a:t>
            </a:r>
            <a:r>
              <a:rPr lang="en-US" sz="2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 algn="ctr">
              <a:buNone/>
            </a:pPr>
            <a:endParaRPr lang="en-US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Derived from materials that have been crushed and passed through a series of mesh screens to obtain different particle size.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Grits classified according to particle size 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Coarse 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B. Medium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C. Fine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D. Extra fine</a:t>
            </a:r>
          </a:p>
          <a:p>
            <a:pPr>
              <a:buFont typeface="Wingdings" pitchFamily="2" charset="2"/>
              <a:buChar char="v"/>
            </a:pP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48F9-DD96-406F-BEEE-B12BCC215707}" type="slidenum">
              <a:rPr lang="en-IN" smtClean="0"/>
              <a:pPr/>
              <a:t>41</a:t>
            </a:fld>
            <a:endParaRPr lang="en-IN"/>
          </a:p>
        </p:txBody>
      </p:sp>
      <p:pic>
        <p:nvPicPr>
          <p:cNvPr id="5122" name="Picture 2" descr="E:\scan pic\scan003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4679" y="3068960"/>
            <a:ext cx="2214546" cy="194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571480"/>
            <a:ext cx="1871666" cy="18716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48F9-DD96-406F-BEEE-B12BCC215707}" type="slidenum">
              <a:rPr lang="en-IN" smtClean="0"/>
              <a:pPr/>
              <a:t>42</a:t>
            </a:fld>
            <a:endParaRPr lang="en-IN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990600"/>
            <a:ext cx="1371600" cy="1371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3810000"/>
            <a:ext cx="1280160" cy="1280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3800" y="3810000"/>
            <a:ext cx="1188720" cy="11887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259632" y="2743200"/>
            <a:ext cx="1294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Coarse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29256" y="2714620"/>
            <a:ext cx="1451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Fine 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899592" y="5715000"/>
            <a:ext cx="1789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Extra fine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20072" y="5589240"/>
            <a:ext cx="1844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Active side</a:t>
            </a:r>
            <a:endParaRPr lang="en-US" sz="2800" dirty="0"/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0600" y="762000"/>
            <a:ext cx="2171700" cy="17430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53000" y="3505200"/>
            <a:ext cx="2162175" cy="17335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0" y="3581400"/>
            <a:ext cx="2152650" cy="17335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BONDED ABRASIVES</a:t>
            </a:r>
            <a:endParaRPr lang="en-US" sz="24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484784"/>
            <a:ext cx="7959258" cy="4411675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Abrasive particles that are incorporated through a binder to form a grinding tools such as points ,wheels ,separating  discs, coated thin discs and a wide variety of other abrasive shapes.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Methods used to bond abrasives are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Sintering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Vitrous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bonding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Resin bonded abrasives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Rubber bonded abrasive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48F9-DD96-406F-BEEE-B12BCC215707}" type="slidenum">
              <a:rPr lang="en-IN" smtClean="0"/>
              <a:pPr/>
              <a:t>43</a:t>
            </a:fld>
            <a:endParaRPr lang="en-IN"/>
          </a:p>
        </p:txBody>
      </p:sp>
      <p:pic>
        <p:nvPicPr>
          <p:cNvPr id="6146" name="Picture 2" descr="E:\scan pic\scan003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3682712"/>
            <a:ext cx="2088232" cy="2194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919146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COATED ABRASIVES DISKS AND STRIPS</a:t>
            </a:r>
            <a:endParaRPr lang="en-US" sz="22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85926"/>
            <a:ext cx="5562600" cy="4873637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Coated abrasive discs and strips are made by bonding abrasive particles onto a thin polymer or plastic backing.</a:t>
            </a:r>
          </a:p>
          <a:p>
            <a:pPr algn="just">
              <a:buFont typeface="Wingdings" pitchFamily="2" charset="2"/>
              <a:buChar char="v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 is advantageous to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use abrasive disks or strips with moisture resistant backings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because their stiffness is not reduced by water degradation. Further more, moisture acts as a lubricant to improve cutting efficiency. 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48F9-DD96-406F-BEEE-B12BCC215707}" type="slidenum">
              <a:rPr lang="en-IN" smtClean="0"/>
              <a:pPr/>
              <a:t>44</a:t>
            </a:fld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59" y="3933056"/>
            <a:ext cx="2009145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Content Placeholder 3" descr="SurfacePrepDiscs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12160" y="1196752"/>
            <a:ext cx="2009145" cy="19787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6896"/>
            <a:ext cx="7239000" cy="4846320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thin layer of abrasive present on these discs remains effective for a limited period of clinical use, making these discs single-use and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disposable</a:t>
            </a:r>
          </a:p>
          <a:p>
            <a:pPr algn="just">
              <a:buFont typeface="Wingdings" pitchFamily="2" charset="2"/>
              <a:buChar char="v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article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size distributions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coated abrasive discs vary from 100 to 55 mm for coarse-grade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finishing discs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to 7 to 8 mm for the ultra- or superfine grade of finishing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disc</a:t>
            </a:r>
          </a:p>
          <a:p>
            <a:pPr algn="just">
              <a:buFont typeface="Wingdings" pitchFamily="2" charset="2"/>
              <a:buChar char="v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Most are coated with an aluminum oxide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abrasive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work especially well on anterior restorations, such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 those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involving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incisal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edges and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embrasures.</a:t>
            </a:r>
          </a:p>
          <a:p>
            <a:pPr algn="just">
              <a:buFont typeface="Wingdings" pitchFamily="2" charset="2"/>
              <a:buChar char="v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limited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extent on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posteriorcomposites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especially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on interproximal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and some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buccal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–lingual areas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48F9-DD96-406F-BEEE-B12BCC215707}" type="slidenum">
              <a:rPr lang="en-IN" smtClean="0"/>
              <a:pPr/>
              <a:t>45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8087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7439744" cy="52928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None/>
            </a:pP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Other examples:</a:t>
            </a:r>
          </a:p>
          <a:p>
            <a:pPr>
              <a:buNone/>
            </a:pPr>
            <a:endParaRPr lang="en-US" sz="2400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-The EP Esthetic Polishing System (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Brassler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-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FlexiDisc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Cosmedent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-Moore-Flex Polishing System and Moore-Silicon    Carbide  Discs (E.C. Moore),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-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OptiDisc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(Kerr Corporation), 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-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Sof-Lex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system (3M ESPE), 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-Super-Snap (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Shofu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-Rotary diamond burs 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48F9-DD96-406F-BEEE-B12BCC215707}" type="slidenum">
              <a:rPr lang="en-IN" smtClean="0"/>
              <a:pPr/>
              <a:t>46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926422"/>
            <a:ext cx="2214546" cy="14944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005064"/>
            <a:ext cx="2285984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NON BONDED ABRASIVES</a:t>
            </a:r>
            <a:endParaRPr lang="en-US" sz="24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2143116"/>
            <a:ext cx="8472518" cy="3983047"/>
          </a:xfrm>
        </p:spPr>
        <p:txBody>
          <a:bodyPr/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Polishing pastes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final polishing</a:t>
            </a:r>
          </a:p>
          <a:p>
            <a:pPr>
              <a:buNone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Applied to the substrate with a nonabrasive device such as synthetic foam, rubber, felt or chamois cloth.</a:t>
            </a:r>
          </a:p>
          <a:p>
            <a:pPr>
              <a:buNone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Abrasive particles are dispersed in a water soluble medium such as glycerin for dental applications.</a:t>
            </a:r>
          </a:p>
          <a:p>
            <a:pPr>
              <a:buNone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Aluminum oxide            &lt; 1µm</a:t>
            </a:r>
          </a:p>
          <a:p>
            <a:pPr>
              <a:buNone/>
            </a:pP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Diamond             1-10µm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48F9-DD96-406F-BEEE-B12BCC215707}" type="slidenum">
              <a:rPr lang="en-IN" smtClean="0"/>
              <a:pPr/>
              <a:t>47</a:t>
            </a:fld>
            <a:endParaRPr lang="en-IN"/>
          </a:p>
        </p:txBody>
      </p:sp>
      <p:pic>
        <p:nvPicPr>
          <p:cNvPr id="9218" name="Picture 2" descr="E:\scan pic\scan003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492086"/>
            <a:ext cx="2755431" cy="19288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19" name="Picture 3" descr="E:\scan pic\scan003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4778976"/>
            <a:ext cx="137160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 descr="alumin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653136"/>
            <a:ext cx="2214578" cy="1928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ight Arrow 3"/>
          <p:cNvSpPr/>
          <p:nvPr/>
        </p:nvSpPr>
        <p:spPr>
          <a:xfrm>
            <a:off x="2843808" y="5229200"/>
            <a:ext cx="504056" cy="7200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123728" y="5617176"/>
            <a:ext cx="504056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ABRASIVE STONES</a:t>
            </a:r>
            <a:b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071678"/>
            <a:ext cx="7814672" cy="3597285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Abrasive particles that have been sintered together or bonded with an organic resin to form a cohesive mass. </a:t>
            </a:r>
          </a:p>
          <a:p>
            <a:pPr marL="0" indent="0">
              <a:buNone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Color of the stones is an indication of the particular abrasive used:                   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Silicon carbide - green, 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aluminum oxide- white</a:t>
            </a:r>
          </a:p>
          <a:p>
            <a:pPr>
              <a:buFont typeface="Wingdings" pitchFamily="2" charset="2"/>
              <a:buChar char="v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Stone is concentrically fixed to the end of a rotary metal shank or blank. 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48F9-DD96-406F-BEEE-B12BCC215707}" type="slidenum">
              <a:rPr lang="en-IN" smtClean="0"/>
              <a:pPr/>
              <a:t>48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7313" y="276182"/>
            <a:ext cx="1785918" cy="15874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294" y="274638"/>
            <a:ext cx="7358082" cy="1143000"/>
          </a:xfrm>
        </p:spPr>
        <p:txBody>
          <a:bodyPr>
            <a:normAutofit/>
          </a:bodyPr>
          <a:lstStyle/>
          <a:p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ABRASIVE MOTION</a:t>
            </a:r>
            <a:endParaRPr lang="en-US" sz="24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Classified - Rotary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- Planar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- Reciprocal</a:t>
            </a:r>
          </a:p>
          <a:p>
            <a:pPr>
              <a:buFont typeface="Wingdings" pitchFamily="2" charset="2"/>
              <a:buChar char="v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Burs are considered rotary</a:t>
            </a: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Disks are planar</a:t>
            </a: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Reciprocating hand pieces provide a cyclic motion and are reciprocal in relationship to their direction of motion. 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48F9-DD96-406F-BEEE-B12BCC215707}" type="slidenum">
              <a:rPr lang="en-IN" smtClean="0"/>
              <a:pPr/>
              <a:t>49</a:t>
            </a:fld>
            <a:endParaRPr lang="en-IN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565804"/>
            <a:ext cx="2578616" cy="21431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link_exchange.jpg (448×268)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4893270"/>
            <a:ext cx="2365375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644008" y="6165304"/>
            <a:ext cx="398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Reciprocal motion cyclic and up down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 descr="gen_fig1.png (547×275)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4966989"/>
            <a:ext cx="3241675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7406" y="428604"/>
            <a:ext cx="6500858" cy="785818"/>
          </a:xfrm>
        </p:spPr>
        <p:txBody>
          <a:bodyPr/>
          <a:lstStyle/>
          <a:p>
            <a:r>
              <a:rPr lang="en-US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DEFINITIONS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85720" y="1844824"/>
            <a:ext cx="7670656" cy="429882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Finishing</a:t>
            </a:r>
          </a:p>
          <a:p>
            <a:pPr algn="just">
              <a:buFont typeface="Wingdings" pitchFamily="2" charset="2"/>
              <a:buChar char="v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Process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 removing surface defects or scratches created during the contouring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process through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use of cutting or grinding instruments or both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 Phillip’s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rocess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that involves removing marginal irregularities, defining anatomic contours, and smoothing away surface roughness of a restoration. Finishing includes the process of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margination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v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- </a:t>
            </a:r>
            <a:r>
              <a:rPr lang="en-US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DCNA 2007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US" sz="2000" dirty="0" smtClean="0"/>
          </a:p>
          <a:p>
            <a:pPr>
              <a:buFont typeface="Wingdings" pitchFamily="2" charset="2"/>
              <a:buChar char="v"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48F9-DD96-406F-BEEE-B12BCC215707}" type="slidenum">
              <a:rPr lang="en-IN" smtClean="0"/>
              <a:pPr/>
              <a:t>5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0637" y="476672"/>
            <a:ext cx="2143125" cy="1781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08912" cy="1143000"/>
          </a:xfrm>
        </p:spPr>
        <p:txBody>
          <a:bodyPr>
            <a:normAutofit/>
          </a:bodyPr>
          <a:lstStyle/>
          <a:p>
            <a:r>
              <a:rPr lang="en-IN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Application Of Nanotechnology In Abrasives</a:t>
            </a:r>
            <a:endParaRPr lang="en-US" sz="2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IN" alt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Nanotechnology introduced </a:t>
            </a:r>
            <a:r>
              <a:rPr lang="en-IN" alt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nano</a:t>
            </a:r>
            <a:r>
              <a:rPr lang="en-IN" alt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silica abrasives by chemical- mechanical planarization process. </a:t>
            </a:r>
          </a:p>
          <a:p>
            <a:pPr algn="just">
              <a:buFont typeface="Wingdings" pitchFamily="2" charset="2"/>
              <a:buChar char="v"/>
            </a:pPr>
            <a:endParaRPr lang="en-IN" alt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IN" alt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Particle size of </a:t>
            </a:r>
            <a:r>
              <a:rPr lang="en-IN" alt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nano</a:t>
            </a:r>
            <a:r>
              <a:rPr lang="en-IN" alt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silica ranges from 10-90nm and is spherical in shape. </a:t>
            </a:r>
          </a:p>
          <a:p>
            <a:pPr algn="just">
              <a:buFont typeface="Wingdings" pitchFamily="2" charset="2"/>
              <a:buChar char="v"/>
            </a:pPr>
            <a:endParaRPr lang="en-IN" alt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IN" alt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 has been reported that polishing with </a:t>
            </a:r>
            <a:r>
              <a:rPr lang="en-IN" alt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nano</a:t>
            </a:r>
            <a:r>
              <a:rPr lang="en-IN" alt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-silica provides high polishing and low surface roughness . </a:t>
            </a:r>
          </a:p>
          <a:p>
            <a:pPr algn="just">
              <a:buNone/>
              <a:defRPr/>
            </a:pPr>
            <a:r>
              <a:rPr lang="en-IN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>
              <a:buNone/>
              <a:defRPr/>
            </a:pPr>
            <a:endParaRPr lang="en-IN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en-IN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48F9-DD96-406F-BEEE-B12BCC215707}" type="slidenum">
              <a:rPr lang="en-IN" smtClean="0"/>
              <a:pPr/>
              <a:t>50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en-US" sz="24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TYPES OF ABRASIVES</a:t>
            </a:r>
            <a:endParaRPr lang="en-US" sz="2400" u="sng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68760"/>
            <a:ext cx="3643338" cy="4752529"/>
          </a:xfrm>
          <a:noFill/>
        </p:spPr>
        <p:txBody>
          <a:bodyPr>
            <a:normAutofit fontScale="92500" lnSpcReduction="20000"/>
          </a:bodyPr>
          <a:lstStyle/>
          <a:p>
            <a:pPr marL="609600" indent="-609600">
              <a:lnSpc>
                <a:spcPct val="80000"/>
              </a:lnSpc>
              <a:buFontTx/>
              <a:buNone/>
            </a:pPr>
            <a:endParaRPr lang="en-US" sz="28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US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NATURAL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Arkansas stone 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Chalk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Corundum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Diamond 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Emery 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Garnet 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Pumice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Quartz 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Sand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Tripoli 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Zirconium silicate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Cuttle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Kieselguhr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09600" indent="-609600">
              <a:lnSpc>
                <a:spcPct val="80000"/>
              </a:lnSpc>
            </a:pP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48F9-DD96-406F-BEEE-B12BCC215707}" type="slidenum">
              <a:rPr lang="en-IN" smtClean="0"/>
              <a:pPr/>
              <a:t>51</a:t>
            </a:fld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4431974" y="1340768"/>
            <a:ext cx="3524402" cy="3219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0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MANUFACTURED </a:t>
            </a:r>
            <a:r>
              <a:rPr lang="en-US" sz="2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ABRASIVES</a:t>
            </a:r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Silicon carbide,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Aluminium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oxide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Synthetic diamond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Rouge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Tin oxide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/>
          </p:nvPr>
        </p:nvSpPr>
        <p:spPr>
          <a:xfrm>
            <a:off x="214282" y="685800"/>
            <a:ext cx="8102134" cy="58515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24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ARKANSAS  STONE</a:t>
            </a:r>
          </a:p>
          <a:p>
            <a:pPr>
              <a:buNone/>
            </a:pP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Semi translucent, light gray , Siliceous sedimentary rock mined in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arkansas</a:t>
            </a: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Microcrystalline quartz &amp; is dense, hard &amp; uniformly textured.</a:t>
            </a:r>
          </a:p>
          <a:p>
            <a:pPr>
              <a:buFont typeface="Wingdings" pitchFamily="2" charset="2"/>
              <a:buChar char="v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Fine grinding of the tooth enamel  &amp; metal alloys.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A368B-7E2B-429F-836B-A2EBB00C8C59}" type="slidenum">
              <a:rPr lang="en-US" smtClean="0"/>
              <a:pPr/>
              <a:t>52</a:t>
            </a:fld>
            <a:endParaRPr lang="en-US" dirty="0"/>
          </a:p>
        </p:txBody>
      </p:sp>
      <p:pic>
        <p:nvPicPr>
          <p:cNvPr id="2050" name="Picture 2" descr="C:\Documents and Settings\home\Desktop\finishing n polishing\fin &amp; pol\arkansas sto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0986" y="3929074"/>
            <a:ext cx="2928926" cy="2928926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  <p:pic>
        <p:nvPicPr>
          <p:cNvPr id="6" name="Picture 4" descr="Re-exposure of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4077072"/>
            <a:ext cx="3500430" cy="2488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14282" y="381000"/>
            <a:ext cx="6338918" cy="6019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CHALK</a:t>
            </a:r>
          </a:p>
          <a:p>
            <a:pPr>
              <a:buNone/>
            </a:pP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One of the mineral forms of calcite is chalk,</a:t>
            </a:r>
          </a:p>
          <a:p>
            <a:pPr>
              <a:buFont typeface="Wingdings" pitchFamily="2" charset="2"/>
              <a:buChar char="v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white abrasive composed of calcium carbonate.</a:t>
            </a:r>
          </a:p>
          <a:p>
            <a:pPr>
              <a:buFont typeface="Wingdings" pitchFamily="2" charset="2"/>
              <a:buChar char="v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Used as a mild abrasive paste to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polish 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Tooth enamel, Gold foil, Amalgam.</a:t>
            </a:r>
          </a:p>
          <a:p>
            <a:pPr>
              <a:buFontTx/>
              <a:buChar char="-"/>
            </a:pPr>
            <a:endParaRPr lang="en-US" sz="24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CORUNDUM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Mineral form of aluminum oxide is usually white.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Used primarily for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grinding metal alloys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Commonly used in an instrument known as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white stone</a:t>
            </a: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A368B-7E2B-429F-836B-A2EBB00C8C59}" type="slidenum">
              <a:rPr lang="en-US" smtClean="0"/>
              <a:pPr/>
              <a:t>53</a:t>
            </a:fld>
            <a:endParaRPr lang="en-US" dirty="0"/>
          </a:p>
        </p:txBody>
      </p:sp>
      <p:pic>
        <p:nvPicPr>
          <p:cNvPr id="1026" name="Picture 2" descr="C:\Documents and Settings\home\Desktop\finishing n polishing\fin &amp; pol\corund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933056"/>
            <a:ext cx="2088232" cy="1944216"/>
          </a:xfrm>
          <a:prstGeom prst="roundRect">
            <a:avLst>
              <a:gd name="adj" fmla="val 16667"/>
            </a:avLst>
          </a:prstGeom>
          <a:ln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5" descr="CHAL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652120" y="588315"/>
            <a:ext cx="2592288" cy="1976589"/>
          </a:xfrm>
          <a:prstGeom prst="ellipse">
            <a:avLst/>
          </a:prstGeom>
          <a:ln>
            <a:solidFill>
              <a:srgbClr val="7030A0"/>
            </a:solidFill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57158" y="274638"/>
            <a:ext cx="7887250" cy="5851525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28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NATURAL DIAMOND</a:t>
            </a:r>
          </a:p>
          <a:p>
            <a:pPr>
              <a:buNone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Transparent, colorless mineral composed of carbon</a:t>
            </a:r>
          </a:p>
          <a:p>
            <a:pPr algn="just">
              <a:buFont typeface="Wingdings" pitchFamily="2" charset="2"/>
              <a:buChar char="v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Super abrasive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because of its ability to abrade any other known substance</a:t>
            </a:r>
          </a:p>
          <a:p>
            <a:pPr algn="just">
              <a:buFont typeface="Wingdings" pitchFamily="2" charset="2"/>
              <a:buChar char="v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Supplied as bonded abrasive rotary instruments, flexible metal- backed abrasive strips and diamond polishing pastes.</a:t>
            </a:r>
          </a:p>
          <a:p>
            <a:pPr algn="just">
              <a:buFont typeface="Wingdings" pitchFamily="2" charset="2"/>
              <a:buChar char="v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Ceramic and Resin based composite materials. </a:t>
            </a:r>
          </a:p>
          <a:p>
            <a:pPr algn="just"/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A368B-7E2B-429F-836B-A2EBB00C8C59}" type="slidenum">
              <a:rPr lang="en-US" smtClean="0"/>
              <a:pPr/>
              <a:t>54</a:t>
            </a:fld>
            <a:endParaRPr lang="en-US" dirty="0"/>
          </a:p>
        </p:txBody>
      </p:sp>
      <p:pic>
        <p:nvPicPr>
          <p:cNvPr id="3" name="Picture 7" descr="diamond cutting instrumen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007236" y="4581128"/>
            <a:ext cx="2428860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C00000"/>
            </a:solidFill>
          </a:ln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57158" y="428604"/>
            <a:ext cx="7887250" cy="569755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SYNTHETIC DIAMOND ABRASIVES:</a:t>
            </a:r>
          </a:p>
          <a:p>
            <a:pPr>
              <a:buNone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Advantages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 these over natural include their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controllable, consistent size and shape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as well as their lowest cost compared with natural diamonds.</a:t>
            </a:r>
          </a:p>
          <a:p>
            <a:pPr>
              <a:buFont typeface="Wingdings" pitchFamily="2" charset="2"/>
              <a:buChar char="v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Available as resin bonded and metal bonded diamonds.</a:t>
            </a:r>
          </a:p>
          <a:p>
            <a:pPr>
              <a:buFont typeface="Wingdings" pitchFamily="2" charset="2"/>
              <a:buChar char="v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Resin bonded have sharp edges.</a:t>
            </a:r>
          </a:p>
          <a:p>
            <a:pPr>
              <a:buFont typeface="Wingdings" pitchFamily="2" charset="2"/>
              <a:buChar char="v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Metal bonded diamonds are regular and more consistent in size.</a:t>
            </a:r>
          </a:p>
          <a:p>
            <a:pPr>
              <a:buFont typeface="Wingdings" pitchFamily="2" charset="2"/>
              <a:buChar char="v"/>
            </a:pP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Uses: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Tooth structure, Ceramic materials &amp; Resin based composite materials.</a:t>
            </a:r>
          </a:p>
          <a:p>
            <a:pPr>
              <a:buFont typeface="Wingdings" pitchFamily="2" charset="2"/>
              <a:buChar char="v"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A368B-7E2B-429F-836B-A2EBB00C8C59}" type="slidenum">
              <a:rPr lang="en-US" smtClean="0"/>
              <a:pPr/>
              <a:t>55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90820" y="274638"/>
            <a:ext cx="7853588" cy="6354762"/>
          </a:xfrm>
        </p:spPr>
        <p:txBody>
          <a:bodyPr/>
          <a:lstStyle/>
          <a:p>
            <a:pPr>
              <a:buNone/>
            </a:pP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EMERY </a:t>
            </a:r>
          </a:p>
          <a:p>
            <a:pPr>
              <a:buFont typeface="Wingdings" pitchFamily="2" charset="2"/>
              <a:buChar char="v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Grayish- black corundum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that is prepared in a fine-grain form.</a:t>
            </a: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Form of coated abrasive disks and is available in a variety of grit sizes.</a:t>
            </a: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Finishing metal alloys or acrylic resin materials.</a:t>
            </a:r>
          </a:p>
          <a:p>
            <a:pPr>
              <a:buNone/>
            </a:pPr>
            <a:endParaRPr lang="en-US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GARNET</a:t>
            </a:r>
          </a:p>
          <a:p>
            <a:pPr>
              <a:buNone/>
            </a:pPr>
            <a:endParaRPr lang="en-US" sz="2400" b="1" u="sng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 includes number of different minerals like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aluminium,cobalt,iron,manganese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magnesium</a:t>
            </a: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 abrasive that is mined , Dark red.</a:t>
            </a: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Low hardness compared to many other abrasives.</a:t>
            </a: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Grinding metal alloys &amp; Acrylic resin materials. 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A368B-7E2B-429F-836B-A2EBB00C8C59}" type="slidenum">
              <a:rPr lang="en-US" smtClean="0"/>
              <a:pPr/>
              <a:t>56</a:t>
            </a:fld>
            <a:endParaRPr lang="en-US" dirty="0"/>
          </a:p>
        </p:txBody>
      </p:sp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645024"/>
            <a:ext cx="1714480" cy="2025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800" y="274638"/>
            <a:ext cx="5981712" cy="6430962"/>
          </a:xfrm>
        </p:spPr>
        <p:txBody>
          <a:bodyPr>
            <a:noAutofit/>
          </a:bodyPr>
          <a:lstStyle/>
          <a:p>
            <a:endParaRPr lang="en-US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PUMICE </a:t>
            </a:r>
          </a:p>
          <a:p>
            <a:pPr>
              <a:buNone/>
            </a:pPr>
            <a:endParaRPr lang="en-US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Highly siliceous volcanic glass that when ground is useful as a polishing agent in Prophylactic pastes , </a:t>
            </a: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Finishing acrylic denture bases in the lab</a:t>
            </a:r>
          </a:p>
          <a:p>
            <a:pPr>
              <a:buNone/>
            </a:pP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QUARTZ</a:t>
            </a:r>
            <a:r>
              <a:rPr lang="en-US" sz="28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en-US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Hard, colorless and transparent. </a:t>
            </a: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Abundant &amp; widespread of minerals. </a:t>
            </a: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Primarily to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finish metal alloys&amp; grind dental enamel</a:t>
            </a:r>
          </a:p>
          <a:p>
            <a:pPr marL="0" indent="0">
              <a:buNone/>
            </a:pP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A368B-7E2B-429F-836B-A2EBB00C8C59}" type="slidenum">
              <a:rPr lang="en-US" smtClean="0"/>
              <a:pPr/>
              <a:t>57</a:t>
            </a:fld>
            <a:endParaRPr lang="en-US" dirty="0"/>
          </a:p>
        </p:txBody>
      </p:sp>
      <p:pic>
        <p:nvPicPr>
          <p:cNvPr id="4" name="Picture 8" descr="pum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116353" y="116632"/>
            <a:ext cx="2808312" cy="15647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11" descr="quartz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35759" y="3429000"/>
            <a:ext cx="2888906" cy="144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7859216" cy="5851525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en-US" sz="24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SAND</a:t>
            </a:r>
          </a:p>
          <a:p>
            <a:endParaRPr lang="en-US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Mixture of small mineral particles predominantly composed of silica.</a:t>
            </a:r>
          </a:p>
          <a:p>
            <a:pPr>
              <a:buFont typeface="Wingdings" pitchFamily="2" charset="2"/>
              <a:buChar char="v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Applied under air pressure to remove refractory investment materials from base metal alloy castings.</a:t>
            </a:r>
          </a:p>
          <a:p>
            <a:pPr>
              <a:buFont typeface="Wingdings" pitchFamily="2" charset="2"/>
              <a:buChar char="v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Grinding of metal alloys , Acrylic resin materials.</a:t>
            </a:r>
          </a:p>
          <a:p>
            <a:pPr>
              <a:buNone/>
            </a:pPr>
            <a:endParaRPr lang="en-US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A368B-7E2B-429F-836B-A2EBB00C8C59}" type="slidenum">
              <a:rPr lang="en-US" smtClean="0"/>
              <a:pPr/>
              <a:t>58</a:t>
            </a:fld>
            <a:endParaRPr lang="en-US" dirty="0"/>
          </a:p>
        </p:txBody>
      </p:sp>
      <p:pic>
        <p:nvPicPr>
          <p:cNvPr id="3" name="Picture 4" descr="manufacturedsan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09490" y="4149080"/>
            <a:ext cx="2814638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7787208" cy="6430962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en-US" sz="28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TRIPOLI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en-US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Usually supplied in a bar that is applied to a rag wheel and mounted in a dental lathe or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handpiece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Used for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Polishing metal alloys &amp; some acrylic resin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materials.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A368B-7E2B-429F-836B-A2EBB00C8C59}" type="slidenum">
              <a:rPr lang="en-US" smtClean="0"/>
              <a:pPr/>
              <a:t>59</a:t>
            </a:fld>
            <a:endParaRPr lang="en-US" dirty="0"/>
          </a:p>
        </p:txBody>
      </p:sp>
      <p:pic>
        <p:nvPicPr>
          <p:cNvPr id="3" name="Picture 7" descr="f23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411760" y="3789040"/>
            <a:ext cx="3619022" cy="2388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544" y="642918"/>
            <a:ext cx="7631832" cy="59293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argination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Specific step of the finishing process that  </a:t>
            </a:r>
            <a:r>
              <a:rPr lang="en-US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involves the removal of excess restorative material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at the junction of the tooth structure and the restorative material, and the application of various finishing techniques to establish a smooth, uniform, and well-adapted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cavosurface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margin. </a:t>
            </a:r>
          </a:p>
          <a:p>
            <a:pPr marL="0" indent="0" algn="just">
              <a:buNone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finish lines of a preparation are often critical to the longevity of many direct and indirect restoratives because forces of polymerization, mastication &amp; thermal expansion &amp; contraction are transferred to the  marginal aspects of the restoration.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48F9-DD96-406F-BEEE-B12BCC215707}" type="slidenum">
              <a:rPr lang="en-IN" smtClean="0"/>
              <a:pPr/>
              <a:t>6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14282" y="152400"/>
            <a:ext cx="8929718" cy="6553200"/>
          </a:xfrm>
        </p:spPr>
        <p:txBody>
          <a:bodyPr>
            <a:normAutofit/>
          </a:bodyPr>
          <a:lstStyle/>
          <a:p>
            <a:endParaRPr lang="en-US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24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ZIRCONIUM SILICATE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Supplied as off-white mineral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Ground to various particle sizes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coated abrasive disks and strips.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 a component of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dental prophylaxis pastes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A368B-7E2B-429F-836B-A2EBB00C8C59}" type="slidenum">
              <a:rPr lang="en-US" smtClean="0"/>
              <a:pPr/>
              <a:t>60</a:t>
            </a:fld>
            <a:endParaRPr lang="en-US" dirty="0"/>
          </a:p>
        </p:txBody>
      </p:sp>
      <p:pic>
        <p:nvPicPr>
          <p:cNvPr id="4" name="Picture 4" descr="im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83768" y="3429000"/>
            <a:ext cx="3200400" cy="28037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7504" y="312542"/>
            <a:ext cx="6120680" cy="650083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sz="20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CUTTLE</a:t>
            </a: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Obtained by pulverizing  internal shell of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molluscs</a:t>
            </a: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Delicate abrasion operations such as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polishing of     metal margins, gold alloys, acrylics, composites &amp;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Dental amalgam restorations. </a:t>
            </a:r>
          </a:p>
          <a:p>
            <a:pPr>
              <a:buFont typeface="Wingdings" pitchFamily="2" charset="2"/>
              <a:buChar char="v"/>
            </a:pPr>
            <a:endParaRPr lang="en-US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KEISELGUHR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Composed of siliceous remains of minute aquatic plants known as 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diatoms.</a:t>
            </a:r>
          </a:p>
          <a:p>
            <a:pPr>
              <a:buFont typeface="Wingdings" pitchFamily="2" charset="2"/>
              <a:buChar char="v"/>
            </a:pPr>
            <a:endParaRPr lang="en-US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Coarse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keisulghr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–diatomaceous earth </a:t>
            </a:r>
          </a:p>
          <a:p>
            <a:pPr>
              <a:buFont typeface="Wingdings" pitchFamily="2" charset="2"/>
              <a:buChar char="v"/>
            </a:pPr>
            <a:endParaRPr lang="en-US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Mild abrasive, however the risk for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respiratory silicosis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caused by chronic exposure to air borne particles of this material is significant.</a:t>
            </a:r>
          </a:p>
          <a:p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A368B-7E2B-429F-836B-A2EBB00C8C59}" type="slidenum">
              <a:rPr lang="en-US" smtClean="0"/>
              <a:pPr/>
              <a:t>61</a:t>
            </a:fld>
            <a:endParaRPr lang="en-US" dirty="0"/>
          </a:p>
        </p:txBody>
      </p:sp>
      <p:pic>
        <p:nvPicPr>
          <p:cNvPr id="4" name="Picture 5" descr="diatom4"/>
          <p:cNvPicPr>
            <a:picLocks noChangeAspect="1" noChangeArrowheads="1"/>
          </p:cNvPicPr>
          <p:nvPr/>
        </p:nvPicPr>
        <p:blipFill>
          <a:blip r:embed="rId3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40152" y="3929066"/>
            <a:ext cx="2160240" cy="2092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47438" y="152400"/>
            <a:ext cx="6500826" cy="6705600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28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4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SILICON CARBIDE</a:t>
            </a:r>
          </a:p>
          <a:p>
            <a:pPr>
              <a:buNone/>
            </a:pP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Extremely hard , first of the synthetic abrasives to be produced. </a:t>
            </a:r>
          </a:p>
          <a:p>
            <a:pPr algn="just">
              <a:buFont typeface="Wingdings" pitchFamily="2" charset="2"/>
              <a:buChar char="v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Used on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metal alloys, ceramics and acrylic resin materials.</a:t>
            </a:r>
          </a:p>
          <a:p>
            <a:pPr>
              <a:buNone/>
            </a:pP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A368B-7E2B-429F-836B-A2EBB00C8C59}" type="slidenum">
              <a:rPr lang="en-US" smtClean="0"/>
              <a:pPr/>
              <a:t>62</a:t>
            </a:fld>
            <a:endParaRPr lang="en-US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653589"/>
            <a:ext cx="3214679" cy="2447289"/>
          </a:xfrm>
          <a:prstGeom prst="roundRect">
            <a:avLst>
              <a:gd name="adj" fmla="val 16667"/>
            </a:avLst>
          </a:prstGeom>
          <a:ln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04800"/>
            <a:ext cx="6096000" cy="142081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ALUMINIUM OXIDE</a:t>
            </a:r>
            <a:r>
              <a:rPr lang="en-US" sz="2400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828800"/>
            <a:ext cx="5181600" cy="4530725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Second synthetic abrasive developed  much harder than corundum because of its purity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v"/>
            </a:pPr>
            <a:endParaRPr lang="en-US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Used in dentistry to make bonded abrasives , coated abrasives and air propelled grit abrasives. </a:t>
            </a:r>
          </a:p>
          <a:p>
            <a:pPr algn="just">
              <a:buFont typeface="Wingdings" pitchFamily="2" charset="2"/>
              <a:buChar char="v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Sintered aluminum oxide is used for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adjusting dental enamel and for finishing metal alloys, resin based composites and ceramic materials.</a:t>
            </a:r>
          </a:p>
          <a:p>
            <a:pPr>
              <a:buFontTx/>
              <a:buChar char="-"/>
            </a:pPr>
            <a:endParaRPr lang="en-US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None/>
              <a:defRPr/>
            </a:pP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3973" name="Picture 5" descr="dfin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6736" y="2924944"/>
            <a:ext cx="2493346" cy="1008112"/>
          </a:xfrm>
          <a:noFill/>
          <a:ln w="57150">
            <a:solidFill>
              <a:srgbClr val="000000"/>
            </a:solidFill>
          </a:ln>
        </p:spPr>
      </p:pic>
      <p:pic>
        <p:nvPicPr>
          <p:cNvPr id="83972" name="Picture 4" descr="5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756539"/>
            <a:ext cx="2448272" cy="17526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" name="Picture 5" descr="http://www.kabdental.com/small-dental-equipment/kavo-handpieces-accessories/27%20micron%20powder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476672"/>
            <a:ext cx="2214546" cy="1643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14282" y="0"/>
            <a:ext cx="6000792" cy="6629400"/>
          </a:xfrm>
        </p:spPr>
        <p:txBody>
          <a:bodyPr>
            <a:normAutofit/>
          </a:bodyPr>
          <a:lstStyle/>
          <a:p>
            <a:endParaRPr lang="en-US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ROUGE </a:t>
            </a:r>
          </a:p>
          <a:p>
            <a:pPr>
              <a:buNone/>
            </a:pPr>
            <a:endParaRPr lang="en-US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Fine, red abrasive component of rouge</a:t>
            </a:r>
          </a:p>
          <a:p>
            <a:pPr>
              <a:buFont typeface="Wingdings" pitchFamily="2" charset="2"/>
              <a:buChar char="v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Polish high noble metal alloys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TIN OXIDE</a:t>
            </a:r>
          </a:p>
          <a:p>
            <a:pPr>
              <a:buNone/>
            </a:pP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Extremely fine abrasive used extensively as a polishing agent for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polishing teeth and metallic restorations in the mouth. </a:t>
            </a:r>
          </a:p>
          <a:p>
            <a:pPr>
              <a:buFont typeface="Wingdings" pitchFamily="2" charset="2"/>
              <a:buChar char="v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Mixed with water, alcohol, or glycerin to form a mildly abrasive paste.  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A368B-7E2B-429F-836B-A2EBB00C8C59}" type="slidenum">
              <a:rPr lang="en-US" smtClean="0"/>
              <a:pPr/>
              <a:t>64</a:t>
            </a:fld>
            <a:endParaRPr lang="en-US" dirty="0"/>
          </a:p>
        </p:txBody>
      </p:sp>
      <p:pic>
        <p:nvPicPr>
          <p:cNvPr id="3" name="Picture 4" descr="rou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796136" y="275492"/>
            <a:ext cx="2246842" cy="1713348"/>
          </a:xfrm>
          <a:prstGeom prst="roundRect">
            <a:avLst>
              <a:gd name="adj" fmla="val 16667"/>
            </a:avLst>
          </a:prstGeom>
          <a:ln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2852936"/>
            <a:ext cx="216699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24544" y="-99392"/>
            <a:ext cx="7775848" cy="6858000"/>
          </a:xfrm>
        </p:spPr>
        <p:txBody>
          <a:bodyPr/>
          <a:lstStyle/>
          <a:p>
            <a:pPr marL="0" indent="0">
              <a:buNone/>
            </a:pPr>
            <a:endParaRPr lang="en-US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24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ABRASIVE PASTES</a:t>
            </a:r>
          </a:p>
          <a:p>
            <a:pPr>
              <a:buNone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endParaRPr lang="en-US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Contain either aluminum oxide ( Alumina) or Diamond particles. </a:t>
            </a:r>
          </a:p>
          <a:p>
            <a:pPr algn="just">
              <a:buFont typeface="Wingdings" pitchFamily="2" charset="2"/>
              <a:buChar char="v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Alumina pastes should be used with a rotary instrument and increasing amounts of water as polishing proceeds from coarser to finer abrasives.</a:t>
            </a:r>
          </a:p>
          <a:p>
            <a:pPr>
              <a:buFont typeface="Wingdings" pitchFamily="2" charset="2"/>
              <a:buChar char="v"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Diamond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abrasive pastes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are used in a relatively dry condition</a:t>
            </a:r>
            <a:r>
              <a:rPr lang="en-US" sz="2000" dirty="0"/>
              <a:t>.</a:t>
            </a: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Disadvantages :</a:t>
            </a:r>
          </a:p>
          <a:p>
            <a:pPr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Relatively thick  &amp; cannot gain access into embrasures.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Tend to splatter off of the instruments. </a:t>
            </a:r>
          </a:p>
          <a:p>
            <a:pPr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Heat is generated when insufficient coolant is used or when an intermittent polishing technique is not used.</a:t>
            </a: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A368B-7E2B-429F-836B-A2EBB00C8C59}" type="slidenum">
              <a:rPr lang="en-US" smtClean="0"/>
              <a:pPr/>
              <a:t>65</a:t>
            </a:fld>
            <a:endParaRPr lang="en-US" dirty="0"/>
          </a:p>
        </p:txBody>
      </p:sp>
      <p:pic>
        <p:nvPicPr>
          <p:cNvPr id="14338" name="Picture 2" descr="E:\scan pic\scan003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188640"/>
            <a:ext cx="1822648" cy="1191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23372" y="476672"/>
            <a:ext cx="7777020" cy="6202362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FACTORS AFFECTING FINISHING PROCEDURE</a:t>
            </a:r>
          </a:p>
          <a:p>
            <a:pPr>
              <a:buNone/>
            </a:pPr>
            <a:endParaRPr lang="en-US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HARDNESS:</a:t>
            </a:r>
          </a:p>
          <a:p>
            <a:pPr marL="514350" indent="-514350">
              <a:buNone/>
            </a:pPr>
            <a:endParaRPr lang="en-US" sz="24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Ability of a material to resist forces of indentation. </a:t>
            </a:r>
          </a:p>
          <a:p>
            <a:pPr>
              <a:buFont typeface="Wingdings" pitchFamily="2" charset="2"/>
              <a:buChar char="v"/>
            </a:pP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Moh’s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scale.</a:t>
            </a: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Diamond has the maximum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Moh’s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rating of 10.</a:t>
            </a: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Silicon carbide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9-10.</a:t>
            </a: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Greater the difference in the hardness between abrasive &amp;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substrate,more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rapid &amp; efficient is cutting and abrasion. </a:t>
            </a:r>
          </a:p>
          <a:p>
            <a:pPr marL="514350" indent="-514350">
              <a:buNone/>
            </a:pP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A368B-7E2B-429F-836B-A2EBB00C8C59}" type="slidenum">
              <a:rPr lang="en-US" smtClean="0"/>
              <a:pPr/>
              <a:t>66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14282" y="285728"/>
            <a:ext cx="8929718" cy="6215106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Relative hardness values for various Dental abrasive compounds, Natural tooth structures  &amp; Restorative materials</a:t>
            </a:r>
          </a:p>
          <a:p>
            <a:pPr algn="ctr"/>
            <a:endParaRPr lang="en-US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A368B-7E2B-429F-836B-A2EBB00C8C59}" type="slidenum">
              <a:rPr lang="en-US" smtClean="0"/>
              <a:pPr/>
              <a:t>67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1294076"/>
          <a:ext cx="9144000" cy="556392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574524"/>
                <a:gridCol w="2396971"/>
                <a:gridCol w="4172505"/>
              </a:tblGrid>
              <a:tr h="991406"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            ABRASIVE</a:t>
                      </a:r>
                    </a:p>
                    <a:p>
                      <a:r>
                        <a:rPr lang="en-US" sz="1800" kern="1200" baseline="0" dirty="0" smtClean="0"/>
                        <a:t>            MATERIAL</a:t>
                      </a:r>
                    </a:p>
                    <a:p>
                      <a:endParaRPr lang="en-US" sz="1800" b="1" kern="1200" baseline="0" dirty="0" smtClean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          HARDNESS</a:t>
                      </a:r>
                    </a:p>
                    <a:p>
                      <a:r>
                        <a:rPr lang="en-US" sz="1800" kern="1200" baseline="0" dirty="0" smtClean="0"/>
                        <a:t>(MOHS’HARDNESS SCALE)</a:t>
                      </a:r>
                      <a:endParaRPr lang="en-US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                  DEVICE EXAMPLES</a:t>
                      </a:r>
                      <a:endParaRPr lang="en-US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98300"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Diamond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/>
                        <a:t>10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Diamond cutting and finishing burs, bonded</a:t>
                      </a:r>
                    </a:p>
                    <a:p>
                      <a:r>
                        <a:rPr lang="en-US" sz="1800" kern="1200" baseline="0" dirty="0" smtClean="0"/>
                        <a:t>elastomeric(rubberized) polishers, loose abrasive polishing paste.</a:t>
                      </a:r>
                      <a:endParaRPr lang="en-US" dirty="0" smtClean="0"/>
                    </a:p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93985"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Silicon carbide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/>
                        <a:t>9–10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Coated abrasive finishing–polishing discs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6562"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Tungsten carbide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/>
                        <a:t>9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Carbide finishing burs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883671"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Aluminum oxide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/>
                        <a:t>9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White stones, bonded elastomeric (rubberized)</a:t>
                      </a:r>
                    </a:p>
                    <a:p>
                      <a:r>
                        <a:rPr lang="en-US" sz="1800" kern="1200" baseline="0" dirty="0" smtClean="0"/>
                        <a:t>finishers–polishers, coated abrasive finishing–polishing discs, loose abrasive polishing paste</a:t>
                      </a:r>
                      <a:endParaRPr lang="en-US" dirty="0" smtClean="0"/>
                    </a:p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/>
          </p:nvPr>
        </p:nvGraphicFramePr>
        <p:xfrm>
          <a:off x="0" y="81432"/>
          <a:ext cx="9144000" cy="698074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048000"/>
                <a:gridCol w="3048000"/>
                <a:gridCol w="3048000"/>
              </a:tblGrid>
              <a:tr h="893836"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                 ABRASIVE</a:t>
                      </a:r>
                    </a:p>
                    <a:p>
                      <a:r>
                        <a:rPr lang="en-US" sz="1800" kern="1200" baseline="0" dirty="0" smtClean="0"/>
                        <a:t>                 MATERIAL</a:t>
                      </a:r>
                      <a:endParaRPr lang="en-US" sz="1800" b="1" kern="1200" baseline="0" dirty="0" smtClean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HARDNESS</a:t>
                      </a:r>
                    </a:p>
                    <a:p>
                      <a:r>
                        <a:rPr lang="en-US" sz="1800" kern="1200" baseline="0" dirty="0" smtClean="0"/>
                        <a:t>(MOHS’HARDNES</a:t>
                      </a:r>
                    </a:p>
                    <a:p>
                      <a:r>
                        <a:rPr lang="en-US" sz="1800" kern="1200" baseline="0" dirty="0" smtClean="0"/>
                        <a:t>SCALE)</a:t>
                      </a:r>
                      <a:endParaRPr lang="en-US" dirty="0" smtClean="0"/>
                    </a:p>
                    <a:p>
                      <a:endParaRPr lang="en-US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/>
                        <a:t>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/>
                        <a:t>    DEVICE EXAMPLES</a:t>
                      </a:r>
                      <a:endParaRPr lang="en-US" dirty="0" smtClean="0"/>
                    </a:p>
                    <a:p>
                      <a:endParaRPr lang="en-US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93836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/>
                        <a:t>Zirconium silicate</a:t>
                      </a:r>
                      <a:endParaRPr lang="en-US" sz="1800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/>
                        <a:t>7–7.5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/>
                        <a:t>Dental prophylaxis paste abrasive</a:t>
                      </a:r>
                    </a:p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622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/>
                        <a:t>Pumice</a:t>
                      </a:r>
                      <a:endParaRPr lang="en-US" dirty="0" smtClean="0"/>
                    </a:p>
                    <a:p>
                      <a:pPr algn="ctr"/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/>
                        <a:t>6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Dental prophylaxis paste abrasive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62206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/>
                        <a:t>Enamel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/>
                        <a:t>5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Natural tooth structure</a:t>
                      </a:r>
                    </a:p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622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/>
                        <a:t>Dentin</a:t>
                      </a:r>
                      <a:endParaRPr lang="en-US" dirty="0" smtClean="0"/>
                    </a:p>
                    <a:p>
                      <a:pPr algn="ctr"/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/>
                        <a:t>3–4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Natural tooth structure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62206"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            Porcelain </a:t>
                      </a:r>
                      <a:endParaRPr lang="en-US" sz="1800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/>
                        <a:t>6–7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/>
                        <a:t>Restorative material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93836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/>
                        <a:t>Gold and</a:t>
                      </a:r>
                    </a:p>
                    <a:p>
                      <a:pPr algn="ctr"/>
                      <a:r>
                        <a:rPr lang="en-US" sz="1800" kern="1200" baseline="0" dirty="0" smtClean="0"/>
                        <a:t>gold alloys</a:t>
                      </a:r>
                    </a:p>
                    <a:p>
                      <a:pPr algn="ctr"/>
                      <a:endParaRPr lang="en-US" sz="1800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/>
                        <a:t>2.5–4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/>
                        <a:t>Restorative material</a:t>
                      </a:r>
                    </a:p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93836">
                <a:tc>
                  <a:txBody>
                    <a:bodyPr/>
                    <a:lstStyle/>
                    <a:p>
                      <a:pPr algn="ctr"/>
                      <a:r>
                        <a:rPr lang="it-IT" sz="1800" kern="1200" baseline="0" dirty="0" smtClean="0"/>
                        <a:t>Resin composite</a:t>
                      </a:r>
                    </a:p>
                    <a:p>
                      <a:pPr algn="ctr"/>
                      <a:r>
                        <a:rPr lang="en-US" sz="1800" kern="1200" baseline="0" dirty="0" smtClean="0"/>
                        <a:t>Amalgam</a:t>
                      </a:r>
                      <a:endParaRPr lang="en-US" dirty="0" smtClean="0"/>
                    </a:p>
                    <a:p>
                      <a:pPr algn="ctr"/>
                      <a:endParaRPr lang="en-US" sz="1800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kern="1200" baseline="0" dirty="0" smtClean="0"/>
                        <a:t>5–7</a:t>
                      </a:r>
                    </a:p>
                    <a:p>
                      <a:pPr algn="ctr"/>
                      <a:r>
                        <a:rPr lang="en-US" sz="1800" kern="1200" baseline="0" dirty="0" smtClean="0"/>
                        <a:t>4–5 </a:t>
                      </a:r>
                      <a:endParaRPr lang="it-IT" sz="1800" kern="1200" baseline="0" dirty="0" smtClean="0"/>
                    </a:p>
                    <a:p>
                      <a:pPr algn="ctr"/>
                      <a:r>
                        <a:rPr lang="en-US" dirty="0" smtClean="0"/>
                        <a:t> 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kern="1200" baseline="0" dirty="0" smtClean="0"/>
                        <a:t>Restorative material</a:t>
                      </a:r>
                    </a:p>
                    <a:p>
                      <a:r>
                        <a:rPr lang="en-US" sz="1800" kern="1200" baseline="0" dirty="0" smtClean="0"/>
                        <a:t>Restorative material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A368B-7E2B-429F-836B-A2EBB00C8C59}" type="slidenum">
              <a:rPr lang="en-US" smtClean="0"/>
              <a:pPr/>
              <a:t>68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Order of hardness according to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Moh’s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Scale:</a:t>
            </a:r>
          </a:p>
          <a:p>
            <a:pPr marL="0" indent="0"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Diamond &gt; Silicon carbide &gt; Tungsten carbide – Aluminum oxide &gt; Zirconium silicate &gt; Pumice.</a:t>
            </a:r>
          </a:p>
          <a:p>
            <a:pPr>
              <a:buFont typeface="Wingdings" pitchFamily="2" charset="2"/>
              <a:buChar char="v"/>
            </a:pPr>
            <a:endParaRPr lang="en-US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Highest is diamond (10) whereas Pumice (6) the least hardness.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A368B-7E2B-429F-836B-A2EBB00C8C59}" type="slidenum">
              <a:rPr lang="en-US" smtClean="0"/>
              <a:pPr/>
              <a:t>69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7943800" cy="58975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24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polishing</a:t>
            </a:r>
          </a:p>
          <a:p>
            <a:pPr>
              <a:buFont typeface="Wingdings" pitchFamily="2" charset="2"/>
              <a:buChar char="v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process carried out after the finishing and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margination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steps of the finishing procedure to remove minute scratches from the surface of a restoration and obtain a smooth, light-reflective luster.    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</a:t>
            </a:r>
          </a:p>
          <a:p>
            <a:pPr marL="0" indent="0">
              <a:buNone/>
            </a:pP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- DCNA 2007</a:t>
            </a: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Process of providing luster or gloss on a material surface.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</a:t>
            </a:r>
          </a:p>
          <a:p>
            <a:pPr>
              <a:buNone/>
            </a:pPr>
            <a:r>
              <a:rPr lang="en-US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</a:t>
            </a:r>
            <a:r>
              <a:rPr lang="en-US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-  Phillip’s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FontTx/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Calibri" pitchFamily="34" charset="0"/>
              </a:rPr>
              <a:t>                                                </a:t>
            </a:r>
            <a:endParaRPr lang="en-US" sz="20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endParaRPr lang="en-US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48F9-DD96-406F-BEEE-B12BCC215707}" type="slidenum">
              <a:rPr lang="en-IN" smtClean="0"/>
              <a:pPr/>
              <a:t>7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85720" y="274638"/>
            <a:ext cx="7886680" cy="585152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       2. </a:t>
            </a:r>
            <a:r>
              <a:rPr lang="en-US" sz="24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SHAPE </a:t>
            </a:r>
          </a:p>
          <a:p>
            <a:pPr>
              <a:buNone/>
            </a:pP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Irregular object with sharp edges has a tendency to dig into a surface rather than a spherical object which rolls across the surface.</a:t>
            </a:r>
          </a:p>
          <a:p>
            <a:pPr>
              <a:buFont typeface="Wingdings" pitchFamily="2" charset="2"/>
              <a:buChar char="v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Sharper the abrasive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more effective  as a cutting instrument.</a:t>
            </a:r>
          </a:p>
          <a:p>
            <a:pPr>
              <a:buFont typeface="Wingdings" pitchFamily="2" charset="2"/>
              <a:buChar char="v"/>
            </a:pP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Some cutting instruments can be re-sharpened to enhance their cutting efficiency.</a:t>
            </a:r>
          </a:p>
          <a:p>
            <a:pPr>
              <a:buFont typeface="Wingdings" pitchFamily="2" charset="2"/>
              <a:buChar char="v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Burs and stones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cannot be sharpened , </a:t>
            </a: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disposed off when they become dull or clogged with cutting debris.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A368B-7E2B-429F-836B-A2EBB00C8C59}" type="slidenum">
              <a:rPr lang="en-US" smtClean="0"/>
              <a:pPr/>
              <a:t>70</a:t>
            </a:fld>
            <a:endParaRPr lang="en-US" dirty="0"/>
          </a:p>
        </p:txBody>
      </p:sp>
      <p:pic>
        <p:nvPicPr>
          <p:cNvPr id="4" name="Picture 5" descr="2dshape_2d_shape.jpg (799×526)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6301" y="332656"/>
            <a:ext cx="2766020" cy="1872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>
              <a:buNone/>
            </a:pPr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en-US" sz="24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3. SIZE</a:t>
            </a:r>
          </a:p>
          <a:p>
            <a:pPr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Larger particles abrade a surface more rapidly than smaller ones, because the former plough deeper grooves or cut into the surface.</a:t>
            </a:r>
          </a:p>
          <a:p>
            <a:pPr>
              <a:buFont typeface="Wingdings" pitchFamily="2" charset="2"/>
              <a:buChar char="v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Roughness of  ground or finishing surface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size abrasive particles.</a:t>
            </a:r>
          </a:p>
          <a:p>
            <a:pPr>
              <a:buFont typeface="Wingdings" pitchFamily="2" charset="2"/>
              <a:buChar char="v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Particles  classified into  Coarse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100µm, 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Medium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to 100µm 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Fine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to 10µm.</a:t>
            </a:r>
          </a:p>
          <a:p>
            <a:pPr>
              <a:buNone/>
            </a:pP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A368B-7E2B-429F-836B-A2EBB00C8C59}" type="slidenum">
              <a:rPr lang="en-US" smtClean="0"/>
              <a:pPr/>
              <a:t>71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9" y="3861048"/>
            <a:ext cx="2592288" cy="2736304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23528" y="334197"/>
            <a:ext cx="7632848" cy="58515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en-US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4. PRESSURE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>
              <a:buFontTx/>
              <a:buChar char="-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Use of a greater force during finishing causes a more rapid removal of material by forcing the abrasive to cut deeper into the surface.</a:t>
            </a:r>
          </a:p>
          <a:p>
            <a:pPr algn="just">
              <a:buFont typeface="Wingdings" pitchFamily="2" charset="2"/>
              <a:buChar char="v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Care must be taken when using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greater pressures as they can create additional heat and raise the temperature within the substrate.</a:t>
            </a:r>
          </a:p>
          <a:p>
            <a:pPr algn="just">
              <a:buFont typeface="Wingdings" pitchFamily="2" charset="2"/>
              <a:buChar char="v"/>
            </a:pP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Higher temperatures can lead to distortion or physical changes within the substrate.</a:t>
            </a:r>
          </a:p>
          <a:p>
            <a:pPr algn="just">
              <a:buFont typeface="Wingdings" pitchFamily="2" charset="2"/>
              <a:buChar char="v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A368B-7E2B-429F-836B-A2EBB00C8C59}" type="slidenum">
              <a:rPr lang="en-US" smtClean="0"/>
              <a:pPr/>
              <a:t>72</a:t>
            </a:fld>
            <a:endParaRPr lang="en-US" dirty="0"/>
          </a:p>
        </p:txBody>
      </p:sp>
      <p:pic>
        <p:nvPicPr>
          <p:cNvPr id="4" name="Picture 5" descr="616px-The_pressure_cooker.gif (616×480)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163" y="357907"/>
            <a:ext cx="200025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7908925" cy="5851525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                          5. </a:t>
            </a:r>
            <a:r>
              <a:rPr lang="en-US" sz="24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SPEED</a:t>
            </a:r>
          </a:p>
          <a:p>
            <a:pPr>
              <a:buNone/>
            </a:pPr>
            <a:endParaRPr lang="en-US" sz="28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Faster speeds result in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faster cutting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rates but higher speeds create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greater temperatures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and a danger of overcutting the object.</a:t>
            </a:r>
          </a:p>
          <a:p>
            <a:pPr>
              <a:buNone/>
            </a:pP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6.  </a:t>
            </a:r>
            <a:r>
              <a:rPr lang="en-US" sz="24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LUBRICATION</a:t>
            </a:r>
          </a:p>
          <a:p>
            <a:pPr>
              <a:buNone/>
            </a:pP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Several factors that can create unwanted heat at the site of finishing.</a:t>
            </a: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Heat should be minimized, one method is to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flood the site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with a lubricant that carries the heat away from the surface.</a:t>
            </a:r>
          </a:p>
          <a:p>
            <a:pPr marL="0" indent="0">
              <a:buNone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Water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is the most common lubricant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`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A368B-7E2B-429F-836B-A2EBB00C8C59}" type="slidenum">
              <a:rPr lang="en-US" smtClean="0"/>
              <a:pPr/>
              <a:t>73</a:t>
            </a:fld>
            <a:endParaRPr lang="en-US" dirty="0"/>
          </a:p>
        </p:txBody>
      </p:sp>
      <p:pic>
        <p:nvPicPr>
          <p:cNvPr id="5" name="Picture 5" descr="main-qimg-7c0f7005070d8a1993aff46d253608f2 (436×436)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4617132"/>
            <a:ext cx="2168525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685800"/>
            <a:ext cx="9144000" cy="1470025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FINISHING AND POLISHING OF AMALGAM RESTORATION</a:t>
            </a:r>
            <a:b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48F9-DD96-406F-BEEE-B12BCC215707}" type="slidenum">
              <a:rPr lang="en-IN" smtClean="0"/>
              <a:pPr/>
              <a:t>74</a:t>
            </a:fld>
            <a:endParaRPr lang="en-IN"/>
          </a:p>
        </p:txBody>
      </p:sp>
      <p:pic>
        <p:nvPicPr>
          <p:cNvPr id="1026" name="Picture 2" descr="E:\finishing n polishing\fin &amp; pol\amalgam-polish-k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460204"/>
            <a:ext cx="2686050" cy="2705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14" descr="npo0000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4559" y="3734132"/>
            <a:ext cx="3103425" cy="2143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7875984" cy="6400800"/>
          </a:xfrm>
        </p:spPr>
        <p:txBody>
          <a:bodyPr>
            <a:normAutofit/>
          </a:bodyPr>
          <a:lstStyle/>
          <a:p>
            <a:endParaRPr lang="en-US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48F9-DD96-406F-BEEE-B12BCC215707}" type="slidenum">
              <a:rPr lang="en-IN" smtClean="0"/>
              <a:pPr/>
              <a:t>75</a:t>
            </a:fld>
            <a:endParaRPr lang="en-IN"/>
          </a:p>
        </p:txBody>
      </p:sp>
      <p:pic>
        <p:nvPicPr>
          <p:cNvPr id="4" name="Picture 2" descr="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2708920"/>
            <a:ext cx="3960440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B9780323083331000149_f014-024f-9780323083331.jpg (500×345)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708920"/>
            <a:ext cx="3667373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Folded Corner 6"/>
          <p:cNvSpPr/>
          <p:nvPr/>
        </p:nvSpPr>
        <p:spPr>
          <a:xfrm>
            <a:off x="827584" y="692696"/>
            <a:ext cx="6912768" cy="1080120"/>
          </a:xfrm>
          <a:prstGeom prst="foldedCorner">
            <a:avLst/>
          </a:prstGeom>
          <a:solidFill>
            <a:srgbClr val="00B0F0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properly contoured, polished restoration will contribute to the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longevity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of the restoration and the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health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 the surrounding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Periodontium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ARMAMENTARIUM </a:t>
            </a:r>
            <a:endParaRPr lang="en-US" sz="28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36032"/>
            <a:ext cx="8686800" cy="5429272"/>
          </a:xfrm>
        </p:spPr>
        <p:txBody>
          <a:bodyPr>
            <a:normAutofit fontScale="55000" lnSpcReduction="20000"/>
          </a:bodyPr>
          <a:lstStyle/>
          <a:p>
            <a:endParaRPr lang="en-US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Mouth mirror</a:t>
            </a:r>
          </a:p>
          <a:p>
            <a:pPr>
              <a:buFont typeface="Wingdings" pitchFamily="2" charset="2"/>
              <a:buChar char="v"/>
            </a:pP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Explorer </a:t>
            </a:r>
          </a:p>
          <a:p>
            <a:pPr>
              <a:buFont typeface="Wingdings" pitchFamily="2" charset="2"/>
              <a:buChar char="v"/>
            </a:pP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Burnishing instruments</a:t>
            </a:r>
          </a:p>
          <a:p>
            <a:pPr>
              <a:buFont typeface="Wingdings" pitchFamily="2" charset="2"/>
              <a:buChar char="v"/>
            </a:pP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Ball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burnisher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for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occlusal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surface</a:t>
            </a:r>
          </a:p>
          <a:p>
            <a:pPr>
              <a:buFont typeface="Wingdings" pitchFamily="2" charset="2"/>
              <a:buChar char="v"/>
            </a:pP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Beaver tail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burnisher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sprately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burnisher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proximal surface</a:t>
            </a:r>
          </a:p>
          <a:p>
            <a:pPr>
              <a:buFont typeface="Wingdings" pitchFamily="2" charset="2"/>
              <a:buChar char="v"/>
            </a:pP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Contouring and finishing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Tungsten carbide finishing bur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Carborundum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stones              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Occlusal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Surface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Aluminum oxide stones</a:t>
            </a:r>
          </a:p>
          <a:p>
            <a:pPr marL="0" indent="0">
              <a:buNone/>
            </a:pPr>
            <a:r>
              <a:rPr lang="en-US" sz="4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pPr marL="0" indent="0">
              <a:buNone/>
            </a:pPr>
            <a:r>
              <a:rPr lang="en-US" sz="4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endParaRPr lang="en-US" sz="4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48F9-DD96-406F-BEEE-B12BCC215707}" type="slidenum">
              <a:rPr lang="en-IN" smtClean="0"/>
              <a:pPr/>
              <a:t>76</a:t>
            </a:fld>
            <a:endParaRPr lang="en-IN"/>
          </a:p>
        </p:txBody>
      </p:sp>
      <p:sp>
        <p:nvSpPr>
          <p:cNvPr id="4" name="Right Brace 3"/>
          <p:cNvSpPr/>
          <p:nvPr/>
        </p:nvSpPr>
        <p:spPr bwMode="auto">
          <a:xfrm>
            <a:off x="4644008" y="4653136"/>
            <a:ext cx="228600" cy="914400"/>
          </a:xfrm>
          <a:prstGeom prst="righ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340768"/>
            <a:ext cx="1296144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Cuttle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fish sand paper disks – marginal areas</a:t>
            </a:r>
          </a:p>
          <a:p>
            <a:pPr marL="0" indent="0">
              <a:buNone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Rhein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trimmers – excess removal in gingival area </a:t>
            </a:r>
          </a:p>
          <a:p>
            <a:pPr>
              <a:buFont typeface="Wingdings" pitchFamily="2" charset="2"/>
              <a:buChar char="v"/>
            </a:pPr>
            <a:endParaRPr lang="en-US" sz="20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US" sz="20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Polishing :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Earlier  - Pumice or Tin oxide were used.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Temperatures above 60</a:t>
            </a:r>
            <a:r>
              <a:rPr lang="en-US" sz="2000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 (140F)</a:t>
            </a:r>
          </a:p>
          <a:p>
            <a:pPr>
              <a:buNone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48F9-DD96-406F-BEEE-B12BCC215707}" type="slidenum">
              <a:rPr lang="en-IN" smtClean="0"/>
              <a:pPr/>
              <a:t>77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28596" y="428604"/>
            <a:ext cx="7743804" cy="569755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BURNISHING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2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Advantages of burnishing:</a:t>
            </a:r>
          </a:p>
          <a:p>
            <a:pPr>
              <a:buFont typeface="Wingdings" pitchFamily="2" charset="2"/>
              <a:buChar char="v"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Improves the marginal seal and decreases marginal infiltration.</a:t>
            </a:r>
          </a:p>
          <a:p>
            <a:pPr>
              <a:buNone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- Kato et al (1968)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May et al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(1983) suggested two times for burnishing amalgam restorations.</a:t>
            </a:r>
          </a:p>
          <a:p>
            <a:pPr>
              <a:buFont typeface="Wingdings" pitchFamily="2" charset="2"/>
              <a:buChar char="v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 carve burnishing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done before carving is initiated with a large egg shaped or ball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burnisher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Burnisher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is moved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mesiodistally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faciolingually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A368B-7E2B-429F-836B-A2EBB00C8C59}" type="slidenum">
              <a:rPr lang="en-US" smtClean="0"/>
              <a:pPr/>
              <a:t>78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685800"/>
            <a:ext cx="7600358" cy="5943600"/>
          </a:xfrm>
        </p:spPr>
        <p:txBody>
          <a:bodyPr>
            <a:normAutofit/>
          </a:bodyPr>
          <a:lstStyle/>
          <a:p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Post carve burnishing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done after carving is completed using small sized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burnisher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with light strokes.</a:t>
            </a:r>
          </a:p>
          <a:p>
            <a:pPr algn="just">
              <a:buFont typeface="Wingdings" pitchFamily="2" charset="2"/>
              <a:buChar char="v"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Advantages :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Decrease in the size and no. of voids on the surface and marginal areas, slower rate of corrosion , denser  amalgam at the margins and improvement in the marginal seal.</a:t>
            </a:r>
          </a:p>
          <a:p>
            <a:pPr algn="just">
              <a:buFont typeface="Wingdings" pitchFamily="2" charset="2"/>
              <a:buChar char="v"/>
            </a:pP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After 24hrs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gross contouring is done with tungsten carbide finishing bur followed by the use of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Carborundum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&amp;  Aluminum oxide stones.</a:t>
            </a:r>
          </a:p>
          <a:p>
            <a:pPr algn="just">
              <a:buFont typeface="Wingdings" pitchFamily="2" charset="2"/>
              <a:buChar char="v"/>
            </a:pP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48F9-DD96-406F-BEEE-B12BCC215707}" type="slidenum">
              <a:rPr lang="en-IN" smtClean="0"/>
              <a:pPr/>
              <a:t>79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848" y="928670"/>
            <a:ext cx="8229600" cy="519130"/>
          </a:xfrm>
        </p:spPr>
        <p:txBody>
          <a:bodyPr/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THEORY OF FINISHING &amp; POLISHING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2091628"/>
            <a:ext cx="7743234" cy="3857652"/>
          </a:xfrm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Theory behind finishing &amp; polishing is to use a series of hard objects or abrasives, to remove material from a softer object, such that the surface scratches produced by each abrasive are sequentially replaced with one having smaller dimension.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48F9-DD96-406F-BEEE-B12BCC215707}" type="slidenum">
              <a:rPr lang="en-IN" smtClean="0"/>
              <a:pPr/>
              <a:t>8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4282" y="381000"/>
            <a:ext cx="8069074" cy="5745163"/>
          </a:xfrm>
        </p:spPr>
        <p:txBody>
          <a:bodyPr/>
          <a:lstStyle/>
          <a:p>
            <a:pPr>
              <a:buNone/>
            </a:pPr>
            <a:r>
              <a:rPr lang="en-US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Use of tungsten carbide finishing bur</a:t>
            </a:r>
          </a:p>
          <a:p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Finishing bur permits smoothing with the rounded tip &amp; finishing of the cusp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slopes,margins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&amp;  accessible marginal areas with the side of the bur.</a:t>
            </a:r>
          </a:p>
          <a:p>
            <a:pPr>
              <a:buFont typeface="Wingdings" pitchFamily="2" charset="2"/>
              <a:buChar char="v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speed between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18.000 rpm and 30,000 rpm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 recommended.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48F9-DD96-406F-BEEE-B12BCC215707}" type="slidenum">
              <a:rPr lang="en-IN" smtClean="0"/>
              <a:pPr/>
              <a:t>80</a:t>
            </a:fld>
            <a:endParaRPr lang="en-IN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068960"/>
            <a:ext cx="3531812" cy="30556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4139952" y="4419600"/>
            <a:ext cx="4143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Positioning the instrument head for  treatment of fissures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83" y="497216"/>
            <a:ext cx="3682737" cy="2571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48F9-DD96-406F-BEEE-B12BCC215707}" type="slidenum">
              <a:rPr lang="en-IN" smtClean="0"/>
              <a:pPr/>
              <a:t>81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3857620" y="857232"/>
            <a:ext cx="41707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Finishing of the cusp slopes of amalgam restorations</a:t>
            </a: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with the side of the finishing bur.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6477" y="3933056"/>
            <a:ext cx="3583435" cy="2500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3857620" y="4857760"/>
            <a:ext cx="41707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Accessible proximal margins finished with the tip of finishing bur.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DURA GREEN STONES</a:t>
            </a:r>
            <a:b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949" y="3500438"/>
            <a:ext cx="3597665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48F9-DD96-406F-BEEE-B12BCC215707}" type="slidenum">
              <a:rPr lang="en-IN" smtClean="0"/>
              <a:pPr/>
              <a:t>82</a:t>
            </a:fld>
            <a:endParaRPr lang="en-IN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1981" y="3429000"/>
            <a:ext cx="3611419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304800" y="1285860"/>
            <a:ext cx="822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High quality silicon carbide grit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Exceptional for fast contouring and finishing of amalgam.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44624"/>
            <a:ext cx="1872952" cy="2583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48F9-DD96-406F-BEEE-B12BCC215707}" type="slidenum">
              <a:rPr lang="en-IN" smtClean="0"/>
              <a:pPr/>
              <a:t>83</a:t>
            </a:fld>
            <a:endParaRPr lang="en-IN"/>
          </a:p>
        </p:txBody>
      </p:sp>
      <p:sp>
        <p:nvSpPr>
          <p:cNvPr id="6" name="TextBox 5"/>
          <p:cNvSpPr txBox="1"/>
          <p:nvPr/>
        </p:nvSpPr>
        <p:spPr>
          <a:xfrm>
            <a:off x="3786182" y="642918"/>
            <a:ext cx="35349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Excess of amalgam at gingival </a:t>
            </a:r>
          </a:p>
          <a:p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corner of restoration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eft Arrow 6"/>
          <p:cNvSpPr/>
          <p:nvPr/>
        </p:nvSpPr>
        <p:spPr bwMode="auto">
          <a:xfrm>
            <a:off x="3124200" y="838200"/>
            <a:ext cx="533400" cy="484632"/>
          </a:xfrm>
          <a:prstGeom prst="leftArrow">
            <a:avLst>
              <a:gd name="adj1" fmla="val 38021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934" y="2305518"/>
            <a:ext cx="2274071" cy="1987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500826" y="2643182"/>
            <a:ext cx="17082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Use of </a:t>
            </a:r>
          </a:p>
          <a:p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amalgam knife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4653136"/>
            <a:ext cx="2690573" cy="1925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4357686" y="5562600"/>
            <a:ext cx="3851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With excess removed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381000"/>
            <a:ext cx="8174142" cy="5745163"/>
          </a:xfrm>
        </p:spPr>
        <p:txBody>
          <a:bodyPr/>
          <a:lstStyle/>
          <a:p>
            <a:pPr>
              <a:buNone/>
            </a:pPr>
            <a:endParaRPr lang="en-US" sz="24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rubber points should be used at low speed for following reasons: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 excessive temperature increase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(&gt; 140 </a:t>
            </a:r>
            <a:r>
              <a:rPr lang="en-US" sz="2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 or &gt; 60</a:t>
            </a:r>
            <a:r>
              <a:rPr lang="en-US" sz="2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can cause irreparable damage to the pulp or restoration or both.</a:t>
            </a:r>
          </a:p>
          <a:p>
            <a:pPr>
              <a:buFont typeface="Wingdings" pitchFamily="2" charset="2"/>
              <a:buChar char="v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When overheated , the surface of the amalgam appears cloudy even though it may have high polish.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48F9-DD96-406F-BEEE-B12BCC215707}" type="slidenum">
              <a:rPr lang="en-IN" smtClean="0"/>
              <a:pPr/>
              <a:t>84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F:\scan 1\Image (128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7215336" cy="5562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48F9-DD96-406F-BEEE-B12BCC215707}" type="slidenum">
              <a:rPr lang="en-IN" smtClean="0"/>
              <a:pPr/>
              <a:t>85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381000"/>
            <a:ext cx="8102134" cy="6126163"/>
          </a:xfrm>
        </p:spPr>
        <p:txBody>
          <a:bodyPr/>
          <a:lstStyle/>
          <a:p>
            <a:pPr algn="ctr">
              <a:buNone/>
            </a:pP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SHOFU AMALGAM POLISHING KIT</a:t>
            </a:r>
          </a:p>
          <a:p>
            <a:endParaRPr lang="en-US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 ideal assortment of abrasives impregnated with polishing compounds to provide fast and brilliant results on Amalgam restorations without pumice or tin oxide.</a:t>
            </a:r>
          </a:p>
          <a:p>
            <a:pPr>
              <a:buNone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Kit contains:</a:t>
            </a:r>
          </a:p>
          <a:p>
            <a:pPr>
              <a:buNone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each Brownie Cups &amp; Midi-Points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each Greenie Cups &amp; Midi-Points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each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Supergreenie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Cup &amp; Midi-Point – for super polishing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48F9-DD96-406F-BEEE-B12BCC215707}" type="slidenum">
              <a:rPr lang="en-IN" smtClean="0"/>
              <a:pPr/>
              <a:t>86</a:t>
            </a:fld>
            <a:endParaRPr lang="en-IN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4608511"/>
            <a:ext cx="4876800" cy="206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04800"/>
            <a:ext cx="27622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48F9-DD96-406F-BEEE-B12BCC215707}" type="slidenum">
              <a:rPr lang="en-IN" smtClean="0"/>
              <a:pPr/>
              <a:t>87</a:t>
            </a:fld>
            <a:endParaRPr lang="en-IN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420888"/>
            <a:ext cx="27241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437112"/>
            <a:ext cx="26860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4211960" y="838200"/>
            <a:ext cx="20894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Brownie Cup</a:t>
            </a:r>
          </a:p>
          <a:p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For pre-polishing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5868144" y="2924944"/>
            <a:ext cx="19311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24AC34"/>
                </a:solidFill>
                <a:latin typeface="Times New Roman" pitchFamily="18" charset="0"/>
                <a:cs typeface="Times New Roman" pitchFamily="18" charset="0"/>
              </a:rPr>
              <a:t>Greenie Cup</a:t>
            </a:r>
          </a:p>
          <a:p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For polishing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4211960" y="5072074"/>
            <a:ext cx="26533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Supergreenie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cup 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for super polishing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endParaRPr lang="en-US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Finishing and Polishing helps in</a:t>
            </a:r>
          </a:p>
          <a:p>
            <a:pPr>
              <a:buNone/>
            </a:pPr>
            <a:endParaRPr lang="en-US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Prevention of recurrent decay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Prevention of deterioration of the amalgam surface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Maintenance of periodontal health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Prevention of occlusal problems</a:t>
            </a:r>
          </a:p>
          <a:p>
            <a:endParaRPr lang="en-US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A368B-7E2B-429F-836B-A2EBB00C8C59}" type="slidenum">
              <a:rPr lang="en-US" smtClean="0"/>
              <a:pPr/>
              <a:t>88</a:t>
            </a:fld>
            <a:endParaRPr lang="en-US" dirty="0"/>
          </a:p>
        </p:txBody>
      </p:sp>
      <p:pic>
        <p:nvPicPr>
          <p:cNvPr id="4" name="Picture 6" descr="r?ck_sm=b8f9f2e2&amp;rpos=1&amp;oid=-&amp;rpge=1&amp;ref=200340086&amp;r=http%3A%2F%2Fwww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4077072"/>
            <a:ext cx="3143240" cy="20954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57158" y="285728"/>
            <a:ext cx="8329642" cy="6354762"/>
          </a:xfrm>
        </p:spPr>
        <p:txBody>
          <a:bodyPr/>
          <a:lstStyle/>
          <a:p>
            <a:endParaRPr lang="en-CA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C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CA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Characteristics of a well polished amalgam restorations</a:t>
            </a:r>
          </a:p>
          <a:p>
            <a:pPr>
              <a:buNone/>
            </a:pPr>
            <a:endParaRPr lang="en-US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C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Smooth anatomic surfaces</a:t>
            </a: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C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Intact contact areas</a:t>
            </a: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C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Correctly spaced embrasures</a:t>
            </a: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C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Refined margins</a:t>
            </a: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C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Smooth resistant surfaces </a:t>
            </a: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C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Functional effectiveness</a:t>
            </a:r>
          </a:p>
          <a:p>
            <a:pPr>
              <a:buNone/>
            </a:pPr>
            <a:r>
              <a:rPr lang="en-C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Acceptable appearance</a:t>
            </a: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C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8. No plaque-retaining irregularities</a:t>
            </a: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CA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9. Restored health of the gingival tissues</a:t>
            </a: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A368B-7E2B-429F-836B-A2EBB00C8C59}" type="slidenum">
              <a:rPr lang="en-US" smtClean="0"/>
              <a:pPr/>
              <a:t>89</a:t>
            </a:fld>
            <a:endParaRPr lang="en-US" dirty="0"/>
          </a:p>
        </p:txBody>
      </p:sp>
      <p:pic>
        <p:nvPicPr>
          <p:cNvPr id="3" name="Picture 5" descr="Carved-and-Burnished-Restoration-L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8105" y="4581128"/>
            <a:ext cx="2673949" cy="1737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F:\scan 1\Image (128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752600"/>
            <a:ext cx="2926081" cy="25603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5728"/>
            <a:ext cx="8229600" cy="642942"/>
          </a:xfrm>
        </p:spPr>
        <p:txBody>
          <a:bodyPr/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PRINCIPLES OF TRIBIOLOGY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196752"/>
            <a:ext cx="7814102" cy="544695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Tribology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is the science of interacting surfaces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 motion.</a:t>
            </a:r>
          </a:p>
          <a:p>
            <a:pPr>
              <a:buFont typeface="Wingdings" pitchFamily="2" charset="2"/>
              <a:buChar char="v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incorporates the study and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application of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principles of friction, lubrication, and wear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 dental polishing procedures, an abrasive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agent creates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friction and wear when it comes in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contact with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surface being polished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our major wear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mechanisms are adhesion, abrasion, surface fatigue, and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tribochemical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reactions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48F9-DD96-406F-BEEE-B12BCC215707}" type="slidenum">
              <a:rPr lang="en-IN" smtClean="0"/>
              <a:pPr/>
              <a:t>9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28600" y="274638"/>
            <a:ext cx="7871792" cy="6440510"/>
          </a:xfrm>
        </p:spPr>
        <p:txBody>
          <a:bodyPr/>
          <a:lstStyle/>
          <a:p>
            <a:pPr>
              <a:buNone/>
            </a:pPr>
            <a:endParaRPr lang="en-US" sz="2400" b="1" i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en-US" sz="24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Hazards during finishing &amp; polishing of amalgam restorations:</a:t>
            </a:r>
          </a:p>
          <a:p>
            <a:pPr>
              <a:buNone/>
            </a:pPr>
            <a:endParaRPr lang="en-US" sz="2400" b="1" i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Production of aerosols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High temperatures may damage pulp</a:t>
            </a:r>
            <a:endParaRPr lang="en-US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Production of mercury vapors 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A368B-7E2B-429F-836B-A2EBB00C8C59}" type="slidenum">
              <a:rPr lang="en-US" smtClean="0"/>
              <a:pPr/>
              <a:t>90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99948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Finishing and Polishing of Composite Restorations </a:t>
            </a:r>
            <a:b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48F9-DD96-406F-BEEE-B12BCC215707}" type="slidenum">
              <a:rPr lang="en-IN" smtClean="0"/>
              <a:pPr/>
              <a:t>91</a:t>
            </a:fld>
            <a:endParaRPr lang="en-IN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2780928"/>
            <a:ext cx="2928958" cy="2726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2"/>
          <p:cNvSpPr txBox="1">
            <a:spLocks/>
          </p:cNvSpPr>
          <p:nvPr/>
        </p:nvSpPr>
        <p:spPr bwMode="auto">
          <a:xfrm>
            <a:off x="0" y="685800"/>
            <a:ext cx="9144000" cy="14700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FINISHING AND POLISHING OF                                           COMPOSITE RESTORATIONS</a:t>
            </a:r>
            <a:b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24744"/>
            <a:ext cx="7239000" cy="4846320"/>
          </a:xfrm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Composite resins have been widely used as an anterior restorative material and are now being used for posterior teeth also.</a:t>
            </a:r>
          </a:p>
          <a:p>
            <a:pPr algn="just">
              <a:buFont typeface="Wingdings" pitchFamily="2" charset="2"/>
              <a:buChar char="v"/>
            </a:pP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Attentive use of finishing and polishing methods is mandatory for their surface quality and natural appearance of the final restoration.   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48F9-DD96-406F-BEEE-B12BCC215707}" type="slidenum">
              <a:rPr lang="en-IN" smtClean="0"/>
              <a:pPr/>
              <a:t>92</a:t>
            </a:fld>
            <a:endParaRPr lang="en-IN"/>
          </a:p>
        </p:txBody>
      </p:sp>
      <p:pic>
        <p:nvPicPr>
          <p:cNvPr id="11266" name="Picture 2" descr="E:\scan pic\scan003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4056761"/>
            <a:ext cx="2821575" cy="16459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000108"/>
            <a:ext cx="7814672" cy="5126055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 three  types  of composite resins available are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Macrofilled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Microfilled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&amp; Hybrid. </a:t>
            </a:r>
          </a:p>
          <a:p>
            <a:pPr>
              <a:buFont typeface="Wingdings" pitchFamily="2" charset="2"/>
              <a:buChar char="v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Classification  of  each  composite  resin  depends on  the  particle  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size  of  its  inorganic  filler.</a:t>
            </a:r>
          </a:p>
          <a:p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CONVENTIONAL COMPOSITES:</a:t>
            </a:r>
          </a:p>
          <a:p>
            <a:pPr>
              <a:buNone/>
            </a:pPr>
            <a:endParaRPr lang="en-US" sz="20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They pose greatest difficulties in achieving a smooth surface because of the difference in hardness of organic and inorganic phases.</a:t>
            </a:r>
          </a:p>
          <a:p>
            <a:pPr algn="just">
              <a:buFont typeface="Wingdings" pitchFamily="2" charset="2"/>
              <a:buChar char="v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Resin matrix is soft &amp; filler particles are hard.</a:t>
            </a:r>
          </a:p>
          <a:p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48F9-DD96-406F-BEEE-B12BCC215707}" type="slidenum">
              <a:rPr lang="en-IN" smtClean="0"/>
              <a:pPr/>
              <a:t>93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528" y="714356"/>
            <a:ext cx="7847856" cy="4192607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If fine grit polishing methods are used, the softer resin matrix abrades away easily leaving behind the harder filler particles, which gives it a rough surface.</a:t>
            </a:r>
          </a:p>
          <a:p>
            <a:pPr algn="just">
              <a:buFont typeface="Wingdings" pitchFamily="2" charset="2"/>
              <a:buChar char="v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If coarse abrasives are used, the organic and inorganic phases are removed equally but the abrasive leaves behind rough marks.</a:t>
            </a:r>
          </a:p>
          <a:p>
            <a:pPr algn="just">
              <a:buFont typeface="Wingdings" pitchFamily="2" charset="2"/>
              <a:buChar char="v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This rough surface is highly conducive to picking up extrinsic stains and plaque. 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48F9-DD96-406F-BEEE-B12BCC215707}" type="slidenum">
              <a:rPr lang="en-IN" smtClean="0"/>
              <a:pPr/>
              <a:t>94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343400"/>
            <a:ext cx="3240360" cy="2011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328118"/>
            <a:ext cx="3312368" cy="2053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60648"/>
            <a:ext cx="7867600" cy="568168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HYBRID COMPOSITES:</a:t>
            </a:r>
          </a:p>
          <a:p>
            <a:pPr>
              <a:buNone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These can be polished to a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semi gloss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but the surface is somewhat hydrophobic which makes it quite unpleasant for the patient.</a:t>
            </a:r>
          </a:p>
          <a:p>
            <a:pPr>
              <a:buNone/>
            </a:pPr>
            <a:endParaRPr lang="en-US" sz="20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MICROFILLED COMPOSITES:     </a:t>
            </a:r>
          </a:p>
          <a:p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Polished to the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highest gloss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and are considered to be esthetically best amongst all composites.</a:t>
            </a:r>
          </a:p>
          <a:p>
            <a:pPr marL="0" indent="0" algn="just">
              <a:buNone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Surface of these restorations is highly smooth &amp; chances of extrinsic staining are minimal.</a:t>
            </a:r>
          </a:p>
          <a:p>
            <a:pPr algn="just">
              <a:buFont typeface="Wingdings" pitchFamily="2" charset="2"/>
              <a:buChar char="v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Some studies indicate that coated abrasive discs are particularly effective for finishing traditional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microfilled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composite resin materials.</a:t>
            </a:r>
          </a:p>
          <a:p>
            <a:pPr>
              <a:buNone/>
            </a:pP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-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J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Esthet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Dent 2010</a:t>
            </a:r>
            <a:endParaRPr lang="en-US" sz="28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48F9-DD96-406F-BEEE-B12BCC215707}" type="slidenum">
              <a:rPr lang="en-IN" smtClean="0"/>
              <a:pPr/>
              <a:t>95</a:t>
            </a:fld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14356"/>
            <a:ext cx="7795592" cy="3964007"/>
          </a:xfrm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Dry finishing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should be reserved for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only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microfilled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composite resins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because they contain only resin fillers, which melt &amp; produce an artificial smear layer of resin that enhances the surface gloss.</a:t>
            </a:r>
          </a:p>
          <a:p>
            <a:pPr algn="just">
              <a:buFont typeface="Wingdings" pitchFamily="2" charset="2"/>
              <a:buChar char="v"/>
            </a:pP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Wet finishing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technique used for most composites,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reduces heat and friction  &amp; reduces surface damage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 the body &amp; margins of the restoration.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48F9-DD96-406F-BEEE-B12BCC215707}" type="slidenum">
              <a:rPr lang="en-IN" smtClean="0"/>
              <a:pPr/>
              <a:t>96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038600"/>
            <a:ext cx="3871705" cy="192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789040"/>
            <a:ext cx="3629744" cy="216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14400"/>
          </a:xfrm>
        </p:spPr>
        <p:txBody>
          <a:bodyPr/>
          <a:lstStyle/>
          <a:p>
            <a:r>
              <a:rPr lang="en-US" sz="2400" b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ARMAMENTARIUM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4422"/>
            <a:ext cx="7731968" cy="4225941"/>
          </a:xfrm>
        </p:spPr>
        <p:txBody>
          <a:bodyPr>
            <a:normAutofit fontScale="850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Mouth mirror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Explorer 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Carbide or diamond Finishing burs – for gross contouring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Stones 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Shofu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finishing kit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Rubber Wheels, Cups, and Points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Reciprocating abrasive tips 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Lamineer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tips,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Dentatus</a:t>
            </a: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Reciprocating hand piece   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Profin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Directional Reciprocating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handpiece</a:t>
            </a:r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Coated Abrasives  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abrasive finishing disks and strips – used in inter proximal areas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Rubberized embedded abrasives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Silicone or Rubber Rotary Points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Polishing kit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Shofu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, Super Snap , Moore flex polishing systems </a:t>
            </a:r>
          </a:p>
          <a:p>
            <a:endParaRPr lang="en-US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48F9-DD96-406F-BEEE-B12BCC215707}" type="slidenum">
              <a:rPr lang="en-IN" smtClean="0"/>
              <a:pPr/>
              <a:t>97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scan pic\scan003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7560840" cy="57606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48F9-DD96-406F-BEEE-B12BCC215707}" type="slidenum">
              <a:rPr lang="en-IN" smtClean="0"/>
              <a:pPr/>
              <a:t>98</a:t>
            </a:fld>
            <a:endParaRPr lang="en-IN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scan pic\scan003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340768"/>
            <a:ext cx="3029991" cy="24549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048F9-DD96-406F-BEEE-B12BCC215707}" type="slidenum">
              <a:rPr lang="en-IN" smtClean="0"/>
              <a:pPr/>
              <a:t>99</a:t>
            </a:fld>
            <a:endParaRPr lang="en-IN"/>
          </a:p>
        </p:txBody>
      </p:sp>
      <p:sp>
        <p:nvSpPr>
          <p:cNvPr id="5" name="TextBox 4"/>
          <p:cNvSpPr txBox="1"/>
          <p:nvPr/>
        </p:nvSpPr>
        <p:spPr>
          <a:xfrm>
            <a:off x="304800" y="4191000"/>
            <a:ext cx="3695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SEM view of unpolished 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composite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G:\scan pic\scan003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1340768"/>
            <a:ext cx="2809452" cy="24424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458796" y="4191000"/>
            <a:ext cx="38576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SEM view of polished composite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4246</TotalTime>
  <Words>7303</Words>
  <Application>Microsoft Office PowerPoint</Application>
  <PresentationFormat>On-screen Show (4:3)</PresentationFormat>
  <Paragraphs>1458</Paragraphs>
  <Slides>148</Slides>
  <Notes>116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148</vt:i4>
      </vt:variant>
    </vt:vector>
  </HeadingPairs>
  <TitlesOfParts>
    <vt:vector size="149" baseType="lpstr">
      <vt:lpstr>Opulent</vt:lpstr>
      <vt:lpstr>FINISHING AND POLISHING </vt:lpstr>
      <vt:lpstr>CONTENTS</vt:lpstr>
      <vt:lpstr>PowerPoint Presentation</vt:lpstr>
      <vt:lpstr> INTRODUCTION </vt:lpstr>
      <vt:lpstr>DEFINITIONS </vt:lpstr>
      <vt:lpstr>PowerPoint Presentation</vt:lpstr>
      <vt:lpstr>PowerPoint Presentation</vt:lpstr>
      <vt:lpstr>          THEORY OF FINISHING &amp; POLISHING </vt:lpstr>
      <vt:lpstr>  PRINCIPLES OF TRIBIOLOGY </vt:lpstr>
      <vt:lpstr>PowerPoint Presentation</vt:lpstr>
      <vt:lpstr>        BENEFITS OF FINISHING And POLISHING</vt:lpstr>
      <vt:lpstr>ORAL HEALTH</vt:lpstr>
      <vt:lpstr>ORAL FUNCTION</vt:lpstr>
      <vt:lpstr>AESTHETICS</vt:lpstr>
      <vt:lpstr>CLINICAL REASONS FOR FINISHING AND POLISHING</vt:lpstr>
      <vt:lpstr> PRINCIPLES OF CUTTING, GRINDING, FINISHING &amp; POLISHING </vt:lpstr>
      <vt:lpstr>CUTTING </vt:lpstr>
      <vt:lpstr>GRINDING </vt:lpstr>
      <vt:lpstr>BULK REDUCTION PROCESS </vt:lpstr>
      <vt:lpstr>CONTOURING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ABRASION  </vt:lpstr>
      <vt:lpstr>PowerPoint Presentation</vt:lpstr>
      <vt:lpstr>     HARDNESS OF ABRASIVES</vt:lpstr>
      <vt:lpstr>CLASSIFICATION OF ABRASIVES </vt:lpstr>
      <vt:lpstr>According to the manufacturing process: </vt:lpstr>
      <vt:lpstr>PowerPoint Presentation</vt:lpstr>
      <vt:lpstr>PowerPoint Presentation</vt:lpstr>
      <vt:lpstr>PowerPoint Presentation</vt:lpstr>
      <vt:lpstr>b) BONDED ABRASIVES</vt:lpstr>
      <vt:lpstr> c) COATED ABRASIVES DISKS AND STRIPS</vt:lpstr>
      <vt:lpstr>PowerPoint Presentation</vt:lpstr>
      <vt:lpstr>PowerPoint Presentation</vt:lpstr>
      <vt:lpstr>d) NON BONDED ABRASIVES</vt:lpstr>
      <vt:lpstr>ABRASIVE STONES  </vt:lpstr>
      <vt:lpstr>ABRASIVE MOTION</vt:lpstr>
      <vt:lpstr>Application Of Nanotechnology In Abrasives</vt:lpstr>
      <vt:lpstr>TYPES OF ABRASIVES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ALUMINIUM OXIDE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FINISHING AND POLISHING OF AMALGAM RESTORATION </vt:lpstr>
      <vt:lpstr>PowerPoint Presentation</vt:lpstr>
      <vt:lpstr>ARMAMENTARIUM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DURA GREEN STONES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Finishing and Polishing of Composite Restorations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ARMAMENTARIUM </vt:lpstr>
      <vt:lpstr>PowerPoint Presentation</vt:lpstr>
      <vt:lpstr>PowerPoint Presentation</vt:lpstr>
      <vt:lpstr> DISCS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FINISHING PROCEDURE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POLISHING PASTE</vt:lpstr>
      <vt:lpstr> Effects Of Delayed Finishing/Polishing On Surface Roughness, Hardness And Gloss Of Tooth-coloured Restorative Materials</vt:lpstr>
      <vt:lpstr>Finishing &amp; polishing of glass-ionomer cement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effect of polishing techniques on the surface roughness of a feldspathic porcelain  -Mario  et al  Rev. odonto ciênc. 2008;23(4):330-332</vt:lpstr>
      <vt:lpstr>AIR ABRASIVE TECHNOLOGY</vt:lpstr>
      <vt:lpstr>PowerPoint Presentation</vt:lpstr>
      <vt:lpstr>PowerPoint Presentation</vt:lpstr>
      <vt:lpstr>Methods to assess the effectiveness of finishing systems and devices</vt:lpstr>
      <vt:lpstr>PowerPoint Presentation</vt:lpstr>
      <vt:lpstr>ADDITIONAL PROCEDURES</vt:lpstr>
      <vt:lpstr>PowerPoint Presentation</vt:lpstr>
      <vt:lpstr>PowerPoint Presentation</vt:lpstr>
      <vt:lpstr>MACROABRASION </vt:lpstr>
      <vt:lpstr>PowerPoint Presentation</vt:lpstr>
      <vt:lpstr>    CONCLUSION </vt:lpstr>
      <vt:lpstr>PowerPoint Presentation</vt:lpstr>
      <vt:lpstr>PowerPoint Presentation</vt:lpstr>
      <vt:lpstr> -Richelle e.goodrich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FINISHING AND POLISHING</dc:title>
  <dc:creator>Sayini</dc:creator>
  <cp:lastModifiedBy>IDA ROOM</cp:lastModifiedBy>
  <cp:revision>335</cp:revision>
  <dcterms:created xsi:type="dcterms:W3CDTF">2011-01-05T15:04:36Z</dcterms:created>
  <dcterms:modified xsi:type="dcterms:W3CDTF">2023-05-21T05:12:10Z</dcterms:modified>
</cp:coreProperties>
</file>