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7" r:id="rId1"/>
  </p:sldMasterIdLst>
  <p:notesMasterIdLst>
    <p:notesMasterId r:id="rId53"/>
  </p:notesMasterIdLst>
  <p:sldIdLst>
    <p:sldId id="269" r:id="rId2"/>
    <p:sldId id="270" r:id="rId3"/>
    <p:sldId id="263" r:id="rId4"/>
    <p:sldId id="265" r:id="rId5"/>
    <p:sldId id="275" r:id="rId6"/>
    <p:sldId id="323" r:id="rId7"/>
    <p:sldId id="273" r:id="rId8"/>
    <p:sldId id="272" r:id="rId9"/>
    <p:sldId id="310" r:id="rId10"/>
    <p:sldId id="313" r:id="rId11"/>
    <p:sldId id="314" r:id="rId12"/>
    <p:sldId id="315" r:id="rId13"/>
    <p:sldId id="316" r:id="rId14"/>
    <p:sldId id="317" r:id="rId15"/>
    <p:sldId id="318" r:id="rId16"/>
    <p:sldId id="319" r:id="rId17"/>
    <p:sldId id="320" r:id="rId18"/>
    <p:sldId id="308" r:id="rId19"/>
    <p:sldId id="309" r:id="rId20"/>
    <p:sldId id="321" r:id="rId21"/>
    <p:sldId id="322" r:id="rId22"/>
    <p:sldId id="363" r:id="rId23"/>
    <p:sldId id="364" r:id="rId24"/>
    <p:sldId id="365" r:id="rId25"/>
    <p:sldId id="366" r:id="rId26"/>
    <p:sldId id="367" r:id="rId27"/>
    <p:sldId id="368" r:id="rId28"/>
    <p:sldId id="369" r:id="rId29"/>
    <p:sldId id="370" r:id="rId30"/>
    <p:sldId id="371" r:id="rId31"/>
    <p:sldId id="372" r:id="rId32"/>
    <p:sldId id="373" r:id="rId33"/>
    <p:sldId id="374" r:id="rId34"/>
    <p:sldId id="375" r:id="rId35"/>
    <p:sldId id="376" r:id="rId36"/>
    <p:sldId id="377" r:id="rId37"/>
    <p:sldId id="378" r:id="rId38"/>
    <p:sldId id="379" r:id="rId39"/>
    <p:sldId id="380" r:id="rId40"/>
    <p:sldId id="381" r:id="rId41"/>
    <p:sldId id="382" r:id="rId42"/>
    <p:sldId id="384" r:id="rId43"/>
    <p:sldId id="385" r:id="rId44"/>
    <p:sldId id="386" r:id="rId45"/>
    <p:sldId id="387" r:id="rId46"/>
    <p:sldId id="388" r:id="rId47"/>
    <p:sldId id="389" r:id="rId48"/>
    <p:sldId id="390" r:id="rId49"/>
    <p:sldId id="392" r:id="rId50"/>
    <p:sldId id="393" r:id="rId51"/>
    <p:sldId id="394" r:id="rId52"/>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F66FF"/>
    <a:srgbClr val="FF6600"/>
    <a:srgbClr val="000000"/>
    <a:srgbClr val="FFFF00"/>
    <a:srgbClr val="55B6C9"/>
    <a:srgbClr val="000066"/>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4" autoAdjust="0"/>
    <p:restoredTop sz="82042" autoAdjust="0"/>
  </p:normalViewPr>
  <p:slideViewPr>
    <p:cSldViewPr>
      <p:cViewPr varScale="1">
        <p:scale>
          <a:sx n="91" d="100"/>
          <a:sy n="91" d="100"/>
        </p:scale>
        <p:origin x="-2130" y="-108"/>
      </p:cViewPr>
      <p:guideLst>
        <p:guide orient="horz" pos="2160"/>
        <p:guide pos="2880"/>
      </p:guideLst>
    </p:cSldViewPr>
  </p:slideViewPr>
  <p:outlineViewPr>
    <p:cViewPr>
      <p:scale>
        <a:sx n="33" d="100"/>
        <a:sy n="33" d="100"/>
      </p:scale>
      <p:origin x="0" y="3654"/>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A3B877B-D46C-4D4A-A367-86615017451A}" type="datetimeFigureOut">
              <a:rPr lang="en-US" smtClean="0"/>
              <a:pPr/>
              <a:t>21-May-23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2B9DA77-9409-466F-B236-83F07320DA05}" type="slidenum">
              <a:rPr lang="en-US" smtClean="0"/>
              <a:pPr/>
              <a:t>‹#›</a:t>
            </a:fld>
            <a:endParaRPr lang="en-US"/>
          </a:p>
        </p:txBody>
      </p:sp>
    </p:spTree>
    <p:extLst>
      <p:ext uri="{BB962C8B-B14F-4D97-AF65-F5344CB8AC3E}">
        <p14:creationId xmlns:p14="http://schemas.microsoft.com/office/powerpoint/2010/main" val="6429497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Good morning</a:t>
            </a:r>
            <a:r>
              <a:rPr lang="en-US" baseline="0" dirty="0" smtClean="0"/>
              <a:t> dear all, today we shall discuss about </a:t>
            </a:r>
            <a:r>
              <a:rPr lang="en-US" baseline="0" dirty="0" err="1" smtClean="0"/>
              <a:t>myofunctional</a:t>
            </a:r>
            <a:r>
              <a:rPr lang="en-US" baseline="0" dirty="0" smtClean="0"/>
              <a:t> appliances, which can be used in day to day practice in treating a lot of developing malocclusions as a part of interceptive orthodontics.  However due to lack of basic knowledge of where and when these are used a lot of malocclusions were left untreated at the right time.</a:t>
            </a:r>
            <a:endParaRPr lang="en-US" dirty="0"/>
          </a:p>
        </p:txBody>
      </p:sp>
      <p:sp>
        <p:nvSpPr>
          <p:cNvPr id="4" name="Slide Number Placeholder 3"/>
          <p:cNvSpPr>
            <a:spLocks noGrp="1"/>
          </p:cNvSpPr>
          <p:nvPr>
            <p:ph type="sldNum" sz="quarter" idx="10"/>
          </p:nvPr>
        </p:nvSpPr>
        <p:spPr/>
        <p:txBody>
          <a:bodyPr/>
          <a:lstStyle/>
          <a:p>
            <a:fld id="{12B9DA77-9409-466F-B236-83F07320DA05}"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p:spPr>
        <p:txBody>
          <a:bodyPr/>
          <a:lstStyle/>
          <a:p>
            <a:pPr eaLnBrk="1" hangingPunct="1"/>
            <a:endParaRPr lang="en-US" smtClean="0"/>
          </a:p>
        </p:txBody>
      </p:sp>
      <p:sp>
        <p:nvSpPr>
          <p:cNvPr id="71684" name="Slide Number Placeholder 3"/>
          <p:cNvSpPr>
            <a:spLocks noGrp="1"/>
          </p:cNvSpPr>
          <p:nvPr>
            <p:ph type="sldNum" sz="quarter" idx="5"/>
          </p:nvPr>
        </p:nvSpPr>
        <p:spPr>
          <a:noFill/>
        </p:spPr>
        <p:txBody>
          <a:bodyPr/>
          <a:lstStyle/>
          <a:p>
            <a:fld id="{D3999FED-45D2-4E5F-B588-E8E3D18BF4D2}" type="slidenum">
              <a:rPr lang="en-GB"/>
              <a:pPr/>
              <a:t>11</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p:spPr>
        <p:txBody>
          <a:bodyPr/>
          <a:lstStyle/>
          <a:p>
            <a:pPr eaLnBrk="1" hangingPunct="1"/>
            <a:endParaRPr lang="en-US" smtClean="0"/>
          </a:p>
        </p:txBody>
      </p:sp>
      <p:sp>
        <p:nvSpPr>
          <p:cNvPr id="72708" name="Slide Number Placeholder 3"/>
          <p:cNvSpPr>
            <a:spLocks noGrp="1"/>
          </p:cNvSpPr>
          <p:nvPr>
            <p:ph type="sldNum" sz="quarter" idx="5"/>
          </p:nvPr>
        </p:nvSpPr>
        <p:spPr>
          <a:noFill/>
        </p:spPr>
        <p:txBody>
          <a:bodyPr/>
          <a:lstStyle/>
          <a:p>
            <a:fld id="{580BA4FD-DD76-47DF-B879-212D0A9D5805}" type="slidenum">
              <a:rPr lang="en-GB"/>
              <a:pPr/>
              <a:t>12</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p:spPr>
        <p:txBody>
          <a:bodyPr/>
          <a:lstStyle/>
          <a:p>
            <a:pPr eaLnBrk="1" hangingPunct="1"/>
            <a:endParaRPr lang="en-US" smtClean="0"/>
          </a:p>
        </p:txBody>
      </p:sp>
      <p:sp>
        <p:nvSpPr>
          <p:cNvPr id="73732" name="Slide Number Placeholder 3"/>
          <p:cNvSpPr>
            <a:spLocks noGrp="1"/>
          </p:cNvSpPr>
          <p:nvPr>
            <p:ph type="sldNum" sz="quarter" idx="5"/>
          </p:nvPr>
        </p:nvSpPr>
        <p:spPr>
          <a:noFill/>
        </p:spPr>
        <p:txBody>
          <a:bodyPr/>
          <a:lstStyle/>
          <a:p>
            <a:fld id="{76D7BA0B-8E38-445E-A9B7-2504908B036E}" type="slidenum">
              <a:rPr lang="en-GB"/>
              <a:pPr/>
              <a:t>13</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Myofunctional</a:t>
            </a:r>
            <a:r>
              <a:rPr lang="en-US" dirty="0" smtClean="0"/>
              <a:t> appliances basically work by means of force application</a:t>
            </a:r>
            <a:r>
              <a:rPr lang="en-US" baseline="0" dirty="0" smtClean="0"/>
              <a:t> and force elimination. Various components are incorporated in the construction of appliance which carry out force application &amp; elimination these include, </a:t>
            </a:r>
            <a:r>
              <a:rPr lang="en-US" baseline="0" dirty="0" err="1" smtClean="0"/>
              <a:t>sheilds</a:t>
            </a:r>
            <a:r>
              <a:rPr lang="en-US" baseline="0" dirty="0" smtClean="0"/>
              <a:t>, bite planes &amp; construction bite</a:t>
            </a:r>
            <a:endParaRPr lang="en-US" dirty="0"/>
          </a:p>
        </p:txBody>
      </p:sp>
      <p:sp>
        <p:nvSpPr>
          <p:cNvPr id="4" name="Slide Number Placeholder 3"/>
          <p:cNvSpPr>
            <a:spLocks noGrp="1"/>
          </p:cNvSpPr>
          <p:nvPr>
            <p:ph type="sldNum" sz="quarter" idx="10"/>
          </p:nvPr>
        </p:nvSpPr>
        <p:spPr/>
        <p:txBody>
          <a:bodyPr/>
          <a:lstStyle/>
          <a:p>
            <a:fld id="{12B9DA77-9409-466F-B236-83F07320DA05}" type="slidenum">
              <a:rPr lang="en-US" smtClean="0"/>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Bite planes can be flat or inclined and can be used on anterior teeth or posterior teeth.  Bite planes as</a:t>
            </a:r>
            <a:r>
              <a:rPr lang="en-US" baseline="0" dirty="0" smtClean="0"/>
              <a:t> the name indicates are the planes created </a:t>
            </a:r>
            <a:r>
              <a:rPr lang="en-US" baseline="0" dirty="0" err="1" smtClean="0"/>
              <a:t>interocclusally</a:t>
            </a:r>
            <a:r>
              <a:rPr lang="en-US" baseline="0" dirty="0" smtClean="0"/>
              <a:t> which alter the bite (occlusion)</a:t>
            </a:r>
          </a:p>
          <a:p>
            <a:r>
              <a:rPr lang="en-US" baseline="0" dirty="0" smtClean="0"/>
              <a:t>Anterior bite plate in the first image shows </a:t>
            </a:r>
            <a:r>
              <a:rPr lang="en-US" baseline="0" dirty="0" err="1" smtClean="0"/>
              <a:t>disocclusion</a:t>
            </a:r>
            <a:r>
              <a:rPr lang="en-US" baseline="0" dirty="0" smtClean="0"/>
              <a:t> of posterior teeth which will be free to erupt in a </a:t>
            </a:r>
            <a:r>
              <a:rPr lang="en-US" baseline="0" dirty="0" err="1" smtClean="0"/>
              <a:t>occlusal</a:t>
            </a:r>
            <a:r>
              <a:rPr lang="en-US" baseline="0" dirty="0" smtClean="0"/>
              <a:t> and </a:t>
            </a:r>
            <a:r>
              <a:rPr lang="en-US" baseline="0" dirty="0" err="1" smtClean="0"/>
              <a:t>mesial</a:t>
            </a:r>
            <a:r>
              <a:rPr lang="en-US" baseline="0" dirty="0" smtClean="0"/>
              <a:t> direction. At the same time the </a:t>
            </a:r>
            <a:r>
              <a:rPr lang="en-US" baseline="0" dirty="0" err="1" smtClean="0"/>
              <a:t>anteriors</a:t>
            </a:r>
            <a:r>
              <a:rPr lang="en-US" baseline="0" dirty="0" smtClean="0"/>
              <a:t> are prevented from eruption. If the eruption of the posteriors is carried out differentially it alters the occlusion. For example in a class II occlusion if the maxillary posteriors are prevented from erupting </a:t>
            </a:r>
            <a:r>
              <a:rPr lang="en-US" baseline="0" dirty="0" err="1" smtClean="0"/>
              <a:t>occlusally</a:t>
            </a:r>
            <a:r>
              <a:rPr lang="en-US" baseline="0" dirty="0" smtClean="0"/>
              <a:t> and </a:t>
            </a:r>
            <a:r>
              <a:rPr lang="en-US" baseline="0" dirty="0" err="1" smtClean="0"/>
              <a:t>mesially</a:t>
            </a:r>
            <a:r>
              <a:rPr lang="en-US" baseline="0" dirty="0" smtClean="0"/>
              <a:t> where as </a:t>
            </a:r>
            <a:r>
              <a:rPr lang="en-US" baseline="0" dirty="0" err="1" smtClean="0"/>
              <a:t>mandibular</a:t>
            </a:r>
            <a:r>
              <a:rPr lang="en-US" baseline="0" dirty="0" smtClean="0"/>
              <a:t> posteriors erupt medially and </a:t>
            </a:r>
            <a:r>
              <a:rPr lang="en-US" baseline="0" dirty="0" err="1" smtClean="0"/>
              <a:t>occlusally</a:t>
            </a:r>
            <a:r>
              <a:rPr lang="en-US" baseline="0" dirty="0" smtClean="0"/>
              <a:t> the occlusion tend to change to a class I.</a:t>
            </a:r>
            <a:endParaRPr lang="en-US" dirty="0"/>
          </a:p>
        </p:txBody>
      </p:sp>
      <p:sp>
        <p:nvSpPr>
          <p:cNvPr id="4" name="Slide Number Placeholder 3"/>
          <p:cNvSpPr>
            <a:spLocks noGrp="1"/>
          </p:cNvSpPr>
          <p:nvPr>
            <p:ph type="sldNum" sz="quarter" idx="10"/>
          </p:nvPr>
        </p:nvSpPr>
        <p:spPr/>
        <p:txBody>
          <a:bodyPr/>
          <a:lstStyle/>
          <a:p>
            <a:fld id="{12B9DA77-9409-466F-B236-83F07320DA05}" type="slidenum">
              <a:rPr lang="en-US" smtClean="0"/>
              <a:pPr/>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From</a:t>
            </a:r>
            <a:r>
              <a:rPr lang="en-US" baseline="0" dirty="0" smtClean="0"/>
              <a:t> the equilibrium theory it is quiet evident that the dentition is arranged in the dental arches at neutral zone where the </a:t>
            </a:r>
            <a:r>
              <a:rPr lang="en-US" baseline="0" dirty="0" err="1" smtClean="0"/>
              <a:t>buccal</a:t>
            </a:r>
            <a:r>
              <a:rPr lang="en-US" baseline="0" dirty="0" smtClean="0"/>
              <a:t> forces from the cheek, lips and lingual forces from the tongue are equal. By </a:t>
            </a:r>
            <a:r>
              <a:rPr lang="en-US" baseline="0" dirty="0" err="1" smtClean="0"/>
              <a:t>sheilding</a:t>
            </a:r>
            <a:r>
              <a:rPr lang="en-US" baseline="0" dirty="0" smtClean="0"/>
              <a:t> of the either the lingual or </a:t>
            </a:r>
            <a:r>
              <a:rPr lang="en-US" baseline="0" dirty="0" err="1" smtClean="0"/>
              <a:t>buccal</a:t>
            </a:r>
            <a:r>
              <a:rPr lang="en-US" baseline="0" dirty="0" smtClean="0"/>
              <a:t> forces the neutral zone where in the teeth lies can be altered.</a:t>
            </a:r>
            <a:endParaRPr lang="en-US" dirty="0"/>
          </a:p>
        </p:txBody>
      </p:sp>
      <p:sp>
        <p:nvSpPr>
          <p:cNvPr id="4" name="Slide Number Placeholder 3"/>
          <p:cNvSpPr>
            <a:spLocks noGrp="1"/>
          </p:cNvSpPr>
          <p:nvPr>
            <p:ph type="sldNum" sz="quarter" idx="10"/>
          </p:nvPr>
        </p:nvSpPr>
        <p:spPr/>
        <p:txBody>
          <a:bodyPr/>
          <a:lstStyle/>
          <a:p>
            <a:fld id="{12B9DA77-9409-466F-B236-83F07320DA05}" type="slidenum">
              <a:rPr lang="en-US" smtClean="0"/>
              <a:pPr/>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a:t>
            </a:r>
            <a:r>
              <a:rPr lang="en-US" sz="1200" b="1" i="0" kern="1200" dirty="0" smtClean="0">
                <a:solidFill>
                  <a:schemeClr val="tx1"/>
                </a:solidFill>
                <a:latin typeface="+mn-lt"/>
                <a:ea typeface="+mn-ea"/>
                <a:cs typeface="+mn-cs"/>
              </a:rPr>
              <a:t>Construction bite</a:t>
            </a:r>
            <a:r>
              <a:rPr lang="en-US" sz="1200" b="0" i="0" kern="1200" dirty="0" smtClean="0">
                <a:solidFill>
                  <a:schemeClr val="tx1"/>
                </a:solidFill>
                <a:latin typeface="+mn-lt"/>
                <a:ea typeface="+mn-ea"/>
                <a:cs typeface="+mn-cs"/>
              </a:rPr>
              <a:t> is an </a:t>
            </a:r>
            <a:r>
              <a:rPr lang="en-US" sz="1200" b="0" i="0" kern="1200" dirty="0" err="1" smtClean="0">
                <a:solidFill>
                  <a:schemeClr val="tx1"/>
                </a:solidFill>
                <a:latin typeface="+mn-lt"/>
                <a:ea typeface="+mn-ea"/>
                <a:cs typeface="+mn-cs"/>
              </a:rPr>
              <a:t>intermaxillary</a:t>
            </a:r>
            <a:r>
              <a:rPr lang="en-US" sz="1200" b="0" i="0" kern="1200" dirty="0" smtClean="0">
                <a:solidFill>
                  <a:schemeClr val="tx1"/>
                </a:solidFill>
                <a:latin typeface="+mn-lt"/>
                <a:ea typeface="+mn-ea"/>
                <a:cs typeface="+mn-cs"/>
              </a:rPr>
              <a:t> wax record used to relate mandible to maxilla in the three dimensions of space. It is an indispensable record to correct functional malocclusions like functional </a:t>
            </a:r>
            <a:r>
              <a:rPr lang="en-US" sz="1200" b="0" i="0" kern="1200" dirty="0" err="1" smtClean="0">
                <a:solidFill>
                  <a:schemeClr val="tx1"/>
                </a:solidFill>
                <a:latin typeface="+mn-lt"/>
                <a:ea typeface="+mn-ea"/>
                <a:cs typeface="+mn-cs"/>
              </a:rPr>
              <a:t>retrusion</a:t>
            </a:r>
            <a:r>
              <a:rPr lang="en-US" sz="1200" b="0" i="0" kern="1200" dirty="0" smtClean="0">
                <a:solidFill>
                  <a:schemeClr val="tx1"/>
                </a:solidFill>
                <a:latin typeface="+mn-lt"/>
                <a:ea typeface="+mn-ea"/>
                <a:cs typeface="+mn-cs"/>
              </a:rPr>
              <a:t> and functional protrusion.</a:t>
            </a:r>
          </a:p>
          <a:p>
            <a:r>
              <a:rPr lang="en-US" sz="1200" b="0" i="0" kern="1200" dirty="0" smtClean="0">
                <a:solidFill>
                  <a:schemeClr val="tx1"/>
                </a:solidFill>
                <a:latin typeface="+mn-lt"/>
                <a:ea typeface="+mn-ea"/>
                <a:cs typeface="+mn-cs"/>
              </a:rPr>
              <a:t>As</a:t>
            </a:r>
            <a:r>
              <a:rPr lang="en-US" sz="1200" b="0" i="0" kern="1200" baseline="0" dirty="0" smtClean="0">
                <a:solidFill>
                  <a:schemeClr val="tx1"/>
                </a:solidFill>
                <a:latin typeface="+mn-lt"/>
                <a:ea typeface="+mn-ea"/>
                <a:cs typeface="+mn-cs"/>
              </a:rPr>
              <a:t> said it is a wax record, where in the patient is encouraged to bite on to the wax by advancing the mandible so that the dentition comes to class I which </a:t>
            </a:r>
            <a:r>
              <a:rPr lang="en-US" sz="1200" b="0" i="0" kern="1200" baseline="0" dirty="0" err="1" smtClean="0">
                <a:solidFill>
                  <a:schemeClr val="tx1"/>
                </a:solidFill>
                <a:latin typeface="+mn-lt"/>
                <a:ea typeface="+mn-ea"/>
                <a:cs typeface="+mn-cs"/>
              </a:rPr>
              <a:t>perse</a:t>
            </a:r>
            <a:r>
              <a:rPr lang="en-US" sz="1200" b="0" i="0" kern="1200" baseline="0" dirty="0" smtClean="0">
                <a:solidFill>
                  <a:schemeClr val="tx1"/>
                </a:solidFill>
                <a:latin typeface="+mn-lt"/>
                <a:ea typeface="+mn-ea"/>
                <a:cs typeface="+mn-cs"/>
              </a:rPr>
              <a:t> is class II due to </a:t>
            </a:r>
            <a:r>
              <a:rPr lang="en-US" sz="1200" b="0" i="0" kern="1200" baseline="0" dirty="0" err="1" smtClean="0">
                <a:solidFill>
                  <a:schemeClr val="tx1"/>
                </a:solidFill>
                <a:latin typeface="+mn-lt"/>
                <a:ea typeface="+mn-ea"/>
                <a:cs typeface="+mn-cs"/>
              </a:rPr>
              <a:t>retrognathic</a:t>
            </a:r>
            <a:r>
              <a:rPr lang="en-US" sz="1200" b="0" i="0" kern="1200" baseline="0" dirty="0" smtClean="0">
                <a:solidFill>
                  <a:schemeClr val="tx1"/>
                </a:solidFill>
                <a:latin typeface="+mn-lt"/>
                <a:ea typeface="+mn-ea"/>
                <a:cs typeface="+mn-cs"/>
              </a:rPr>
              <a:t> mandible. In this process the bite is opened as well as advanced.</a:t>
            </a:r>
          </a:p>
          <a:p>
            <a:r>
              <a:rPr lang="en-US" sz="1200" b="0" i="0" kern="1200" baseline="0" dirty="0" smtClean="0">
                <a:solidFill>
                  <a:schemeClr val="tx1"/>
                </a:solidFill>
                <a:latin typeface="+mn-lt"/>
                <a:ea typeface="+mn-ea"/>
                <a:cs typeface="+mn-cs"/>
              </a:rPr>
              <a:t>Depending on the amount of </a:t>
            </a:r>
            <a:r>
              <a:rPr lang="en-US" sz="1200" b="0" i="0" kern="1200" baseline="0" dirty="0" err="1" smtClean="0">
                <a:solidFill>
                  <a:schemeClr val="tx1"/>
                </a:solidFill>
                <a:latin typeface="+mn-lt"/>
                <a:ea typeface="+mn-ea"/>
                <a:cs typeface="+mn-cs"/>
              </a:rPr>
              <a:t>sagittal</a:t>
            </a:r>
            <a:r>
              <a:rPr lang="en-US" sz="1200" b="0" i="0" kern="1200" baseline="0" dirty="0" smtClean="0">
                <a:solidFill>
                  <a:schemeClr val="tx1"/>
                </a:solidFill>
                <a:latin typeface="+mn-lt"/>
                <a:ea typeface="+mn-ea"/>
                <a:cs typeface="+mn-cs"/>
              </a:rPr>
              <a:t> advancement and vertical opening of the mandible construction bite is of different types.</a:t>
            </a:r>
            <a:endParaRPr lang="en-US" dirty="0"/>
          </a:p>
        </p:txBody>
      </p:sp>
      <p:sp>
        <p:nvSpPr>
          <p:cNvPr id="4" name="Slide Number Placeholder 3"/>
          <p:cNvSpPr>
            <a:spLocks noGrp="1"/>
          </p:cNvSpPr>
          <p:nvPr>
            <p:ph type="sldNum" sz="quarter" idx="10"/>
          </p:nvPr>
        </p:nvSpPr>
        <p:spPr/>
        <p:txBody>
          <a:bodyPr/>
          <a:lstStyle/>
          <a:p>
            <a:fld id="{12B9DA77-9409-466F-B236-83F07320DA05}" type="slidenum">
              <a:rPr lang="en-US" smtClean="0"/>
              <a:pPr/>
              <a:t>17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a:ln/>
        </p:spPr>
      </p:sp>
      <p:sp>
        <p:nvSpPr>
          <p:cNvPr id="112643" name="Notes Placeholder 2"/>
          <p:cNvSpPr>
            <a:spLocks noGrp="1"/>
          </p:cNvSpPr>
          <p:nvPr>
            <p:ph type="body" idx="1"/>
          </p:nvPr>
        </p:nvSpPr>
        <p:spPr>
          <a:noFill/>
          <a:ln/>
        </p:spPr>
        <p:txBody>
          <a:bodyPr/>
          <a:lstStyle/>
          <a:p>
            <a:pPr eaLnBrk="1" hangingPunct="1"/>
            <a:r>
              <a:rPr lang="en-US" dirty="0" smtClean="0"/>
              <a:t>You might have observed in the very beginning of the presentation,</a:t>
            </a:r>
            <a:r>
              <a:rPr lang="en-US" baseline="0" dirty="0" smtClean="0"/>
              <a:t> “structure of the muscle” is portrayed. Muscle function or </a:t>
            </a:r>
            <a:r>
              <a:rPr lang="en-US" baseline="0" dirty="0" err="1" smtClean="0"/>
              <a:t>myofunctioning</a:t>
            </a:r>
            <a:r>
              <a:rPr lang="en-US" baseline="0" dirty="0" smtClean="0"/>
              <a:t> is very important here, especially of lateral </a:t>
            </a:r>
            <a:r>
              <a:rPr lang="en-US" baseline="0" dirty="0" err="1" smtClean="0"/>
              <a:t>pterygoid</a:t>
            </a:r>
            <a:r>
              <a:rPr lang="en-US" baseline="0" dirty="0" smtClean="0"/>
              <a:t> muscle. It is the one which is getting inserted into the </a:t>
            </a:r>
            <a:r>
              <a:rPr lang="en-US" baseline="0" dirty="0" err="1" smtClean="0"/>
              <a:t>articular</a:t>
            </a:r>
            <a:r>
              <a:rPr lang="en-US" baseline="0" dirty="0" smtClean="0"/>
              <a:t> capsule, disc and the </a:t>
            </a:r>
            <a:r>
              <a:rPr lang="en-US" baseline="0" dirty="0" err="1" smtClean="0"/>
              <a:t>condyle</a:t>
            </a:r>
            <a:r>
              <a:rPr lang="en-US" baseline="0" dirty="0" smtClean="0"/>
              <a:t> neck arising from the </a:t>
            </a:r>
            <a:r>
              <a:rPr lang="en-US" baseline="0" dirty="0" err="1" smtClean="0"/>
              <a:t>infratemporal</a:t>
            </a:r>
            <a:r>
              <a:rPr lang="en-US" baseline="0" dirty="0" smtClean="0"/>
              <a:t> surface as well as from </a:t>
            </a:r>
            <a:r>
              <a:rPr lang="en-US" baseline="0" dirty="0" err="1" smtClean="0"/>
              <a:t>pterygoid</a:t>
            </a:r>
            <a:r>
              <a:rPr lang="en-US" baseline="0" dirty="0" smtClean="0"/>
              <a:t> plates. It plays an essential role not only in the </a:t>
            </a:r>
            <a:r>
              <a:rPr lang="en-US" baseline="0" dirty="0" err="1" smtClean="0"/>
              <a:t>mandibular</a:t>
            </a:r>
            <a:r>
              <a:rPr lang="en-US" baseline="0" dirty="0" smtClean="0"/>
              <a:t> movements but also in its growth.</a:t>
            </a:r>
            <a:endParaRPr lang="en-US" dirty="0" smtClean="0"/>
          </a:p>
        </p:txBody>
      </p:sp>
      <p:sp>
        <p:nvSpPr>
          <p:cNvPr id="112644" name="Slide Number Placeholder 3"/>
          <p:cNvSpPr>
            <a:spLocks noGrp="1"/>
          </p:cNvSpPr>
          <p:nvPr>
            <p:ph type="sldNum" sz="quarter" idx="5"/>
          </p:nvPr>
        </p:nvSpPr>
        <p:spPr>
          <a:noFill/>
        </p:spPr>
        <p:txBody>
          <a:bodyPr/>
          <a:lstStyle/>
          <a:p>
            <a:fld id="{B7ABEB4B-5E77-4838-8F0E-69FD9C9B4285}" type="slidenum">
              <a:rPr lang="en-GB"/>
              <a:pPr/>
              <a:t>18</a:t>
            </a:fld>
            <a:endParaRPr lang="en-GB"/>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a:ln/>
        </p:spPr>
      </p:sp>
      <p:sp>
        <p:nvSpPr>
          <p:cNvPr id="113667" name="Notes Placeholder 2"/>
          <p:cNvSpPr>
            <a:spLocks noGrp="1"/>
          </p:cNvSpPr>
          <p:nvPr>
            <p:ph type="body" idx="1"/>
          </p:nvPr>
        </p:nvSpPr>
        <p:spPr>
          <a:noFill/>
          <a:ln/>
        </p:spPr>
        <p:txBody>
          <a:bodyPr/>
          <a:lstStyle/>
          <a:p>
            <a:pPr eaLnBrk="1" hangingPunct="1"/>
            <a:r>
              <a:rPr lang="en-US" dirty="0" smtClean="0"/>
              <a:t>This</a:t>
            </a:r>
            <a:r>
              <a:rPr lang="en-US" baseline="0" dirty="0" smtClean="0"/>
              <a:t> flowchart depicts the sequence of events that occurs following insertion of functional appliance. With the functional appliance in place, mandible tends to get advanced (Forward posturing of the mandible) this results in contraction of lateral </a:t>
            </a:r>
            <a:r>
              <a:rPr lang="en-US" baseline="0" dirty="0" err="1" smtClean="0"/>
              <a:t>pterygoid</a:t>
            </a:r>
            <a:r>
              <a:rPr lang="en-US" baseline="0" dirty="0" smtClean="0"/>
              <a:t> muscle. This muscle as it is attached to the </a:t>
            </a:r>
            <a:r>
              <a:rPr lang="en-US" baseline="0" dirty="0" err="1" smtClean="0"/>
              <a:t>articular</a:t>
            </a:r>
            <a:r>
              <a:rPr lang="en-US" baseline="0" dirty="0" smtClean="0"/>
              <a:t> disc its repetitive contracture results in inflammation of </a:t>
            </a:r>
            <a:r>
              <a:rPr lang="en-US" baseline="0" dirty="0" err="1" smtClean="0"/>
              <a:t>retrodiscal</a:t>
            </a:r>
            <a:r>
              <a:rPr lang="en-US" baseline="0" dirty="0" smtClean="0"/>
              <a:t> tissue which releases growth factors.</a:t>
            </a:r>
            <a:endParaRPr lang="en-US" dirty="0" smtClean="0"/>
          </a:p>
        </p:txBody>
      </p:sp>
      <p:sp>
        <p:nvSpPr>
          <p:cNvPr id="113668" name="Slide Number Placeholder 3"/>
          <p:cNvSpPr>
            <a:spLocks noGrp="1"/>
          </p:cNvSpPr>
          <p:nvPr>
            <p:ph type="sldNum" sz="quarter" idx="5"/>
          </p:nvPr>
        </p:nvSpPr>
        <p:spPr>
          <a:noFill/>
        </p:spPr>
        <p:txBody>
          <a:bodyPr/>
          <a:lstStyle/>
          <a:p>
            <a:fld id="{0386DC8B-E7EB-45B3-BE70-105C4760512A}" type="slidenum">
              <a:rPr lang="en-GB"/>
              <a:pPr/>
              <a:t>19</a:t>
            </a:fld>
            <a:endParaRPr lang="en-GB"/>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Orthopedic changes</a:t>
            </a:r>
            <a:r>
              <a:rPr lang="en-US" baseline="0" dirty="0" smtClean="0"/>
              <a:t> include increase in size of mandible, restriction of growth of maxilla in skeletal Class II conditions vice versa in Skeletal Class III</a:t>
            </a:r>
          </a:p>
          <a:p>
            <a:r>
              <a:rPr lang="en-US" baseline="0" dirty="0" err="1" smtClean="0"/>
              <a:t>Dentoalveolar</a:t>
            </a:r>
            <a:r>
              <a:rPr lang="en-US" baseline="0" dirty="0" smtClean="0"/>
              <a:t> changes as discussed in the bite plates brings correction of occlusion, levels curve of </a:t>
            </a:r>
            <a:r>
              <a:rPr lang="en-US" baseline="0" dirty="0" err="1" smtClean="0"/>
              <a:t>spee</a:t>
            </a:r>
            <a:endParaRPr lang="en-US" baseline="0" dirty="0" smtClean="0"/>
          </a:p>
          <a:p>
            <a:r>
              <a:rPr lang="en-US" baseline="0" dirty="0" smtClean="0"/>
              <a:t>Muscular changes include repositioning of mandible  </a:t>
            </a:r>
            <a:endParaRPr lang="en-US" dirty="0"/>
          </a:p>
        </p:txBody>
      </p:sp>
      <p:sp>
        <p:nvSpPr>
          <p:cNvPr id="4" name="Slide Number Placeholder 3"/>
          <p:cNvSpPr>
            <a:spLocks noGrp="1"/>
          </p:cNvSpPr>
          <p:nvPr>
            <p:ph type="sldNum" sz="quarter" idx="10"/>
          </p:nvPr>
        </p:nvSpPr>
        <p:spPr/>
        <p:txBody>
          <a:bodyPr/>
          <a:lstStyle/>
          <a:p>
            <a:fld id="{12B9DA77-9409-466F-B236-83F07320DA05}" type="slidenum">
              <a:rPr lang="en-US" smtClean="0"/>
              <a:pPr/>
              <a:t>20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a:t>
            </a:r>
            <a:r>
              <a:rPr lang="en-US" baseline="0" dirty="0" smtClean="0"/>
              <a:t> we all know about the Jacksons triad which constitute the functional efficacy, esthetic harmony and structural balance. These are the goals of orthodontic treatment.  </a:t>
            </a:r>
            <a:r>
              <a:rPr lang="en-US" baseline="0" dirty="0" err="1" smtClean="0"/>
              <a:t>Myofunctional</a:t>
            </a:r>
            <a:r>
              <a:rPr lang="en-US" baseline="0" dirty="0" smtClean="0"/>
              <a:t> appliances also were targeted at achieving good class I </a:t>
            </a:r>
            <a:r>
              <a:rPr lang="en-US" baseline="0" dirty="0" err="1" smtClean="0"/>
              <a:t>intercuspation</a:t>
            </a:r>
            <a:r>
              <a:rPr lang="en-US" baseline="0" dirty="0" smtClean="0"/>
              <a:t> for better function also jaw bases are harmonized establishing esthetic harmony</a:t>
            </a:r>
            <a:endParaRPr lang="en-US" dirty="0"/>
          </a:p>
        </p:txBody>
      </p:sp>
      <p:sp>
        <p:nvSpPr>
          <p:cNvPr id="4" name="Slide Number Placeholder 3"/>
          <p:cNvSpPr>
            <a:spLocks noGrp="1"/>
          </p:cNvSpPr>
          <p:nvPr>
            <p:ph type="sldNum" sz="quarter" idx="10"/>
          </p:nvPr>
        </p:nvSpPr>
        <p:spPr/>
        <p:txBody>
          <a:bodyPr/>
          <a:lstStyle/>
          <a:p>
            <a:fld id="{12B9DA77-9409-466F-B236-83F07320DA05}"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First and foremost the patient should be growing,</a:t>
            </a:r>
            <a:r>
              <a:rPr lang="en-US" baseline="0" dirty="0" smtClean="0"/>
              <a:t> preferably in the period of growth spurt</a:t>
            </a:r>
          </a:p>
          <a:p>
            <a:r>
              <a:rPr lang="en-US" baseline="0" dirty="0" smtClean="0"/>
              <a:t>Mixed dentition and </a:t>
            </a:r>
            <a:r>
              <a:rPr lang="en-US" baseline="0" dirty="0" err="1" smtClean="0"/>
              <a:t>prepubertal</a:t>
            </a:r>
            <a:r>
              <a:rPr lang="en-US" baseline="0" dirty="0" smtClean="0"/>
              <a:t> growth spurts are the ideal periods for functional appliance therapy</a:t>
            </a:r>
          </a:p>
          <a:p>
            <a:r>
              <a:rPr lang="en-US" baseline="0" dirty="0" smtClean="0"/>
              <a:t>Deficient mandible evident from a convex profile with posterior facial divergence</a:t>
            </a:r>
          </a:p>
          <a:p>
            <a:r>
              <a:rPr lang="en-US" baseline="0" dirty="0" smtClean="0"/>
              <a:t>Low clinical FMA is </a:t>
            </a:r>
            <a:r>
              <a:rPr lang="en-US" baseline="0" dirty="0" err="1" smtClean="0"/>
              <a:t>favouable</a:t>
            </a:r>
            <a:r>
              <a:rPr lang="en-US" baseline="0" dirty="0" smtClean="0"/>
              <a:t>, high clinical FMA patients has poor prognosis</a:t>
            </a:r>
            <a:endParaRPr lang="en-US" dirty="0"/>
          </a:p>
        </p:txBody>
      </p:sp>
      <p:sp>
        <p:nvSpPr>
          <p:cNvPr id="4" name="Slide Number Placeholder 3"/>
          <p:cNvSpPr>
            <a:spLocks noGrp="1"/>
          </p:cNvSpPr>
          <p:nvPr>
            <p:ph type="sldNum" sz="quarter" idx="10"/>
          </p:nvPr>
        </p:nvSpPr>
        <p:spPr/>
        <p:txBody>
          <a:bodyPr/>
          <a:lstStyle/>
          <a:p>
            <a:fld id="{12B9DA77-9409-466F-B236-83F07320DA05}" type="slidenum">
              <a:rPr lang="en-US" smtClean="0"/>
              <a:pPr/>
              <a:t>21</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31FCB3CC-4C2B-4661-9813-7C04964E31AF}" type="slidenum">
              <a:rPr lang="en-GB" smtClean="0"/>
              <a:pPr/>
              <a:t>22</a:t>
            </a:fld>
            <a:endParaRPr lang="en-GB" smtClean="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r>
              <a:rPr lang="en-US" dirty="0" smtClean="0"/>
              <a:t>It works on the principle of force elimination,</a:t>
            </a:r>
            <a:r>
              <a:rPr lang="en-US" baseline="0" dirty="0" smtClean="0"/>
              <a:t> eliminates the forces of </a:t>
            </a:r>
            <a:r>
              <a:rPr lang="en-US" baseline="0" dirty="0" err="1" smtClean="0"/>
              <a:t>buccal</a:t>
            </a:r>
            <a:r>
              <a:rPr lang="en-US" baseline="0" dirty="0" smtClean="0"/>
              <a:t> &amp; labial musculature</a:t>
            </a:r>
          </a:p>
          <a:p>
            <a:pPr eaLnBrk="1" hangingPunct="1"/>
            <a:r>
              <a:rPr lang="en-US" baseline="0" dirty="0" smtClean="0"/>
              <a:t>Night time wear and 2-3 hrs of day time wear</a:t>
            </a:r>
          </a:p>
          <a:p>
            <a:pPr eaLnBrk="1" hangingPunct="1"/>
            <a:r>
              <a:rPr lang="en-US" baseline="0" dirty="0" smtClean="0"/>
              <a:t>Patient instructed to maintain lip seal</a:t>
            </a:r>
            <a:endParaRPr lang="en-US" dirty="0" smtClean="0"/>
          </a:p>
          <a:p>
            <a:pPr eaLnBrk="1" hangingPunct="1"/>
            <a:endParaRPr lang="en-GB"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Regular</a:t>
            </a:r>
            <a:r>
              <a:rPr lang="en-US" baseline="0" dirty="0" smtClean="0"/>
              <a:t> oral screen is incorporate with a ring on the labial surface in </a:t>
            </a:r>
            <a:r>
              <a:rPr lang="en-US" baseline="0" dirty="0" err="1" smtClean="0"/>
              <a:t>hotz</a:t>
            </a:r>
            <a:r>
              <a:rPr lang="en-US" baseline="0" dirty="0" smtClean="0"/>
              <a:t> modification this facilitates in carrying out muscle exercise</a:t>
            </a:r>
          </a:p>
          <a:p>
            <a:r>
              <a:rPr lang="en-US" baseline="0" dirty="0" smtClean="0"/>
              <a:t>Double oral screen has a </a:t>
            </a:r>
            <a:r>
              <a:rPr lang="en-US" baseline="0" dirty="0" err="1" smtClean="0"/>
              <a:t>sheild</a:t>
            </a:r>
            <a:r>
              <a:rPr lang="en-US" baseline="0" dirty="0" smtClean="0"/>
              <a:t> on the lingual aspect of the dentition as well which obstructs the tongue thrusting as well</a:t>
            </a:r>
          </a:p>
          <a:p>
            <a:r>
              <a:rPr lang="en-US" baseline="0" dirty="0" smtClean="0"/>
              <a:t>Oral screen is fabricated with holes which are gradually closed in mouth breathing patients</a:t>
            </a:r>
            <a:endParaRPr lang="en-US" dirty="0"/>
          </a:p>
        </p:txBody>
      </p:sp>
      <p:sp>
        <p:nvSpPr>
          <p:cNvPr id="4" name="Slide Number Placeholder 3"/>
          <p:cNvSpPr>
            <a:spLocks noGrp="1"/>
          </p:cNvSpPr>
          <p:nvPr>
            <p:ph type="sldNum" sz="quarter" idx="10"/>
          </p:nvPr>
        </p:nvSpPr>
        <p:spPr/>
        <p:txBody>
          <a:bodyPr/>
          <a:lstStyle/>
          <a:p>
            <a:fld id="{12B9DA77-9409-466F-B236-83F07320DA05}" type="slidenum">
              <a:rPr lang="en-US" smtClean="0"/>
              <a:pPr/>
              <a:t>23</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It is a combined removable-fixed</a:t>
            </a:r>
            <a:r>
              <a:rPr lang="en-US" baseline="0" dirty="0" smtClean="0"/>
              <a:t> appliance. It is a modified vestibular screen, used for elimination of forces of lips on the anterior teeth as well as application of forces on the molars which can be used for molar </a:t>
            </a:r>
            <a:r>
              <a:rPr lang="en-US" baseline="0" dirty="0" err="1" smtClean="0"/>
              <a:t>distalization</a:t>
            </a:r>
            <a:r>
              <a:rPr lang="en-US" baseline="0" dirty="0" smtClean="0"/>
              <a:t>.</a:t>
            </a:r>
          </a:p>
          <a:p>
            <a:r>
              <a:rPr lang="en-US" baseline="0" dirty="0" smtClean="0"/>
              <a:t>Lip bumper used in maxillary arch is often termed as </a:t>
            </a:r>
            <a:r>
              <a:rPr lang="en-US" baseline="0" dirty="0" err="1" smtClean="0"/>
              <a:t>Denholtz</a:t>
            </a:r>
            <a:r>
              <a:rPr lang="en-US" baseline="0" dirty="0" smtClean="0"/>
              <a:t> appliance.</a:t>
            </a:r>
            <a:endParaRPr lang="en-US" dirty="0"/>
          </a:p>
        </p:txBody>
      </p:sp>
      <p:sp>
        <p:nvSpPr>
          <p:cNvPr id="4" name="Slide Number Placeholder 3"/>
          <p:cNvSpPr>
            <a:spLocks noGrp="1"/>
          </p:cNvSpPr>
          <p:nvPr>
            <p:ph type="sldNum" sz="quarter" idx="10"/>
          </p:nvPr>
        </p:nvSpPr>
        <p:spPr/>
        <p:txBody>
          <a:bodyPr/>
          <a:lstStyle/>
          <a:p>
            <a:fld id="{12B9DA77-9409-466F-B236-83F07320DA05}" type="slidenum">
              <a:rPr lang="en-US" smtClean="0"/>
              <a:pPr/>
              <a:t>24</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p:spPr>
        <p:txBody>
          <a:bodyPr/>
          <a:lstStyle/>
          <a:p>
            <a:pPr algn="just"/>
            <a:r>
              <a:rPr lang="en-US" sz="1400" i="0" dirty="0" smtClean="0">
                <a:latin typeface="Times New Roman" pitchFamily="18" charset="0"/>
                <a:cs typeface="Times New Roman" pitchFamily="18" charset="0"/>
              </a:rPr>
              <a:t>In 1879, </a:t>
            </a:r>
            <a:r>
              <a:rPr lang="en-US" sz="1400" i="0" dirty="0" smtClean="0">
                <a:solidFill>
                  <a:schemeClr val="folHlink"/>
                </a:solidFill>
                <a:latin typeface="Times New Roman" pitchFamily="18" charset="0"/>
                <a:cs typeface="Times New Roman" pitchFamily="18" charset="0"/>
              </a:rPr>
              <a:t>Kingsley</a:t>
            </a:r>
            <a:r>
              <a:rPr lang="en-US" sz="1400" i="0" dirty="0" smtClean="0">
                <a:latin typeface="Times New Roman" pitchFamily="18" charset="0"/>
                <a:cs typeface="Times New Roman" pitchFamily="18" charset="0"/>
              </a:rPr>
              <a:t> introduced the term and concept of "</a:t>
            </a:r>
            <a:r>
              <a:rPr lang="en-US" sz="1400" i="0" dirty="0" smtClean="0">
                <a:solidFill>
                  <a:schemeClr val="folHlink"/>
                </a:solidFill>
                <a:latin typeface="Times New Roman" pitchFamily="18" charset="0"/>
                <a:cs typeface="Times New Roman" pitchFamily="18" charset="0"/>
              </a:rPr>
              <a:t>jumping the bite"</a:t>
            </a:r>
            <a:r>
              <a:rPr lang="en-US" sz="1400" i="0" dirty="0" smtClean="0">
                <a:latin typeface="Times New Roman" pitchFamily="18" charset="0"/>
                <a:cs typeface="Times New Roman" pitchFamily="18" charset="0"/>
              </a:rPr>
              <a:t> for patients with </a:t>
            </a:r>
            <a:r>
              <a:rPr lang="en-US" sz="1400" i="0" dirty="0" err="1" smtClean="0">
                <a:latin typeface="Times New Roman" pitchFamily="18" charset="0"/>
                <a:cs typeface="Times New Roman" pitchFamily="18" charset="0"/>
              </a:rPr>
              <a:t>mandibular</a:t>
            </a:r>
            <a:r>
              <a:rPr lang="en-US" sz="1400" i="0" dirty="0" smtClean="0">
                <a:latin typeface="Times New Roman" pitchFamily="18" charset="0"/>
                <a:cs typeface="Times New Roman" pitchFamily="18" charset="0"/>
              </a:rPr>
              <a:t> </a:t>
            </a:r>
            <a:r>
              <a:rPr lang="en-US" sz="1400" i="0" dirty="0" err="1" smtClean="0">
                <a:latin typeface="Times New Roman" pitchFamily="18" charset="0"/>
                <a:cs typeface="Times New Roman" pitchFamily="18" charset="0"/>
              </a:rPr>
              <a:t>retrusion</a:t>
            </a:r>
            <a:r>
              <a:rPr lang="en-US" sz="1400" i="0" dirty="0" smtClean="0">
                <a:latin typeface="Times New Roman" pitchFamily="18" charset="0"/>
                <a:cs typeface="Times New Roman" pitchFamily="18" charset="0"/>
              </a:rPr>
              <a:t>.</a:t>
            </a:r>
          </a:p>
          <a:p>
            <a:pPr algn="just"/>
            <a:r>
              <a:rPr lang="en-US" sz="1400" i="0" dirty="0" smtClean="0">
                <a:latin typeface="Times New Roman" pitchFamily="18" charset="0"/>
                <a:cs typeface="Times New Roman" pitchFamily="18" charset="0"/>
              </a:rPr>
              <a:t> He inserted a </a:t>
            </a:r>
            <a:r>
              <a:rPr lang="en-US" sz="1400" i="0" dirty="0" smtClean="0">
                <a:solidFill>
                  <a:schemeClr val="folHlink"/>
                </a:solidFill>
                <a:latin typeface="Times New Roman" pitchFamily="18" charset="0"/>
                <a:cs typeface="Times New Roman" pitchFamily="18" charset="0"/>
              </a:rPr>
              <a:t>vulcanite palatal plate</a:t>
            </a:r>
            <a:r>
              <a:rPr lang="en-US" sz="1400" i="0" dirty="0" smtClean="0">
                <a:latin typeface="Times New Roman" pitchFamily="18" charset="0"/>
                <a:cs typeface="Times New Roman" pitchFamily="18" charset="0"/>
              </a:rPr>
              <a:t> consisting of an anterior incline that guided the mandible to a forward position when the patient closed on it. </a:t>
            </a:r>
          </a:p>
          <a:p>
            <a:pPr algn="just"/>
            <a:r>
              <a:rPr lang="en-US" sz="1400" i="0" dirty="0" smtClean="0">
                <a:latin typeface="Times New Roman" pitchFamily="18" charset="0"/>
                <a:cs typeface="Times New Roman" pitchFamily="18" charset="0"/>
              </a:rPr>
              <a:t>This maneuver corrected the </a:t>
            </a:r>
            <a:r>
              <a:rPr lang="en-US" sz="1400" i="0" dirty="0" err="1" smtClean="0">
                <a:latin typeface="Times New Roman" pitchFamily="18" charset="0"/>
                <a:cs typeface="Times New Roman" pitchFamily="18" charset="0"/>
              </a:rPr>
              <a:t>sagittal</a:t>
            </a:r>
            <a:r>
              <a:rPr lang="en-US" sz="1400" i="0" dirty="0" smtClean="0">
                <a:latin typeface="Times New Roman" pitchFamily="18" charset="0"/>
                <a:cs typeface="Times New Roman" pitchFamily="18" charset="0"/>
              </a:rPr>
              <a:t> relationship .</a:t>
            </a:r>
          </a:p>
          <a:p>
            <a:pPr algn="just"/>
            <a:r>
              <a:rPr lang="en-US" sz="1400" i="0" dirty="0" smtClean="0">
                <a:latin typeface="Times New Roman" pitchFamily="18" charset="0"/>
                <a:cs typeface="Times New Roman" pitchFamily="18" charset="0"/>
              </a:rPr>
              <a:t>Impressed by Kingsley's concepts and appliances, Andresen developed a mobile, loose fitting appliance modification that transferred functioning muscle stimuli to the jaws</a:t>
            </a:r>
          </a:p>
          <a:p>
            <a:pPr>
              <a:lnSpc>
                <a:spcPct val="90000"/>
              </a:lnSpc>
            </a:pPr>
            <a:r>
              <a:rPr lang="en-US" sz="1400" i="0" dirty="0" smtClean="0">
                <a:latin typeface="Times New Roman" pitchFamily="18" charset="0"/>
                <a:cs typeface="Times New Roman" pitchFamily="18" charset="0"/>
              </a:rPr>
              <a:t>Appliance design : </a:t>
            </a:r>
            <a:r>
              <a:rPr lang="en-US" sz="1400" dirty="0" smtClean="0">
                <a:cs typeface="Times New Roman" pitchFamily="18" charset="0"/>
              </a:rPr>
              <a:t>The acrylic body of the Andresen activator covers part of the palate and the lingual aspect of the </a:t>
            </a:r>
            <a:r>
              <a:rPr lang="en-US" sz="1400" dirty="0" err="1" smtClean="0">
                <a:cs typeface="Times New Roman" pitchFamily="18" charset="0"/>
              </a:rPr>
              <a:t>mandibular</a:t>
            </a:r>
            <a:r>
              <a:rPr lang="en-US" sz="1400" dirty="0" smtClean="0">
                <a:cs typeface="Times New Roman" pitchFamily="18" charset="0"/>
              </a:rPr>
              <a:t> alveolar ridge.</a:t>
            </a:r>
          </a:p>
          <a:p>
            <a:pPr>
              <a:lnSpc>
                <a:spcPct val="90000"/>
              </a:lnSpc>
            </a:pPr>
            <a:r>
              <a:rPr lang="en-US" sz="1400" dirty="0" smtClean="0">
                <a:cs typeface="Times New Roman" pitchFamily="18" charset="0"/>
              </a:rPr>
              <a:t>A labial bow fits anterior to the maxillary incisors and carries</a:t>
            </a:r>
            <a:r>
              <a:rPr lang="en-US" sz="1400" dirty="0" smtClean="0">
                <a:solidFill>
                  <a:srgbClr val="0066FF"/>
                </a:solidFill>
                <a:cs typeface="Times New Roman" pitchFamily="18" charset="0"/>
              </a:rPr>
              <a:t> U-loops</a:t>
            </a:r>
            <a:r>
              <a:rPr lang="en-US" sz="1400" dirty="0" smtClean="0">
                <a:solidFill>
                  <a:srgbClr val="007F00"/>
                </a:solidFill>
                <a:cs typeface="Times New Roman" pitchFamily="18" charset="0"/>
              </a:rPr>
              <a:t> </a:t>
            </a:r>
            <a:r>
              <a:rPr lang="en-US" sz="1400" dirty="0" smtClean="0">
                <a:cs typeface="Times New Roman" pitchFamily="18" charset="0"/>
              </a:rPr>
              <a:t>for adjustment.</a:t>
            </a:r>
          </a:p>
          <a:p>
            <a:pPr>
              <a:lnSpc>
                <a:spcPct val="90000"/>
              </a:lnSpc>
            </a:pPr>
            <a:r>
              <a:rPr lang="en-US" sz="1400" dirty="0" smtClean="0">
                <a:cs typeface="Times New Roman" pitchFamily="18" charset="0"/>
              </a:rPr>
              <a:t> On the palatal aspects of the maxillary incisors, the acrylic is relieved</a:t>
            </a:r>
            <a:r>
              <a:rPr lang="en-US" sz="1400" b="1" dirty="0" smtClean="0">
                <a:cs typeface="Times New Roman" pitchFamily="18" charset="0"/>
              </a:rPr>
              <a:t> to </a:t>
            </a:r>
            <a:r>
              <a:rPr lang="en-US" sz="1400" dirty="0" smtClean="0">
                <a:cs typeface="Times New Roman" pitchFamily="18" charset="0"/>
              </a:rPr>
              <a:t>allow their retraction. </a:t>
            </a:r>
          </a:p>
          <a:p>
            <a:pPr algn="just"/>
            <a:endParaRPr lang="en-US" sz="1400" i="0" dirty="0" smtClean="0">
              <a:latin typeface="Times New Roman" pitchFamily="18" charset="0"/>
              <a:cs typeface="Times New Roman" pitchFamily="18" charset="0"/>
            </a:endParaRPr>
          </a:p>
        </p:txBody>
      </p:sp>
      <p:sp>
        <p:nvSpPr>
          <p:cNvPr id="55300" name="Slide Number Placeholder 3"/>
          <p:cNvSpPr>
            <a:spLocks noGrp="1"/>
          </p:cNvSpPr>
          <p:nvPr>
            <p:ph type="sldNum" sz="quarter" idx="5"/>
          </p:nvPr>
        </p:nvSpPr>
        <p:spPr>
          <a:noFill/>
        </p:spPr>
        <p:txBody>
          <a:bodyPr/>
          <a:lstStyle/>
          <a:p>
            <a:fld id="{A2477D04-26D5-4563-BE62-363D68FCFC58}" type="slidenum">
              <a:rPr lang="en-GB" smtClean="0"/>
              <a:pPr/>
              <a:t>25</a:t>
            </a:fld>
            <a:endParaRPr lang="en-GB"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p:spPr>
        <p:txBody>
          <a:bodyPr/>
          <a:lstStyle/>
          <a:p>
            <a:pPr eaLnBrk="1" hangingPunct="1"/>
            <a:endParaRPr lang="en-US" smtClean="0"/>
          </a:p>
        </p:txBody>
      </p:sp>
      <p:sp>
        <p:nvSpPr>
          <p:cNvPr id="56324" name="Slide Number Placeholder 3"/>
          <p:cNvSpPr>
            <a:spLocks noGrp="1"/>
          </p:cNvSpPr>
          <p:nvPr>
            <p:ph type="sldNum" sz="quarter" idx="5"/>
          </p:nvPr>
        </p:nvSpPr>
        <p:spPr>
          <a:noFill/>
        </p:spPr>
        <p:txBody>
          <a:bodyPr/>
          <a:lstStyle/>
          <a:p>
            <a:fld id="{985F89E2-8160-4666-BB8D-0626F75658B1}" type="slidenum">
              <a:rPr lang="en-GB" smtClean="0"/>
              <a:pPr/>
              <a:t>27</a:t>
            </a:fld>
            <a:endParaRPr lang="en-GB"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p:spPr>
        <p:txBody>
          <a:bodyPr/>
          <a:lstStyle/>
          <a:p>
            <a:pPr eaLnBrk="1" hangingPunct="1"/>
            <a:endParaRPr lang="en-US" smtClean="0"/>
          </a:p>
        </p:txBody>
      </p:sp>
      <p:sp>
        <p:nvSpPr>
          <p:cNvPr id="57348" name="Slide Number Placeholder 3"/>
          <p:cNvSpPr>
            <a:spLocks noGrp="1"/>
          </p:cNvSpPr>
          <p:nvPr>
            <p:ph type="sldNum" sz="quarter" idx="5"/>
          </p:nvPr>
        </p:nvSpPr>
        <p:spPr>
          <a:noFill/>
        </p:spPr>
        <p:txBody>
          <a:bodyPr/>
          <a:lstStyle/>
          <a:p>
            <a:fld id="{7E8842C5-06B9-4157-9AA8-5F696898E078}" type="slidenum">
              <a:rPr lang="en-GB" smtClean="0"/>
              <a:pPr/>
              <a:t>28</a:t>
            </a:fld>
            <a:endParaRPr lang="en-GB"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780C50C0-9E72-4689-94BE-E1B3F19F8CC0}" type="slidenum">
              <a:rPr lang="en-GB" smtClean="0"/>
              <a:pPr/>
              <a:t>31</a:t>
            </a:fld>
            <a:endParaRPr lang="en-GB"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Trimming</a:t>
            </a:r>
            <a:r>
              <a:rPr lang="en-US" baseline="0" dirty="0" smtClean="0"/>
              <a:t> of activator- </a:t>
            </a:r>
          </a:p>
          <a:p>
            <a:pPr marL="228600" indent="-228600">
              <a:buAutoNum type="alphaLcParenR"/>
            </a:pPr>
            <a:r>
              <a:rPr lang="en-US" baseline="0" dirty="0" smtClean="0"/>
              <a:t>For </a:t>
            </a:r>
            <a:r>
              <a:rPr lang="en-US" baseline="0" dirty="0" err="1" smtClean="0"/>
              <a:t>inciosr</a:t>
            </a:r>
            <a:r>
              <a:rPr lang="en-US" baseline="0" dirty="0" smtClean="0"/>
              <a:t> intrusion – labial bow in </a:t>
            </a:r>
            <a:r>
              <a:rPr lang="en-US" baseline="0" dirty="0" err="1" smtClean="0"/>
              <a:t>incisal</a:t>
            </a:r>
            <a:r>
              <a:rPr lang="en-US" baseline="0" dirty="0" smtClean="0"/>
              <a:t> third and acrylic trimmed from lingual aspect of incisors</a:t>
            </a:r>
          </a:p>
          <a:p>
            <a:pPr marL="228600" indent="-228600">
              <a:buAutoNum type="alphaLcParenR"/>
            </a:pPr>
            <a:r>
              <a:rPr lang="en-US" baseline="0" dirty="0" smtClean="0"/>
              <a:t> Molar Intrusion – </a:t>
            </a:r>
            <a:r>
              <a:rPr lang="en-US" baseline="0" dirty="0" err="1" smtClean="0"/>
              <a:t>occlusal</a:t>
            </a:r>
            <a:r>
              <a:rPr lang="en-US" baseline="0" dirty="0" smtClean="0"/>
              <a:t> cusp tips loaded</a:t>
            </a:r>
          </a:p>
          <a:p>
            <a:pPr marL="228600" indent="-228600">
              <a:buAutoNum type="alphaLcParenR"/>
            </a:pPr>
            <a:r>
              <a:rPr lang="en-US" baseline="0" dirty="0" smtClean="0"/>
              <a:t>Incisor extrusion – labial at gingival third</a:t>
            </a:r>
          </a:p>
          <a:p>
            <a:pPr marL="228600" indent="-228600">
              <a:buAutoNum type="alphaLcParenR"/>
            </a:pPr>
            <a:r>
              <a:rPr lang="en-US" baseline="0" dirty="0" smtClean="0"/>
              <a:t>Molar extrusion – acrylic trimmed off and molars free to erupt</a:t>
            </a:r>
          </a:p>
          <a:p>
            <a:pPr marL="228600" indent="-228600">
              <a:buAutoNum type="alphaLcParenR"/>
            </a:pPr>
            <a:r>
              <a:rPr lang="en-US" baseline="0" dirty="0" smtClean="0"/>
              <a:t>Incisor protrusion – lingual surfaces loaded with acrylic &amp; labial bow kept away from teeth</a:t>
            </a:r>
          </a:p>
          <a:p>
            <a:pPr marL="228600" indent="-228600">
              <a:buAutoNum type="alphaLcParenR"/>
            </a:pPr>
            <a:r>
              <a:rPr lang="en-US" baseline="0" dirty="0" smtClean="0"/>
              <a:t>Incisor </a:t>
            </a:r>
            <a:r>
              <a:rPr lang="en-US" baseline="0" dirty="0" err="1" smtClean="0"/>
              <a:t>retrusion</a:t>
            </a:r>
            <a:r>
              <a:rPr lang="en-US" baseline="0" dirty="0" smtClean="0"/>
              <a:t> – labial bow activated with lingual acrylic trimmed off</a:t>
            </a:r>
          </a:p>
        </p:txBody>
      </p:sp>
      <p:sp>
        <p:nvSpPr>
          <p:cNvPr id="4" name="Slide Number Placeholder 3"/>
          <p:cNvSpPr>
            <a:spLocks noGrp="1"/>
          </p:cNvSpPr>
          <p:nvPr>
            <p:ph type="sldNum" sz="quarter" idx="10"/>
          </p:nvPr>
        </p:nvSpPr>
        <p:spPr/>
        <p:txBody>
          <a:bodyPr/>
          <a:lstStyle/>
          <a:p>
            <a:fld id="{12B9DA77-9409-466F-B236-83F07320DA05}" type="slidenum">
              <a:rPr lang="en-US" smtClean="0"/>
              <a:pPr/>
              <a:t>32</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6817F584-2910-43B5-A179-A37E1561059B}" type="slidenum">
              <a:rPr lang="en-GB" smtClean="0"/>
              <a:pPr/>
              <a:t>33</a:t>
            </a:fld>
            <a:endParaRPr lang="en-GB"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lvl="0"/>
            <a:r>
              <a:rPr lang="en-US" sz="1200" kern="1200" dirty="0" err="1" smtClean="0">
                <a:solidFill>
                  <a:schemeClr val="tx1"/>
                </a:solidFill>
                <a:latin typeface="+mn-lt"/>
                <a:ea typeface="+mn-ea"/>
                <a:cs typeface="+mn-cs"/>
              </a:rPr>
              <a:t>Balters</a:t>
            </a:r>
            <a:r>
              <a:rPr lang="en-US" sz="1200" kern="1200" dirty="0" smtClean="0">
                <a:solidFill>
                  <a:schemeClr val="tx1"/>
                </a:solidFill>
                <a:latin typeface="+mn-lt"/>
                <a:ea typeface="+mn-ea"/>
                <a:cs typeface="+mn-cs"/>
              </a:rPr>
              <a:t> (1943) introduced</a:t>
            </a:r>
            <a:r>
              <a:rPr lang="en-US" sz="1200" kern="1200" baseline="0" dirty="0" smtClean="0">
                <a:solidFill>
                  <a:schemeClr val="tx1"/>
                </a:solidFill>
                <a:latin typeface="+mn-lt"/>
                <a:ea typeface="+mn-ea"/>
                <a:cs typeface="+mn-cs"/>
              </a:rPr>
              <a:t> the </a:t>
            </a:r>
            <a:r>
              <a:rPr lang="en-US" sz="1200" kern="1200" baseline="0" dirty="0" err="1" smtClean="0">
                <a:solidFill>
                  <a:schemeClr val="tx1"/>
                </a:solidFill>
                <a:latin typeface="+mn-lt"/>
                <a:ea typeface="+mn-ea"/>
                <a:cs typeface="+mn-cs"/>
              </a:rPr>
              <a:t>bionator</a:t>
            </a:r>
            <a:r>
              <a:rPr lang="en-US" sz="1200" kern="1200" baseline="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His philosophy is based</a:t>
            </a:r>
            <a:r>
              <a:rPr lang="en-US" sz="1200" kern="1200" baseline="0" dirty="0" smtClean="0">
                <a:solidFill>
                  <a:schemeClr val="tx1"/>
                </a:solidFill>
                <a:latin typeface="+mn-lt"/>
                <a:ea typeface="+mn-ea"/>
                <a:cs typeface="+mn-cs"/>
              </a:rPr>
              <a:t> on the</a:t>
            </a:r>
            <a:r>
              <a:rPr lang="en-US" sz="1200" kern="1200" dirty="0" smtClean="0">
                <a:solidFill>
                  <a:schemeClr val="tx1"/>
                </a:solidFill>
                <a:latin typeface="+mn-lt"/>
                <a:ea typeface="+mn-ea"/>
                <a:cs typeface="+mn-cs"/>
              </a:rPr>
              <a:t> Equilibrium between tongue and </a:t>
            </a:r>
            <a:r>
              <a:rPr lang="en-US" sz="1200" kern="1200" dirty="0" err="1" smtClean="0">
                <a:solidFill>
                  <a:schemeClr val="tx1"/>
                </a:solidFill>
                <a:latin typeface="+mn-lt"/>
                <a:ea typeface="+mn-ea"/>
                <a:cs typeface="+mn-cs"/>
              </a:rPr>
              <a:t>circumoral</a:t>
            </a:r>
            <a:r>
              <a:rPr lang="en-US" sz="1200" kern="1200" dirty="0" smtClean="0">
                <a:solidFill>
                  <a:schemeClr val="tx1"/>
                </a:solidFill>
                <a:latin typeface="+mn-lt"/>
                <a:ea typeface="+mn-ea"/>
                <a:cs typeface="+mn-cs"/>
              </a:rPr>
              <a:t> muscles which </a:t>
            </a:r>
            <a:r>
              <a:rPr lang="en-US" sz="1200" kern="1200" dirty="0" err="1" smtClean="0">
                <a:solidFill>
                  <a:schemeClr val="tx1"/>
                </a:solidFill>
                <a:latin typeface="+mn-lt"/>
                <a:ea typeface="+mn-ea"/>
                <a:cs typeface="+mn-cs"/>
              </a:rPr>
              <a:t>infleunces</a:t>
            </a:r>
            <a:r>
              <a:rPr lang="en-US" sz="1200" kern="1200" dirty="0" smtClean="0">
                <a:solidFill>
                  <a:schemeClr val="tx1"/>
                </a:solidFill>
                <a:latin typeface="+mn-lt"/>
                <a:ea typeface="+mn-ea"/>
                <a:cs typeface="+mn-cs"/>
              </a:rPr>
              <a:t> the shape of dental arches and </a:t>
            </a:r>
            <a:r>
              <a:rPr lang="en-US" sz="1200" kern="1200" dirty="0" err="1" smtClean="0">
                <a:solidFill>
                  <a:schemeClr val="tx1"/>
                </a:solidFill>
                <a:latin typeface="+mn-lt"/>
                <a:ea typeface="+mn-ea"/>
                <a:cs typeface="+mn-cs"/>
              </a:rPr>
              <a:t>intercuspation</a:t>
            </a:r>
            <a:endParaRPr lang="en-US"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Good functional coordination b/w the internal and external muscles is essential for normal development of these muscles and eliminating deforming, growth-restricting aberrations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skeletal</a:t>
            </a:r>
            <a:r>
              <a:rPr lang="en-US" baseline="0" dirty="0" smtClean="0"/>
              <a:t> class II malocclusion may be due to a </a:t>
            </a:r>
            <a:r>
              <a:rPr lang="en-US" baseline="0" dirty="0" err="1" smtClean="0"/>
              <a:t>prognathic</a:t>
            </a:r>
            <a:r>
              <a:rPr lang="en-US" baseline="0" dirty="0" smtClean="0"/>
              <a:t> maxilla which means a larger sized maxilla or a maxilla which is positioned forward</a:t>
            </a:r>
            <a:endParaRPr lang="en-US" dirty="0"/>
          </a:p>
        </p:txBody>
      </p:sp>
      <p:sp>
        <p:nvSpPr>
          <p:cNvPr id="4" name="Slide Number Placeholder 3"/>
          <p:cNvSpPr>
            <a:spLocks noGrp="1"/>
          </p:cNvSpPr>
          <p:nvPr>
            <p:ph type="sldNum" sz="quarter" idx="10"/>
          </p:nvPr>
        </p:nvSpPr>
        <p:spPr/>
        <p:txBody>
          <a:bodyPr/>
          <a:lstStyle/>
          <a:p>
            <a:fld id="{12B9DA77-9409-466F-B236-83F07320DA05}"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classic </a:t>
            </a:r>
            <a:r>
              <a:rPr lang="en-US" dirty="0" err="1" smtClean="0"/>
              <a:t>bionator</a:t>
            </a:r>
            <a:r>
              <a:rPr lang="en-US" dirty="0" smtClean="0"/>
              <a:t> is used for </a:t>
            </a:r>
            <a:r>
              <a:rPr lang="en-US" dirty="0" err="1" smtClean="0"/>
              <a:t>classII</a:t>
            </a:r>
            <a:r>
              <a:rPr lang="en-US" dirty="0" smtClean="0"/>
              <a:t> malocclusions with labial bow at the level of upper incisors </a:t>
            </a:r>
          </a:p>
          <a:p>
            <a:r>
              <a:rPr lang="en-US" dirty="0" smtClean="0"/>
              <a:t>In</a:t>
            </a:r>
            <a:r>
              <a:rPr lang="en-US" baseline="0" dirty="0" smtClean="0"/>
              <a:t> class III </a:t>
            </a:r>
            <a:r>
              <a:rPr lang="en-US" baseline="0" dirty="0" err="1" smtClean="0"/>
              <a:t>bionator</a:t>
            </a:r>
            <a:r>
              <a:rPr lang="en-US" baseline="0" dirty="0" smtClean="0"/>
              <a:t> labial bow will be at the level of lower incisors </a:t>
            </a:r>
          </a:p>
          <a:p>
            <a:r>
              <a:rPr lang="en-US" baseline="0" dirty="0" smtClean="0"/>
              <a:t>Where as in open bite </a:t>
            </a:r>
            <a:r>
              <a:rPr lang="en-US" baseline="0" dirty="0" err="1" smtClean="0"/>
              <a:t>bionator</a:t>
            </a:r>
            <a:r>
              <a:rPr lang="en-US" baseline="0" dirty="0" smtClean="0"/>
              <a:t> it will be bisecting the open bite</a:t>
            </a:r>
            <a:endParaRPr lang="en-US" dirty="0"/>
          </a:p>
        </p:txBody>
      </p:sp>
      <p:sp>
        <p:nvSpPr>
          <p:cNvPr id="4" name="Slide Number Placeholder 3"/>
          <p:cNvSpPr>
            <a:spLocks noGrp="1"/>
          </p:cNvSpPr>
          <p:nvPr>
            <p:ph type="sldNum" sz="quarter" idx="10"/>
          </p:nvPr>
        </p:nvSpPr>
        <p:spPr/>
        <p:txBody>
          <a:bodyPr/>
          <a:lstStyle/>
          <a:p>
            <a:fld id="{12B9DA77-9409-466F-B236-83F07320DA05}" type="slidenum">
              <a:rPr lang="en-US" smtClean="0"/>
              <a:pPr/>
              <a:t>34</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p:spPr>
        <p:txBody>
          <a:bodyPr/>
          <a:lstStyle/>
          <a:p>
            <a:pPr lvl="0"/>
            <a:r>
              <a:rPr lang="en-US" sz="1200" kern="1200" dirty="0" smtClean="0">
                <a:solidFill>
                  <a:schemeClr val="tx1"/>
                </a:solidFill>
                <a:latin typeface="+mn-lt"/>
                <a:ea typeface="+mn-ea"/>
                <a:cs typeface="+mn-cs"/>
              </a:rPr>
              <a:t>Developed</a:t>
            </a:r>
            <a:r>
              <a:rPr lang="en-US" sz="1200" kern="1200" baseline="0" dirty="0" smtClean="0">
                <a:solidFill>
                  <a:schemeClr val="tx1"/>
                </a:solidFill>
                <a:latin typeface="+mn-lt"/>
                <a:ea typeface="+mn-ea"/>
                <a:cs typeface="+mn-cs"/>
              </a:rPr>
              <a:t> by William Clark</a:t>
            </a:r>
            <a:endParaRPr lang="en-US"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The </a:t>
            </a:r>
            <a:r>
              <a:rPr lang="en-US" sz="1200" kern="1200" dirty="0" err="1" smtClean="0">
                <a:solidFill>
                  <a:schemeClr val="tx1"/>
                </a:solidFill>
                <a:latin typeface="+mn-lt"/>
                <a:ea typeface="+mn-ea"/>
                <a:cs typeface="+mn-cs"/>
              </a:rPr>
              <a:t>occlusal</a:t>
            </a:r>
            <a:r>
              <a:rPr lang="en-US" sz="1200" kern="1200" dirty="0" smtClean="0">
                <a:solidFill>
                  <a:schemeClr val="tx1"/>
                </a:solidFill>
                <a:latin typeface="+mn-lt"/>
                <a:ea typeface="+mn-ea"/>
                <a:cs typeface="+mn-cs"/>
              </a:rPr>
              <a:t> inclined plane is the fundamental functional mechanism of the natural dentition.</a:t>
            </a:r>
          </a:p>
          <a:p>
            <a:pPr lvl="0"/>
            <a:r>
              <a:rPr lang="en-US" sz="1200" kern="1200" dirty="0" smtClean="0">
                <a:solidFill>
                  <a:schemeClr val="tx1"/>
                </a:solidFill>
                <a:latin typeface="+mn-lt"/>
                <a:ea typeface="+mn-ea"/>
                <a:cs typeface="+mn-cs"/>
              </a:rPr>
              <a:t>This appliance  modifies the </a:t>
            </a:r>
            <a:r>
              <a:rPr lang="en-US" sz="1200" kern="1200" dirty="0" err="1" smtClean="0">
                <a:solidFill>
                  <a:schemeClr val="tx1"/>
                </a:solidFill>
                <a:latin typeface="+mn-lt"/>
                <a:ea typeface="+mn-ea"/>
                <a:cs typeface="+mn-cs"/>
              </a:rPr>
              <a:t>occlusal</a:t>
            </a:r>
            <a:r>
              <a:rPr lang="en-US" sz="1200" kern="1200" dirty="0" smtClean="0">
                <a:solidFill>
                  <a:schemeClr val="tx1"/>
                </a:solidFill>
                <a:latin typeface="+mn-lt"/>
                <a:ea typeface="+mn-ea"/>
                <a:cs typeface="+mn-cs"/>
              </a:rPr>
              <a:t> inclined plane and use the forces of occlusion to correct the malocclusion. </a:t>
            </a:r>
          </a:p>
          <a:p>
            <a:pPr lvl="0"/>
            <a:r>
              <a:rPr lang="en-US" sz="1200" kern="1200" dirty="0" smtClean="0">
                <a:solidFill>
                  <a:schemeClr val="tx1"/>
                </a:solidFill>
                <a:latin typeface="+mn-lt"/>
                <a:ea typeface="+mn-ea"/>
                <a:cs typeface="+mn-cs"/>
              </a:rPr>
              <a:t>The mandible is guided forward by the </a:t>
            </a:r>
            <a:r>
              <a:rPr lang="en-US" sz="1200" kern="1200" dirty="0" err="1" smtClean="0">
                <a:solidFill>
                  <a:schemeClr val="tx1"/>
                </a:solidFill>
                <a:latin typeface="+mn-lt"/>
                <a:ea typeface="+mn-ea"/>
                <a:cs typeface="+mn-cs"/>
              </a:rPr>
              <a:t>occlusal</a:t>
            </a:r>
            <a:r>
              <a:rPr lang="en-US" sz="1200" kern="1200" dirty="0" smtClean="0">
                <a:solidFill>
                  <a:schemeClr val="tx1"/>
                </a:solidFill>
                <a:latin typeface="+mn-lt"/>
                <a:ea typeface="+mn-ea"/>
                <a:cs typeface="+mn-cs"/>
              </a:rPr>
              <a:t> inclined plane. </a:t>
            </a:r>
          </a:p>
          <a:p>
            <a:pPr eaLnBrk="1" hangingPunct="1"/>
            <a:endParaRPr lang="en-US" dirty="0" smtClean="0"/>
          </a:p>
        </p:txBody>
      </p:sp>
      <p:sp>
        <p:nvSpPr>
          <p:cNvPr id="60420" name="Slide Number Placeholder 3"/>
          <p:cNvSpPr>
            <a:spLocks noGrp="1"/>
          </p:cNvSpPr>
          <p:nvPr>
            <p:ph type="sldNum" sz="quarter" idx="5"/>
          </p:nvPr>
        </p:nvSpPr>
        <p:spPr>
          <a:noFill/>
        </p:spPr>
        <p:txBody>
          <a:bodyPr/>
          <a:lstStyle/>
          <a:p>
            <a:fld id="{98801E28-A817-49EE-997F-F144CB05E92B}" type="slidenum">
              <a:rPr lang="en-GB" smtClean="0"/>
              <a:pPr/>
              <a:t>35</a:t>
            </a:fld>
            <a:endParaRPr lang="en-GB"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p:spPr>
        <p:txBody>
          <a:bodyPr/>
          <a:lstStyle/>
          <a:p>
            <a:pPr eaLnBrk="1" hangingPunct="1"/>
            <a:r>
              <a:rPr lang="en-US" dirty="0" smtClean="0"/>
              <a:t>This is a case showing patient being treated with twin block.</a:t>
            </a:r>
            <a:r>
              <a:rPr lang="en-US" baseline="0" dirty="0" smtClean="0"/>
              <a:t> Initially patient has a </a:t>
            </a:r>
            <a:r>
              <a:rPr lang="en-US" baseline="0" dirty="0" err="1" smtClean="0"/>
              <a:t>skeltal</a:t>
            </a:r>
            <a:r>
              <a:rPr lang="en-US" baseline="0" dirty="0" smtClean="0"/>
              <a:t> class II malocclusion which also is reciprocated in the dentition with class II molar relation. After functional appliance therapy class I occlusion was achieved.</a:t>
            </a:r>
            <a:endParaRPr lang="en-US" dirty="0" smtClean="0"/>
          </a:p>
        </p:txBody>
      </p:sp>
      <p:sp>
        <p:nvSpPr>
          <p:cNvPr id="61444" name="Slide Number Placeholder 3"/>
          <p:cNvSpPr>
            <a:spLocks noGrp="1"/>
          </p:cNvSpPr>
          <p:nvPr>
            <p:ph type="sldNum" sz="quarter" idx="5"/>
          </p:nvPr>
        </p:nvSpPr>
        <p:spPr>
          <a:noFill/>
        </p:spPr>
        <p:txBody>
          <a:bodyPr/>
          <a:lstStyle/>
          <a:p>
            <a:fld id="{9A492AAD-1C42-4FA9-BA89-19A26F74E67D}" type="slidenum">
              <a:rPr lang="en-GB" smtClean="0"/>
              <a:pPr/>
              <a:t>36</a:t>
            </a:fld>
            <a:endParaRPr lang="en-GB"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p:spPr>
        <p:txBody>
          <a:bodyPr/>
          <a:lstStyle/>
          <a:p>
            <a:pPr eaLnBrk="1" hangingPunct="1"/>
            <a:endParaRPr lang="en-US" smtClean="0"/>
          </a:p>
        </p:txBody>
      </p:sp>
      <p:sp>
        <p:nvSpPr>
          <p:cNvPr id="62468" name="Slide Number Placeholder 3"/>
          <p:cNvSpPr>
            <a:spLocks noGrp="1"/>
          </p:cNvSpPr>
          <p:nvPr>
            <p:ph type="sldNum" sz="quarter" idx="5"/>
          </p:nvPr>
        </p:nvSpPr>
        <p:spPr>
          <a:noFill/>
        </p:spPr>
        <p:txBody>
          <a:bodyPr/>
          <a:lstStyle/>
          <a:p>
            <a:fld id="{6DA6881C-1CA5-4946-96F7-6A567A543635}" type="slidenum">
              <a:rPr lang="en-GB" smtClean="0"/>
              <a:pPr/>
              <a:t>37</a:t>
            </a:fld>
            <a:endParaRPr lang="en-GB"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p:spPr>
        <p:txBody>
          <a:bodyPr/>
          <a:lstStyle/>
          <a:p>
            <a:pPr eaLnBrk="1" hangingPunct="1"/>
            <a:endParaRPr lang="en-US" smtClean="0"/>
          </a:p>
        </p:txBody>
      </p:sp>
      <p:sp>
        <p:nvSpPr>
          <p:cNvPr id="63492" name="Slide Number Placeholder 3"/>
          <p:cNvSpPr>
            <a:spLocks noGrp="1"/>
          </p:cNvSpPr>
          <p:nvPr>
            <p:ph type="sldNum" sz="quarter" idx="5"/>
          </p:nvPr>
        </p:nvSpPr>
        <p:spPr>
          <a:noFill/>
        </p:spPr>
        <p:txBody>
          <a:bodyPr/>
          <a:lstStyle/>
          <a:p>
            <a:fld id="{A516948F-DFB5-4849-BCDA-753A5ECE11AE}" type="slidenum">
              <a:rPr lang="en-GB" smtClean="0"/>
              <a:pPr/>
              <a:t>38</a:t>
            </a:fld>
            <a:endParaRPr lang="en-GB"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p:spPr>
        <p:txBody>
          <a:bodyPr/>
          <a:lstStyle/>
          <a:p>
            <a:pPr eaLnBrk="1" hangingPunct="1"/>
            <a:endParaRPr lang="en-US" smtClean="0"/>
          </a:p>
        </p:txBody>
      </p:sp>
      <p:sp>
        <p:nvSpPr>
          <p:cNvPr id="64516" name="Slide Number Placeholder 3"/>
          <p:cNvSpPr>
            <a:spLocks noGrp="1"/>
          </p:cNvSpPr>
          <p:nvPr>
            <p:ph type="sldNum" sz="quarter" idx="5"/>
          </p:nvPr>
        </p:nvSpPr>
        <p:spPr>
          <a:noFill/>
        </p:spPr>
        <p:txBody>
          <a:bodyPr/>
          <a:lstStyle/>
          <a:p>
            <a:fld id="{0CC3C19F-C5A0-4D4F-9298-1FCDF925B02C}" type="slidenum">
              <a:rPr lang="en-GB" smtClean="0"/>
              <a:pPr/>
              <a:t>39</a:t>
            </a:fld>
            <a:endParaRPr lang="en-GB"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p:spPr>
        <p:txBody>
          <a:bodyPr/>
          <a:lstStyle/>
          <a:p>
            <a:pPr eaLnBrk="1" hangingPunct="1"/>
            <a:endParaRPr lang="en-US" smtClean="0"/>
          </a:p>
        </p:txBody>
      </p:sp>
      <p:sp>
        <p:nvSpPr>
          <p:cNvPr id="65540" name="Slide Number Placeholder 3"/>
          <p:cNvSpPr>
            <a:spLocks noGrp="1"/>
          </p:cNvSpPr>
          <p:nvPr>
            <p:ph type="sldNum" sz="quarter" idx="5"/>
          </p:nvPr>
        </p:nvSpPr>
        <p:spPr>
          <a:noFill/>
        </p:spPr>
        <p:txBody>
          <a:bodyPr/>
          <a:lstStyle/>
          <a:p>
            <a:fld id="{81D4CF36-5BEE-4097-845B-D1906E7FE770}" type="slidenum">
              <a:rPr lang="en-GB" smtClean="0"/>
              <a:pPr/>
              <a:t>41</a:t>
            </a:fld>
            <a:endParaRPr lang="en-GB"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p:spPr>
        <p:txBody>
          <a:bodyPr/>
          <a:lstStyle/>
          <a:p>
            <a:pPr eaLnBrk="1" hangingPunct="1"/>
            <a:endParaRPr lang="en-US" smtClean="0"/>
          </a:p>
        </p:txBody>
      </p:sp>
      <p:sp>
        <p:nvSpPr>
          <p:cNvPr id="67588" name="Slide Number Placeholder 3"/>
          <p:cNvSpPr>
            <a:spLocks noGrp="1"/>
          </p:cNvSpPr>
          <p:nvPr>
            <p:ph type="sldNum" sz="quarter" idx="5"/>
          </p:nvPr>
        </p:nvSpPr>
        <p:spPr>
          <a:noFill/>
        </p:spPr>
        <p:txBody>
          <a:bodyPr/>
          <a:lstStyle/>
          <a:p>
            <a:fld id="{6EDE54F6-9046-4946-9383-E9C3D815D114}" type="slidenum">
              <a:rPr lang="en-GB" smtClean="0"/>
              <a:pPr/>
              <a:t>42</a:t>
            </a:fld>
            <a:endParaRPr lang="en-GB"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Frankel</a:t>
            </a:r>
            <a:r>
              <a:rPr lang="en-US" baseline="0" dirty="0" smtClean="0"/>
              <a:t> III – Note the lip pads located in the maxillary arch, where as in FR – II lip pads are in </a:t>
            </a:r>
            <a:r>
              <a:rPr lang="en-US" baseline="0" dirty="0" err="1" smtClean="0"/>
              <a:t>mandibular</a:t>
            </a:r>
            <a:r>
              <a:rPr lang="en-US" baseline="0" dirty="0" smtClean="0"/>
              <a:t> arch. The labial bow also is reversed to </a:t>
            </a:r>
            <a:r>
              <a:rPr lang="en-US" baseline="0" dirty="0" err="1" smtClean="0"/>
              <a:t>mandibular</a:t>
            </a:r>
            <a:r>
              <a:rPr lang="en-US" baseline="0" dirty="0" smtClean="0"/>
              <a:t> arch in FR-III </a:t>
            </a:r>
            <a:endParaRPr lang="en-US" dirty="0"/>
          </a:p>
        </p:txBody>
      </p:sp>
      <p:sp>
        <p:nvSpPr>
          <p:cNvPr id="4" name="Slide Number Placeholder 3"/>
          <p:cNvSpPr>
            <a:spLocks noGrp="1"/>
          </p:cNvSpPr>
          <p:nvPr>
            <p:ph type="sldNum" sz="quarter" idx="10"/>
          </p:nvPr>
        </p:nvSpPr>
        <p:spPr/>
        <p:txBody>
          <a:bodyPr/>
          <a:lstStyle/>
          <a:p>
            <a:fld id="{12B9DA77-9409-466F-B236-83F07320DA05}" type="slidenum">
              <a:rPr lang="en-US" smtClean="0"/>
              <a:pPr/>
              <a:t>44</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p:spPr>
        <p:txBody>
          <a:bodyPr/>
          <a:lstStyle/>
          <a:p>
            <a:pPr eaLnBrk="1" hangingPunct="1"/>
            <a:r>
              <a:rPr lang="en-US" dirty="0" smtClean="0"/>
              <a:t>Fixed</a:t>
            </a:r>
            <a:r>
              <a:rPr lang="en-US" baseline="0" dirty="0" smtClean="0"/>
              <a:t> appliances are used in case of patients who are non compliant in wearing the removable appliances. These bring about mostly </a:t>
            </a:r>
            <a:r>
              <a:rPr lang="en-US" baseline="0" dirty="0" err="1" smtClean="0"/>
              <a:t>dentoalveolar</a:t>
            </a:r>
            <a:r>
              <a:rPr lang="en-US" baseline="0" dirty="0" smtClean="0"/>
              <a:t> changes rather than skeletal changes. Used towards the end of growth period where full time wear of the appliance is highly required.</a:t>
            </a:r>
            <a:endParaRPr lang="en-US" dirty="0" smtClean="0"/>
          </a:p>
        </p:txBody>
      </p:sp>
      <p:sp>
        <p:nvSpPr>
          <p:cNvPr id="68612" name="Slide Number Placeholder 3"/>
          <p:cNvSpPr>
            <a:spLocks noGrp="1"/>
          </p:cNvSpPr>
          <p:nvPr>
            <p:ph type="sldNum" sz="quarter" idx="5"/>
          </p:nvPr>
        </p:nvSpPr>
        <p:spPr>
          <a:noFill/>
        </p:spPr>
        <p:txBody>
          <a:bodyPr/>
          <a:lstStyle/>
          <a:p>
            <a:fld id="{8D04549C-875E-416A-9387-FA56DFB4EA69}" type="slidenum">
              <a:rPr lang="en-GB" smtClean="0"/>
              <a:pPr/>
              <a:t>45</a:t>
            </a:fld>
            <a:endParaRPr lang="en-GB"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Class II malocclusion also is</a:t>
            </a:r>
            <a:r>
              <a:rPr lang="en-US" baseline="0" dirty="0" smtClean="0"/>
              <a:t> a result of </a:t>
            </a:r>
            <a:r>
              <a:rPr lang="en-US" baseline="0" dirty="0" err="1" smtClean="0"/>
              <a:t>retrognathic</a:t>
            </a:r>
            <a:r>
              <a:rPr lang="en-US" baseline="0" dirty="0" smtClean="0"/>
              <a:t> mandible, which is either due to a small mandible or a mandible articulated </a:t>
            </a:r>
            <a:r>
              <a:rPr lang="en-US" baseline="0" dirty="0" err="1" smtClean="0"/>
              <a:t>posteriorly</a:t>
            </a:r>
            <a:r>
              <a:rPr lang="en-US" baseline="0" dirty="0" smtClean="0"/>
              <a:t> to the cranial base. </a:t>
            </a:r>
            <a:endParaRPr lang="en-US" dirty="0"/>
          </a:p>
        </p:txBody>
      </p:sp>
      <p:sp>
        <p:nvSpPr>
          <p:cNvPr id="4" name="Slide Number Placeholder 3"/>
          <p:cNvSpPr>
            <a:spLocks noGrp="1"/>
          </p:cNvSpPr>
          <p:nvPr>
            <p:ph type="sldNum" sz="quarter" idx="10"/>
          </p:nvPr>
        </p:nvSpPr>
        <p:spPr/>
        <p:txBody>
          <a:bodyPr/>
          <a:lstStyle/>
          <a:p>
            <a:fld id="{12B9DA77-9409-466F-B236-83F07320DA05}"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Developed by Emil </a:t>
            </a:r>
            <a:r>
              <a:rPr lang="en-US" dirty="0" err="1" smtClean="0"/>
              <a:t>Herbst</a:t>
            </a:r>
            <a:r>
              <a:rPr lang="en-US" dirty="0" smtClean="0"/>
              <a:t>, it can be compared to a artificial joint working between the maxilla</a:t>
            </a:r>
            <a:r>
              <a:rPr lang="en-US" baseline="0" dirty="0" smtClean="0"/>
              <a:t> and mandible. A bilateral telescopic mechanism keeps the mandible mechanically in continuous anterior position. The devise has a tube attached to distal end of maxillary molar, into which the plunger fits it is attached to </a:t>
            </a:r>
            <a:r>
              <a:rPr lang="en-US" baseline="0" dirty="0" err="1" smtClean="0"/>
              <a:t>mandibular</a:t>
            </a:r>
            <a:r>
              <a:rPr lang="en-US" baseline="0" dirty="0" smtClean="0"/>
              <a:t> canine.</a:t>
            </a:r>
            <a:endParaRPr lang="en-US" dirty="0"/>
          </a:p>
        </p:txBody>
      </p:sp>
      <p:sp>
        <p:nvSpPr>
          <p:cNvPr id="4" name="Slide Number Placeholder 3"/>
          <p:cNvSpPr>
            <a:spLocks noGrp="1"/>
          </p:cNvSpPr>
          <p:nvPr>
            <p:ph type="sldNum" sz="quarter" idx="10"/>
          </p:nvPr>
        </p:nvSpPr>
        <p:spPr/>
        <p:txBody>
          <a:bodyPr/>
          <a:lstStyle/>
          <a:p>
            <a:fld id="{12B9DA77-9409-466F-B236-83F07320DA05}" type="slidenum">
              <a:rPr lang="en-US" smtClean="0"/>
              <a:pPr/>
              <a:t>46</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It is a flexible fixed functional</a:t>
            </a:r>
            <a:r>
              <a:rPr lang="en-US" baseline="0" dirty="0" smtClean="0"/>
              <a:t> appliance unlike the </a:t>
            </a:r>
            <a:r>
              <a:rPr lang="en-US" baseline="0" dirty="0" err="1" smtClean="0"/>
              <a:t>herbst</a:t>
            </a:r>
            <a:r>
              <a:rPr lang="en-US" baseline="0" dirty="0" smtClean="0"/>
              <a:t> which is rigid. This flexibility allows lateral movements of the mandible.</a:t>
            </a:r>
          </a:p>
          <a:p>
            <a:r>
              <a:rPr lang="en-US" baseline="0" dirty="0" smtClean="0"/>
              <a:t>It has a flexible open coil spring extending from posterior of maxilla to the anterior of mandible. </a:t>
            </a:r>
            <a:endParaRPr lang="en-US" dirty="0"/>
          </a:p>
        </p:txBody>
      </p:sp>
      <p:sp>
        <p:nvSpPr>
          <p:cNvPr id="4" name="Slide Number Placeholder 3"/>
          <p:cNvSpPr>
            <a:spLocks noGrp="1"/>
          </p:cNvSpPr>
          <p:nvPr>
            <p:ph type="sldNum" sz="quarter" idx="10"/>
          </p:nvPr>
        </p:nvSpPr>
        <p:spPr/>
        <p:txBody>
          <a:bodyPr/>
          <a:lstStyle/>
          <a:p>
            <a:fld id="{12B9DA77-9409-466F-B236-83F07320DA05}" type="slidenum">
              <a:rPr lang="en-US" smtClean="0"/>
              <a:pPr/>
              <a:t>47</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2B9DA77-9409-466F-B236-83F07320DA05}" type="slidenum">
              <a:rPr lang="en-US" smtClean="0"/>
              <a:pPr/>
              <a:t>48</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From the census</a:t>
            </a:r>
            <a:r>
              <a:rPr lang="en-US" baseline="0" dirty="0" smtClean="0"/>
              <a:t> projected by the </a:t>
            </a:r>
            <a:r>
              <a:rPr lang="en-US" baseline="0" dirty="0" err="1" smtClean="0"/>
              <a:t>mcnamara</a:t>
            </a:r>
            <a:r>
              <a:rPr lang="en-US" baseline="0" dirty="0" smtClean="0"/>
              <a:t> and few others it is quiet evident that most of the skeletal malocclusions are due to a </a:t>
            </a:r>
            <a:r>
              <a:rPr lang="en-US" baseline="0" dirty="0" err="1" smtClean="0"/>
              <a:t>retrognathic</a:t>
            </a:r>
            <a:r>
              <a:rPr lang="en-US" baseline="0" dirty="0" smtClean="0"/>
              <a:t> mandible which can be rectified using </a:t>
            </a:r>
            <a:r>
              <a:rPr lang="en-US" baseline="0" dirty="0" err="1" smtClean="0"/>
              <a:t>myofunctional</a:t>
            </a:r>
            <a:r>
              <a:rPr lang="en-US" baseline="0" dirty="0" smtClean="0"/>
              <a:t> appliance in a right way at the right time</a:t>
            </a:r>
            <a:endParaRPr lang="en-US" dirty="0"/>
          </a:p>
        </p:txBody>
      </p:sp>
      <p:sp>
        <p:nvSpPr>
          <p:cNvPr id="4" name="Slide Number Placeholder 3"/>
          <p:cNvSpPr>
            <a:spLocks noGrp="1"/>
          </p:cNvSpPr>
          <p:nvPr>
            <p:ph type="sldNum" sz="quarter" idx="10"/>
          </p:nvPr>
        </p:nvSpPr>
        <p:spPr/>
        <p:txBody>
          <a:bodyPr/>
          <a:lstStyle/>
          <a:p>
            <a:fld id="{12B9DA77-9409-466F-B236-83F07320DA05}"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 you are aiming</a:t>
            </a:r>
            <a:r>
              <a:rPr lang="en-US" baseline="0" dirty="0" smtClean="0"/>
              <a:t> about correction of irregularities of the teeth you might be opting for braces. But there is something beyond dentition which is causing the malocclusion those are skeletal defects as discussed previously which are dealt with </a:t>
            </a:r>
            <a:r>
              <a:rPr lang="en-US" baseline="0" dirty="0" err="1" smtClean="0"/>
              <a:t>myofunctional</a:t>
            </a:r>
            <a:r>
              <a:rPr lang="en-US" baseline="0" dirty="0" smtClean="0"/>
              <a:t> therapy</a:t>
            </a:r>
            <a:endParaRPr lang="en-US" dirty="0"/>
          </a:p>
        </p:txBody>
      </p:sp>
      <p:sp>
        <p:nvSpPr>
          <p:cNvPr id="4" name="Slide Number Placeholder 3"/>
          <p:cNvSpPr>
            <a:spLocks noGrp="1"/>
          </p:cNvSpPr>
          <p:nvPr>
            <p:ph type="sldNum" sz="quarter" idx="10"/>
          </p:nvPr>
        </p:nvSpPr>
        <p:spPr/>
        <p:txBody>
          <a:bodyPr/>
          <a:lstStyle/>
          <a:p>
            <a:fld id="{12B9DA77-9409-466F-B236-83F07320DA05}"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2B9DA77-9409-466F-B236-83F07320DA05}"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2C463767-0AC6-41DE-A3B7-DF6E10B43433}" type="slidenum">
              <a:rPr lang="en-GB"/>
              <a:pPr/>
              <a:t>9</a:t>
            </a:fld>
            <a:endParaRPr lang="en-GB"/>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eaLnBrk="1" hangingPunct="1"/>
            <a:r>
              <a:rPr lang="en-US" dirty="0" err="1" smtClean="0"/>
              <a:t>Myofunctional</a:t>
            </a:r>
            <a:r>
              <a:rPr lang="en-US" dirty="0" smtClean="0"/>
              <a:t> appliances are passive or loose fitting appliances which harness the natural</a:t>
            </a:r>
            <a:r>
              <a:rPr lang="en-US" baseline="0" dirty="0" smtClean="0"/>
              <a:t> forces of </a:t>
            </a:r>
            <a:r>
              <a:rPr lang="en-US" baseline="0" dirty="0" err="1" smtClean="0"/>
              <a:t>orofacial</a:t>
            </a:r>
            <a:r>
              <a:rPr lang="en-US" baseline="0" dirty="0" smtClean="0"/>
              <a:t> musculature and transfer these forces to the dentition and skeletal bases </a:t>
            </a:r>
            <a:endParaRPr lang="en-US" dirty="0" smtClean="0"/>
          </a:p>
          <a:p>
            <a:pPr eaLnBrk="1" hangingPunct="1"/>
            <a:endParaRPr lang="en-GB"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815FCFCE-18E4-409B-97A6-D4D6740B78B7}" type="slidenum">
              <a:rPr lang="en-GB"/>
              <a:pPr/>
              <a:t>10</a:t>
            </a:fld>
            <a:endParaRPr lang="en-GB"/>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endParaRPr lang="en-US" smtClean="0"/>
          </a:p>
          <a:p>
            <a:pPr eaLnBrk="1" hangingPunct="1"/>
            <a:endParaRPr lang="en-GB"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9874" name="Group 2"/>
          <p:cNvGrpSpPr>
            <a:grpSpLocks/>
          </p:cNvGrpSpPr>
          <p:nvPr/>
        </p:nvGrpSpPr>
        <p:grpSpPr bwMode="auto">
          <a:xfrm>
            <a:off x="3175" y="4267200"/>
            <a:ext cx="9140825" cy="2590800"/>
            <a:chOff x="2" y="2688"/>
            <a:chExt cx="5758" cy="1632"/>
          </a:xfrm>
        </p:grpSpPr>
        <p:sp>
          <p:nvSpPr>
            <p:cNvPr id="79875" name="Freeform 3"/>
            <p:cNvSpPr>
              <a:spLocks/>
            </p:cNvSpPr>
            <p:nvPr/>
          </p:nvSpPr>
          <p:spPr bwMode="hidden">
            <a:xfrm>
              <a:off x="2" y="2688"/>
              <a:ext cx="5758" cy="1632"/>
            </a:xfrm>
            <a:custGeom>
              <a:avLst/>
              <a:gdLst/>
              <a:ahLst/>
              <a:cxnLst>
                <a:cxn ang="0">
                  <a:pos x="5740" y="4316"/>
                </a:cxn>
                <a:cxn ang="0">
                  <a:pos x="0" y="4316"/>
                </a:cxn>
                <a:cxn ang="0">
                  <a:pos x="0" y="0"/>
                </a:cxn>
                <a:cxn ang="0">
                  <a:pos x="5740" y="0"/>
                </a:cxn>
                <a:cxn ang="0">
                  <a:pos x="5740" y="4316"/>
                </a:cxn>
                <a:cxn ang="0">
                  <a:pos x="5740" y="4316"/>
                </a:cxn>
              </a:cxnLst>
              <a:rect l="0" t="0" r="r" b="b"/>
              <a:pathLst>
                <a:path w="5740" h="4316">
                  <a:moveTo>
                    <a:pt x="5740" y="4316"/>
                  </a:moveTo>
                  <a:lnTo>
                    <a:pt x="0" y="4316"/>
                  </a:lnTo>
                  <a:lnTo>
                    <a:pt x="0" y="0"/>
                  </a:lnTo>
                  <a:lnTo>
                    <a:pt x="5740" y="0"/>
                  </a:lnTo>
                  <a:lnTo>
                    <a:pt x="5740" y="4316"/>
                  </a:lnTo>
                  <a:lnTo>
                    <a:pt x="5740" y="4316"/>
                  </a:lnTo>
                  <a:close/>
                </a:path>
              </a:pathLst>
            </a:custGeom>
            <a:gradFill rotWithShape="0">
              <a:gsLst>
                <a:gs pos="0">
                  <a:schemeClr val="bg1"/>
                </a:gs>
                <a:gs pos="100000">
                  <a:schemeClr val="accent2"/>
                </a:gs>
              </a:gsLst>
              <a:lin ang="5400000" scaled="1"/>
            </a:gradFill>
            <a:ln w="9525">
              <a:noFill/>
              <a:round/>
              <a:headEnd/>
              <a:tailEnd/>
            </a:ln>
          </p:spPr>
          <p:txBody>
            <a:bodyPr/>
            <a:lstStyle/>
            <a:p>
              <a:endParaRPr lang="en-US"/>
            </a:p>
          </p:txBody>
        </p:sp>
        <p:grpSp>
          <p:nvGrpSpPr>
            <p:cNvPr id="79876" name="Group 4"/>
            <p:cNvGrpSpPr>
              <a:grpSpLocks/>
            </p:cNvGrpSpPr>
            <p:nvPr userDrawn="1"/>
          </p:nvGrpSpPr>
          <p:grpSpPr bwMode="auto">
            <a:xfrm>
              <a:off x="3528" y="3715"/>
              <a:ext cx="792" cy="521"/>
              <a:chOff x="3527" y="3715"/>
              <a:chExt cx="792" cy="521"/>
            </a:xfrm>
          </p:grpSpPr>
          <p:sp>
            <p:nvSpPr>
              <p:cNvPr id="79877" name="Oval 5"/>
              <p:cNvSpPr>
                <a:spLocks noChangeArrowheads="1"/>
              </p:cNvSpPr>
              <p:nvPr/>
            </p:nvSpPr>
            <p:spPr bwMode="hidden">
              <a:xfrm>
                <a:off x="3686" y="3810"/>
                <a:ext cx="532" cy="327"/>
              </a:xfrm>
              <a:prstGeom prst="ellipse">
                <a:avLst/>
              </a:prstGeom>
              <a:gradFill rotWithShape="0">
                <a:gsLst>
                  <a:gs pos="0">
                    <a:schemeClr val="accent2"/>
                  </a:gs>
                  <a:gs pos="100000">
                    <a:schemeClr val="accent2">
                      <a:gamma/>
                      <a:shade val="90980"/>
                      <a:invGamma/>
                    </a:schemeClr>
                  </a:gs>
                </a:gsLst>
                <a:path path="shape">
                  <a:fillToRect l="50000" t="50000" r="50000" b="50000"/>
                </a:path>
              </a:gradFill>
              <a:ln w="9525">
                <a:noFill/>
                <a:round/>
                <a:headEnd/>
                <a:tailEnd/>
              </a:ln>
              <a:effectLst/>
            </p:spPr>
            <p:txBody>
              <a:bodyPr/>
              <a:lstStyle/>
              <a:p>
                <a:endParaRPr lang="en-US"/>
              </a:p>
            </p:txBody>
          </p:sp>
          <p:sp>
            <p:nvSpPr>
              <p:cNvPr id="79878" name="Oval 6"/>
              <p:cNvSpPr>
                <a:spLocks noChangeArrowheads="1"/>
              </p:cNvSpPr>
              <p:nvPr/>
            </p:nvSpPr>
            <p:spPr bwMode="hidden">
              <a:xfrm>
                <a:off x="3726" y="3840"/>
                <a:ext cx="452" cy="275"/>
              </a:xfrm>
              <a:prstGeom prst="ellipse">
                <a:avLst/>
              </a:prstGeom>
              <a:gradFill rotWithShape="0">
                <a:gsLst>
                  <a:gs pos="0">
                    <a:schemeClr val="accent2">
                      <a:gamma/>
                      <a:shade val="90980"/>
                      <a:invGamma/>
                    </a:schemeClr>
                  </a:gs>
                  <a:gs pos="100000">
                    <a:schemeClr val="accent2"/>
                  </a:gs>
                </a:gsLst>
                <a:lin ang="5400000" scaled="1"/>
              </a:gradFill>
              <a:ln w="9525">
                <a:noFill/>
                <a:round/>
                <a:headEnd/>
                <a:tailEnd/>
              </a:ln>
              <a:effectLst/>
            </p:spPr>
            <p:txBody>
              <a:bodyPr/>
              <a:lstStyle/>
              <a:p>
                <a:endParaRPr lang="en-US"/>
              </a:p>
            </p:txBody>
          </p:sp>
          <p:sp>
            <p:nvSpPr>
              <p:cNvPr id="79879" name="Oval 7"/>
              <p:cNvSpPr>
                <a:spLocks noChangeArrowheads="1"/>
              </p:cNvSpPr>
              <p:nvPr/>
            </p:nvSpPr>
            <p:spPr bwMode="hidden">
              <a:xfrm>
                <a:off x="3782" y="3872"/>
                <a:ext cx="344" cy="2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endParaRPr lang="en-US"/>
              </a:p>
            </p:txBody>
          </p:sp>
          <p:sp>
            <p:nvSpPr>
              <p:cNvPr id="79880" name="Oval 8"/>
              <p:cNvSpPr>
                <a:spLocks noChangeArrowheads="1"/>
              </p:cNvSpPr>
              <p:nvPr/>
            </p:nvSpPr>
            <p:spPr bwMode="hidden">
              <a:xfrm>
                <a:off x="3822" y="3896"/>
                <a:ext cx="262" cy="159"/>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endParaRPr lang="en-US"/>
              </a:p>
            </p:txBody>
          </p:sp>
          <p:sp>
            <p:nvSpPr>
              <p:cNvPr id="79881" name="Oval 9"/>
              <p:cNvSpPr>
                <a:spLocks noChangeArrowheads="1"/>
              </p:cNvSpPr>
              <p:nvPr/>
            </p:nvSpPr>
            <p:spPr bwMode="hidden">
              <a:xfrm>
                <a:off x="3856" y="3922"/>
                <a:ext cx="192" cy="1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endParaRPr lang="en-US"/>
              </a:p>
            </p:txBody>
          </p:sp>
          <p:sp>
            <p:nvSpPr>
              <p:cNvPr id="79882" name="Freeform 10"/>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2">
                      <a:gamma/>
                      <a:shade val="94118"/>
                      <a:invGamma/>
                    </a:schemeClr>
                  </a:gs>
                  <a:gs pos="100000">
                    <a:schemeClr val="accent2"/>
                  </a:gs>
                </a:gsLst>
                <a:lin ang="5400000" scaled="1"/>
              </a:gradFill>
              <a:ln w="9525">
                <a:noFill/>
                <a:round/>
                <a:headEnd/>
                <a:tailEnd/>
              </a:ln>
            </p:spPr>
            <p:txBody>
              <a:bodyPr/>
              <a:lstStyle/>
              <a:p>
                <a:endParaRPr lang="en-US"/>
              </a:p>
            </p:txBody>
          </p:sp>
          <p:sp>
            <p:nvSpPr>
              <p:cNvPr id="79883" name="Freeform 11"/>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2">
                      <a:gamma/>
                      <a:shade val="84706"/>
                      <a:invGamma/>
                    </a:schemeClr>
                  </a:gs>
                  <a:gs pos="100000">
                    <a:schemeClr val="accent2"/>
                  </a:gs>
                </a:gsLst>
                <a:lin ang="18900000" scaled="1"/>
              </a:gradFill>
              <a:ln w="9525">
                <a:noFill/>
                <a:round/>
                <a:headEnd/>
                <a:tailEnd/>
              </a:ln>
            </p:spPr>
            <p:txBody>
              <a:bodyPr/>
              <a:lstStyle/>
              <a:p>
                <a:endParaRPr lang="en-US"/>
              </a:p>
            </p:txBody>
          </p:sp>
          <p:sp>
            <p:nvSpPr>
              <p:cNvPr id="79884" name="Freeform 12"/>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endParaRPr lang="en-US"/>
              </a:p>
            </p:txBody>
          </p:sp>
          <p:sp>
            <p:nvSpPr>
              <p:cNvPr id="79885" name="Freeform 13"/>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2"/>
                  </a:gs>
                  <a:gs pos="100000">
                    <a:schemeClr val="accent2">
                      <a:gamma/>
                      <a:shade val="90980"/>
                      <a:invGamma/>
                    </a:schemeClr>
                  </a:gs>
                </a:gsLst>
                <a:path path="rect">
                  <a:fillToRect l="50000" t="50000" r="50000" b="50000"/>
                </a:path>
              </a:gradFill>
              <a:ln w="9525">
                <a:noFill/>
                <a:round/>
                <a:headEnd/>
                <a:tailEnd/>
              </a:ln>
            </p:spPr>
            <p:txBody>
              <a:bodyPr/>
              <a:lstStyle/>
              <a:p>
                <a:endParaRPr lang="en-US"/>
              </a:p>
            </p:txBody>
          </p:sp>
          <p:sp>
            <p:nvSpPr>
              <p:cNvPr id="79886" name="Freeform 14"/>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2"/>
                  </a:gs>
                  <a:gs pos="100000">
                    <a:schemeClr val="accent2">
                      <a:gamma/>
                      <a:shade val="87843"/>
                      <a:invGamma/>
                    </a:schemeClr>
                  </a:gs>
                </a:gsLst>
                <a:lin ang="0" scaled="1"/>
              </a:gradFill>
              <a:ln w="9525">
                <a:noFill/>
                <a:round/>
                <a:headEnd/>
                <a:tailEnd/>
              </a:ln>
            </p:spPr>
            <p:txBody>
              <a:bodyPr/>
              <a:lstStyle/>
              <a:p>
                <a:endParaRPr lang="en-US"/>
              </a:p>
            </p:txBody>
          </p:sp>
          <p:sp>
            <p:nvSpPr>
              <p:cNvPr id="79887" name="Oval 15"/>
              <p:cNvSpPr>
                <a:spLocks noChangeArrowheads="1"/>
              </p:cNvSpPr>
              <p:nvPr/>
            </p:nvSpPr>
            <p:spPr bwMode="hidden">
              <a:xfrm>
                <a:off x="3910" y="3948"/>
                <a:ext cx="84" cy="53"/>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endParaRPr lang="en-US"/>
              </a:p>
            </p:txBody>
          </p:sp>
        </p:grpSp>
        <p:grpSp>
          <p:nvGrpSpPr>
            <p:cNvPr id="79888" name="Group 16"/>
            <p:cNvGrpSpPr>
              <a:grpSpLocks/>
            </p:cNvGrpSpPr>
            <p:nvPr userDrawn="1"/>
          </p:nvGrpSpPr>
          <p:grpSpPr bwMode="auto">
            <a:xfrm>
              <a:off x="1776" y="3631"/>
              <a:ext cx="1626" cy="683"/>
              <a:chOff x="1776" y="3631"/>
              <a:chExt cx="1626" cy="683"/>
            </a:xfrm>
          </p:grpSpPr>
          <p:sp>
            <p:nvSpPr>
              <p:cNvPr id="79889" name="Oval 17"/>
              <p:cNvSpPr>
                <a:spLocks noChangeArrowheads="1"/>
              </p:cNvSpPr>
              <p:nvPr/>
            </p:nvSpPr>
            <p:spPr bwMode="hidden">
              <a:xfrm>
                <a:off x="2268" y="3934"/>
                <a:ext cx="638" cy="377"/>
              </a:xfrm>
              <a:prstGeom prst="ellipse">
                <a:avLst/>
              </a:prstGeom>
              <a:gradFill rotWithShape="0">
                <a:gsLst>
                  <a:gs pos="0">
                    <a:schemeClr val="accent2">
                      <a:gamma/>
                      <a:shade val="87843"/>
                      <a:invGamma/>
                    </a:schemeClr>
                  </a:gs>
                  <a:gs pos="100000">
                    <a:schemeClr val="accent2"/>
                  </a:gs>
                </a:gsLst>
                <a:lin ang="2700000" scaled="1"/>
              </a:gradFill>
              <a:ln w="9525">
                <a:noFill/>
                <a:round/>
                <a:headEnd/>
                <a:tailEnd/>
              </a:ln>
              <a:effectLst/>
            </p:spPr>
            <p:txBody>
              <a:bodyPr/>
              <a:lstStyle/>
              <a:p>
                <a:endParaRPr lang="en-US"/>
              </a:p>
            </p:txBody>
          </p:sp>
          <p:sp>
            <p:nvSpPr>
              <p:cNvPr id="79890" name="Oval 18"/>
              <p:cNvSpPr>
                <a:spLocks noChangeArrowheads="1"/>
              </p:cNvSpPr>
              <p:nvPr/>
            </p:nvSpPr>
            <p:spPr bwMode="hidden">
              <a:xfrm>
                <a:off x="2314" y="3958"/>
                <a:ext cx="543" cy="332"/>
              </a:xfrm>
              <a:prstGeom prst="ellipse">
                <a:avLst/>
              </a:prstGeom>
              <a:gradFill rotWithShape="0">
                <a:gsLst>
                  <a:gs pos="0">
                    <a:schemeClr val="accent2"/>
                  </a:gs>
                  <a:gs pos="100000">
                    <a:schemeClr val="accent2">
                      <a:gamma/>
                      <a:shade val="87843"/>
                      <a:invGamma/>
                    </a:schemeClr>
                  </a:gs>
                </a:gsLst>
                <a:lin ang="2700000" scaled="1"/>
              </a:gradFill>
              <a:ln w="9525">
                <a:noFill/>
                <a:round/>
                <a:headEnd/>
                <a:tailEnd/>
              </a:ln>
              <a:effectLst/>
            </p:spPr>
            <p:txBody>
              <a:bodyPr/>
              <a:lstStyle/>
              <a:p>
                <a:endParaRPr lang="en-US"/>
              </a:p>
            </p:txBody>
          </p:sp>
          <p:sp>
            <p:nvSpPr>
              <p:cNvPr id="79891" name="Oval 19"/>
              <p:cNvSpPr>
                <a:spLocks noChangeArrowheads="1"/>
              </p:cNvSpPr>
              <p:nvPr/>
            </p:nvSpPr>
            <p:spPr bwMode="hidden">
              <a:xfrm>
                <a:off x="2341" y="3979"/>
                <a:ext cx="501" cy="299"/>
              </a:xfrm>
              <a:prstGeom prst="ellipse">
                <a:avLst/>
              </a:prstGeom>
              <a:gradFill rotWithShape="0">
                <a:gsLst>
                  <a:gs pos="0">
                    <a:schemeClr val="accent2">
                      <a:gamma/>
                      <a:shade val="90980"/>
                      <a:invGamma/>
                    </a:schemeClr>
                  </a:gs>
                  <a:gs pos="100000">
                    <a:schemeClr val="accent2"/>
                  </a:gs>
                </a:gsLst>
                <a:lin ang="2700000" scaled="1"/>
              </a:gradFill>
              <a:ln w="9525">
                <a:noFill/>
                <a:round/>
                <a:headEnd/>
                <a:tailEnd/>
              </a:ln>
              <a:effectLst/>
            </p:spPr>
            <p:txBody>
              <a:bodyPr/>
              <a:lstStyle/>
              <a:p>
                <a:endParaRPr lang="en-US"/>
              </a:p>
            </p:txBody>
          </p:sp>
          <p:sp>
            <p:nvSpPr>
              <p:cNvPr id="79892" name="Oval 20"/>
              <p:cNvSpPr>
                <a:spLocks noChangeArrowheads="1"/>
              </p:cNvSpPr>
              <p:nvPr/>
            </p:nvSpPr>
            <p:spPr bwMode="hidden">
              <a:xfrm>
                <a:off x="2368" y="3997"/>
                <a:ext cx="444" cy="258"/>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endParaRPr lang="en-US"/>
              </a:p>
            </p:txBody>
          </p:sp>
          <p:sp>
            <p:nvSpPr>
              <p:cNvPr id="79893" name="Oval 21"/>
              <p:cNvSpPr>
                <a:spLocks noChangeArrowheads="1"/>
              </p:cNvSpPr>
              <p:nvPr/>
            </p:nvSpPr>
            <p:spPr bwMode="hidden">
              <a:xfrm>
                <a:off x="2385" y="4005"/>
                <a:ext cx="413" cy="240"/>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endParaRPr lang="en-US"/>
              </a:p>
            </p:txBody>
          </p:sp>
          <p:sp>
            <p:nvSpPr>
              <p:cNvPr id="79894" name="Oval 22"/>
              <p:cNvSpPr>
                <a:spLocks noChangeArrowheads="1"/>
              </p:cNvSpPr>
              <p:nvPr/>
            </p:nvSpPr>
            <p:spPr bwMode="hidden">
              <a:xfrm>
                <a:off x="2437" y="4026"/>
                <a:ext cx="306" cy="192"/>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endParaRPr lang="en-US"/>
              </a:p>
            </p:txBody>
          </p:sp>
          <p:sp>
            <p:nvSpPr>
              <p:cNvPr id="79895" name="Oval 23"/>
              <p:cNvSpPr>
                <a:spLocks noChangeArrowheads="1"/>
              </p:cNvSpPr>
              <p:nvPr/>
            </p:nvSpPr>
            <p:spPr bwMode="hidden">
              <a:xfrm>
                <a:off x="2476" y="4056"/>
                <a:ext cx="227" cy="135"/>
              </a:xfrm>
              <a:prstGeom prst="ellipse">
                <a:avLst/>
              </a:prstGeom>
              <a:gradFill rotWithShape="0">
                <a:gsLst>
                  <a:gs pos="0">
                    <a:schemeClr val="accent2"/>
                  </a:gs>
                  <a:gs pos="100000">
                    <a:schemeClr val="accent2">
                      <a:gamma/>
                      <a:shade val="90980"/>
                      <a:invGamma/>
                    </a:schemeClr>
                  </a:gs>
                </a:gsLst>
                <a:lin ang="2700000" scaled="1"/>
              </a:gradFill>
              <a:ln w="9525">
                <a:noFill/>
                <a:round/>
                <a:headEnd/>
                <a:tailEnd/>
              </a:ln>
              <a:effectLst/>
            </p:spPr>
            <p:txBody>
              <a:bodyPr/>
              <a:lstStyle/>
              <a:p>
                <a:endParaRPr lang="en-US"/>
              </a:p>
            </p:txBody>
          </p:sp>
          <p:sp>
            <p:nvSpPr>
              <p:cNvPr id="79896" name="Oval 24"/>
              <p:cNvSpPr>
                <a:spLocks noChangeArrowheads="1"/>
              </p:cNvSpPr>
              <p:nvPr/>
            </p:nvSpPr>
            <p:spPr bwMode="hidden">
              <a:xfrm>
                <a:off x="2542" y="4097"/>
                <a:ext cx="90" cy="60"/>
              </a:xfrm>
              <a:prstGeom prst="ellipse">
                <a:avLst/>
              </a:prstGeom>
              <a:gradFill rotWithShape="0">
                <a:gsLst>
                  <a:gs pos="0">
                    <a:schemeClr val="accent2"/>
                  </a:gs>
                  <a:gs pos="100000">
                    <a:schemeClr val="accent2">
                      <a:gamma/>
                      <a:shade val="90980"/>
                      <a:invGamma/>
                    </a:schemeClr>
                  </a:gs>
                </a:gsLst>
                <a:lin ang="0" scaled="1"/>
              </a:gradFill>
              <a:ln w="9525">
                <a:noFill/>
                <a:round/>
                <a:headEnd/>
                <a:tailEnd/>
              </a:ln>
              <a:effectLst/>
            </p:spPr>
            <p:txBody>
              <a:bodyPr/>
              <a:lstStyle/>
              <a:p>
                <a:endParaRPr lang="en-US"/>
              </a:p>
            </p:txBody>
          </p:sp>
          <p:sp>
            <p:nvSpPr>
              <p:cNvPr id="79897" name="Freeform 25"/>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2">
                      <a:gamma/>
                      <a:shade val="90980"/>
                      <a:invGamma/>
                    </a:schemeClr>
                  </a:gs>
                  <a:gs pos="100000">
                    <a:schemeClr val="accent2"/>
                  </a:gs>
                </a:gsLst>
                <a:lin ang="5400000" scaled="1"/>
              </a:gradFill>
              <a:ln w="9525">
                <a:noFill/>
                <a:round/>
                <a:headEnd/>
                <a:tailEnd/>
              </a:ln>
            </p:spPr>
            <p:txBody>
              <a:bodyPr/>
              <a:lstStyle/>
              <a:p>
                <a:endParaRPr lang="en-US"/>
              </a:p>
            </p:txBody>
          </p:sp>
          <p:sp>
            <p:nvSpPr>
              <p:cNvPr id="79898" name="Freeform 26"/>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2"/>
                  </a:gs>
                  <a:gs pos="100000">
                    <a:schemeClr val="accent2">
                      <a:gamma/>
                      <a:shade val="84706"/>
                      <a:invGamma/>
                    </a:schemeClr>
                  </a:gs>
                </a:gsLst>
                <a:lin ang="2700000" scaled="1"/>
              </a:gradFill>
              <a:ln w="9525">
                <a:noFill/>
                <a:round/>
                <a:headEnd/>
                <a:tailEnd/>
              </a:ln>
            </p:spPr>
            <p:txBody>
              <a:bodyPr/>
              <a:lstStyle/>
              <a:p>
                <a:endParaRPr lang="en-US"/>
              </a:p>
            </p:txBody>
          </p:sp>
          <p:sp>
            <p:nvSpPr>
              <p:cNvPr id="79899" name="Freeform 27"/>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2"/>
                  </a:gs>
                  <a:gs pos="100000">
                    <a:schemeClr val="accent2">
                      <a:gamma/>
                      <a:shade val="90980"/>
                      <a:invGamma/>
                    </a:schemeClr>
                  </a:gs>
                </a:gsLst>
                <a:lin ang="0" scaled="1"/>
              </a:gradFill>
              <a:ln w="9525">
                <a:noFill/>
                <a:round/>
                <a:headEnd/>
                <a:tailEnd/>
              </a:ln>
            </p:spPr>
            <p:txBody>
              <a:bodyPr/>
              <a:lstStyle/>
              <a:p>
                <a:endParaRPr lang="en-US"/>
              </a:p>
            </p:txBody>
          </p:sp>
          <p:sp>
            <p:nvSpPr>
              <p:cNvPr id="79900" name="Freeform 28"/>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2"/>
                  </a:gs>
                  <a:gs pos="100000">
                    <a:schemeClr val="accent2">
                      <a:gamma/>
                      <a:shade val="81961"/>
                      <a:invGamma/>
                    </a:schemeClr>
                  </a:gs>
                </a:gsLst>
                <a:lin ang="5400000" scaled="1"/>
              </a:gradFill>
              <a:ln w="9525">
                <a:noFill/>
                <a:round/>
                <a:headEnd/>
                <a:tailEnd/>
              </a:ln>
            </p:spPr>
            <p:txBody>
              <a:bodyPr/>
              <a:lstStyle/>
              <a:p>
                <a:endParaRPr lang="en-US"/>
              </a:p>
            </p:txBody>
          </p:sp>
          <p:sp>
            <p:nvSpPr>
              <p:cNvPr id="79901" name="Freeform 29"/>
              <p:cNvSpPr>
                <a:spLocks/>
              </p:cNvSpPr>
              <p:nvPr/>
            </p:nvSpPr>
            <p:spPr bwMode="hidden">
              <a:xfrm>
                <a:off x="2068" y="3685"/>
                <a:ext cx="835" cy="150"/>
              </a:xfrm>
              <a:custGeom>
                <a:avLst/>
                <a:gdLst/>
                <a:ahLst/>
                <a:cxnLst>
                  <a:cxn ang="0">
                    <a:pos x="518" y="18"/>
                  </a:cxn>
                  <a:cxn ang="0">
                    <a:pos x="597" y="24"/>
                  </a:cxn>
                  <a:cxn ang="0">
                    <a:pos x="682" y="30"/>
                  </a:cxn>
                  <a:cxn ang="0">
                    <a:pos x="755" y="42"/>
                  </a:cxn>
                  <a:cxn ang="0">
                    <a:pos x="828" y="60"/>
                  </a:cxn>
                  <a:cxn ang="0">
                    <a:pos x="835" y="42"/>
                  </a:cxn>
                  <a:cxn ang="0">
                    <a:pos x="761" y="24"/>
                  </a:cxn>
                  <a:cxn ang="0">
                    <a:pos x="688" y="12"/>
                  </a:cxn>
                  <a:cxn ang="0">
                    <a:pos x="603" y="6"/>
                  </a:cxn>
                  <a:cxn ang="0">
                    <a:pos x="518" y="0"/>
                  </a:cxn>
                  <a:cxn ang="0">
                    <a:pos x="372" y="12"/>
                  </a:cxn>
                  <a:cxn ang="0">
                    <a:pos x="232" y="36"/>
                  </a:cxn>
                  <a:cxn ang="0">
                    <a:pos x="110" y="78"/>
                  </a:cxn>
                  <a:cxn ang="0">
                    <a:pos x="0" y="132"/>
                  </a:cxn>
                  <a:cxn ang="0">
                    <a:pos x="19" y="150"/>
                  </a:cxn>
                  <a:cxn ang="0">
                    <a:pos x="122" y="96"/>
                  </a:cxn>
                  <a:cxn ang="0">
                    <a:pos x="244" y="54"/>
                  </a:cxn>
                  <a:cxn ang="0">
                    <a:pos x="378" y="30"/>
                  </a:cxn>
                  <a:cxn ang="0">
                    <a:pos x="518" y="18"/>
                  </a:cxn>
                  <a:cxn ang="0">
                    <a:pos x="518" y="18"/>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lnTo>
                      <a:pt x="518" y="18"/>
                    </a:lnTo>
                    <a:close/>
                  </a:path>
                </a:pathLst>
              </a:custGeom>
              <a:solidFill>
                <a:schemeClr val="accent2"/>
              </a:solidFill>
              <a:ln w="9525">
                <a:noFill/>
                <a:round/>
                <a:headEnd/>
                <a:tailEnd/>
              </a:ln>
            </p:spPr>
            <p:txBody>
              <a:bodyPr/>
              <a:lstStyle/>
              <a:p>
                <a:endParaRPr lang="en-US"/>
              </a:p>
            </p:txBody>
          </p:sp>
          <p:sp>
            <p:nvSpPr>
              <p:cNvPr id="79902" name="Freeform 30"/>
              <p:cNvSpPr>
                <a:spLocks/>
              </p:cNvSpPr>
              <p:nvPr/>
            </p:nvSpPr>
            <p:spPr bwMode="hidden">
              <a:xfrm>
                <a:off x="1867" y="3853"/>
                <a:ext cx="171" cy="461"/>
              </a:xfrm>
              <a:custGeom>
                <a:avLst/>
                <a:gdLst/>
                <a:ahLst/>
                <a:cxnLst>
                  <a:cxn ang="0">
                    <a:pos x="31" y="263"/>
                  </a:cxn>
                  <a:cxn ang="0">
                    <a:pos x="43" y="191"/>
                  </a:cxn>
                  <a:cxn ang="0">
                    <a:pos x="67" y="131"/>
                  </a:cxn>
                  <a:cxn ang="0">
                    <a:pos x="116" y="72"/>
                  </a:cxn>
                  <a:cxn ang="0">
                    <a:pos x="171" y="18"/>
                  </a:cxn>
                  <a:cxn ang="0">
                    <a:pos x="153" y="0"/>
                  </a:cxn>
                  <a:cxn ang="0">
                    <a:pos x="86" y="60"/>
                  </a:cxn>
                  <a:cxn ang="0">
                    <a:pos x="43" y="120"/>
                  </a:cxn>
                  <a:cxn ang="0">
                    <a:pos x="13" y="191"/>
                  </a:cxn>
                  <a:cxn ang="0">
                    <a:pos x="0" y="263"/>
                  </a:cxn>
                  <a:cxn ang="0">
                    <a:pos x="6" y="317"/>
                  </a:cxn>
                  <a:cxn ang="0">
                    <a:pos x="25" y="365"/>
                  </a:cxn>
                  <a:cxn ang="0">
                    <a:pos x="49" y="413"/>
                  </a:cxn>
                  <a:cxn ang="0">
                    <a:pos x="86" y="461"/>
                  </a:cxn>
                  <a:cxn ang="0">
                    <a:pos x="122" y="461"/>
                  </a:cxn>
                  <a:cxn ang="0">
                    <a:pos x="86" y="413"/>
                  </a:cxn>
                  <a:cxn ang="0">
                    <a:pos x="55" y="365"/>
                  </a:cxn>
                  <a:cxn ang="0">
                    <a:pos x="37" y="317"/>
                  </a:cxn>
                  <a:cxn ang="0">
                    <a:pos x="31" y="263"/>
                  </a:cxn>
                  <a:cxn ang="0">
                    <a:pos x="31" y="263"/>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lnTo>
                      <a:pt x="31" y="263"/>
                    </a:lnTo>
                    <a:close/>
                  </a:path>
                </a:pathLst>
              </a:custGeom>
              <a:solidFill>
                <a:schemeClr val="accent2"/>
              </a:solidFill>
              <a:ln w="9525">
                <a:noFill/>
                <a:round/>
                <a:headEnd/>
                <a:tailEnd/>
              </a:ln>
            </p:spPr>
            <p:txBody>
              <a:bodyPr/>
              <a:lstStyle/>
              <a:p>
                <a:endParaRPr lang="en-US"/>
              </a:p>
            </p:txBody>
          </p:sp>
          <p:sp>
            <p:nvSpPr>
              <p:cNvPr id="79903" name="Freeform 31"/>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endParaRPr lang="en-US"/>
              </a:p>
            </p:txBody>
          </p:sp>
          <p:sp>
            <p:nvSpPr>
              <p:cNvPr id="79904" name="Freeform 32"/>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endParaRPr lang="en-US"/>
              </a:p>
            </p:txBody>
          </p:sp>
          <p:sp>
            <p:nvSpPr>
              <p:cNvPr id="79905" name="Freeform 33"/>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endParaRPr lang="en-US"/>
              </a:p>
            </p:txBody>
          </p:sp>
          <p:sp>
            <p:nvSpPr>
              <p:cNvPr id="79906" name="Freeform 34"/>
              <p:cNvSpPr>
                <a:spLocks/>
              </p:cNvSpPr>
              <p:nvPr/>
            </p:nvSpPr>
            <p:spPr bwMode="hidden">
              <a:xfrm>
                <a:off x="1776" y="3673"/>
                <a:ext cx="481" cy="641"/>
              </a:xfrm>
              <a:custGeom>
                <a:avLst/>
                <a:gdLst/>
                <a:ahLst/>
                <a:cxnLst>
                  <a:cxn ang="0">
                    <a:pos x="18" y="443"/>
                  </a:cxn>
                  <a:cxn ang="0">
                    <a:pos x="24" y="371"/>
                  </a:cxn>
                  <a:cxn ang="0">
                    <a:pos x="55" y="305"/>
                  </a:cxn>
                  <a:cxn ang="0">
                    <a:pos x="91" y="246"/>
                  </a:cxn>
                  <a:cxn ang="0">
                    <a:pos x="146" y="186"/>
                  </a:cxn>
                  <a:cxn ang="0">
                    <a:pos x="213" y="132"/>
                  </a:cxn>
                  <a:cxn ang="0">
                    <a:pos x="292" y="84"/>
                  </a:cxn>
                  <a:cxn ang="0">
                    <a:pos x="384" y="48"/>
                  </a:cxn>
                  <a:cxn ang="0">
                    <a:pos x="481" y="12"/>
                  </a:cxn>
                  <a:cxn ang="0">
                    <a:pos x="457" y="0"/>
                  </a:cxn>
                  <a:cxn ang="0">
                    <a:pos x="359" y="36"/>
                  </a:cxn>
                  <a:cxn ang="0">
                    <a:pos x="274" y="78"/>
                  </a:cxn>
                  <a:cxn ang="0">
                    <a:pos x="195" y="126"/>
                  </a:cxn>
                  <a:cxn ang="0">
                    <a:pos x="128" y="180"/>
                  </a:cxn>
                  <a:cxn ang="0">
                    <a:pos x="73" y="240"/>
                  </a:cxn>
                  <a:cxn ang="0">
                    <a:pos x="37" y="305"/>
                  </a:cxn>
                  <a:cxn ang="0">
                    <a:pos x="6" y="371"/>
                  </a:cxn>
                  <a:cxn ang="0">
                    <a:pos x="0" y="443"/>
                  </a:cxn>
                  <a:cxn ang="0">
                    <a:pos x="6" y="497"/>
                  </a:cxn>
                  <a:cxn ang="0">
                    <a:pos x="18" y="545"/>
                  </a:cxn>
                  <a:cxn ang="0">
                    <a:pos x="43" y="593"/>
                  </a:cxn>
                  <a:cxn ang="0">
                    <a:pos x="73" y="641"/>
                  </a:cxn>
                  <a:cxn ang="0">
                    <a:pos x="97" y="641"/>
                  </a:cxn>
                  <a:cxn ang="0">
                    <a:pos x="67" y="593"/>
                  </a:cxn>
                  <a:cxn ang="0">
                    <a:pos x="43" y="545"/>
                  </a:cxn>
                  <a:cxn ang="0">
                    <a:pos x="24" y="497"/>
                  </a:cxn>
                  <a:cxn ang="0">
                    <a:pos x="18" y="443"/>
                  </a:cxn>
                  <a:cxn ang="0">
                    <a:pos x="18" y="443"/>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lnTo>
                      <a:pt x="18" y="443"/>
                    </a:lnTo>
                    <a:close/>
                  </a:path>
                </a:pathLst>
              </a:custGeom>
              <a:solidFill>
                <a:schemeClr val="accent2"/>
              </a:solidFill>
              <a:ln w="9525">
                <a:noFill/>
                <a:round/>
                <a:headEnd/>
                <a:tailEnd/>
              </a:ln>
            </p:spPr>
            <p:txBody>
              <a:bodyPr/>
              <a:lstStyle/>
              <a:p>
                <a:endParaRPr lang="en-US"/>
              </a:p>
            </p:txBody>
          </p:sp>
        </p:grpSp>
        <p:grpSp>
          <p:nvGrpSpPr>
            <p:cNvPr id="79907" name="Group 35"/>
            <p:cNvGrpSpPr>
              <a:grpSpLocks/>
            </p:cNvGrpSpPr>
            <p:nvPr userDrawn="1"/>
          </p:nvGrpSpPr>
          <p:grpSpPr bwMode="auto">
            <a:xfrm>
              <a:off x="4128" y="3360"/>
              <a:ext cx="1351" cy="821"/>
              <a:chOff x="4128" y="3360"/>
              <a:chExt cx="1351" cy="821"/>
            </a:xfrm>
          </p:grpSpPr>
          <p:sp>
            <p:nvSpPr>
              <p:cNvPr id="79908" name="Freeform 36"/>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endParaRPr lang="en-US"/>
              </a:p>
            </p:txBody>
          </p:sp>
          <p:sp>
            <p:nvSpPr>
              <p:cNvPr id="79909" name="Freeform 37"/>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endParaRPr lang="en-US"/>
              </a:p>
            </p:txBody>
          </p:sp>
          <p:sp>
            <p:nvSpPr>
              <p:cNvPr id="79910" name="Freeform 38"/>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2">
                      <a:gamma/>
                      <a:tint val="94118"/>
                      <a:invGamma/>
                    </a:schemeClr>
                  </a:gs>
                  <a:gs pos="100000">
                    <a:schemeClr val="accent2"/>
                  </a:gs>
                </a:gsLst>
                <a:lin ang="5400000" scaled="1"/>
              </a:gradFill>
              <a:ln w="9525">
                <a:noFill/>
                <a:round/>
                <a:headEnd/>
                <a:tailEnd/>
              </a:ln>
            </p:spPr>
            <p:txBody>
              <a:bodyPr/>
              <a:lstStyle/>
              <a:p>
                <a:endParaRPr lang="en-US"/>
              </a:p>
            </p:txBody>
          </p:sp>
          <p:sp>
            <p:nvSpPr>
              <p:cNvPr id="79911" name="Freeform 39"/>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endParaRPr lang="en-US"/>
              </a:p>
            </p:txBody>
          </p:sp>
          <p:sp>
            <p:nvSpPr>
              <p:cNvPr id="79912" name="Freeform 40"/>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endParaRPr lang="en-US"/>
              </a:p>
            </p:txBody>
          </p:sp>
          <p:sp>
            <p:nvSpPr>
              <p:cNvPr id="79913" name="Freeform 41"/>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endParaRPr lang="en-US"/>
              </a:p>
            </p:txBody>
          </p:sp>
          <p:sp>
            <p:nvSpPr>
              <p:cNvPr id="79914" name="Freeform 42"/>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endParaRPr lang="en-US"/>
              </a:p>
            </p:txBody>
          </p:sp>
          <p:sp>
            <p:nvSpPr>
              <p:cNvPr id="79915" name="Freeform 43"/>
              <p:cNvSpPr>
                <a:spLocks/>
              </p:cNvSpPr>
              <p:nvPr/>
            </p:nvSpPr>
            <p:spPr bwMode="hidden">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solidFill>
                <a:schemeClr val="accent2"/>
              </a:solidFill>
              <a:ln w="9525">
                <a:noFill/>
                <a:round/>
                <a:headEnd/>
                <a:tailEnd/>
              </a:ln>
            </p:spPr>
            <p:txBody>
              <a:bodyPr/>
              <a:lstStyle/>
              <a:p>
                <a:endParaRPr lang="en-US"/>
              </a:p>
            </p:txBody>
          </p:sp>
          <p:sp>
            <p:nvSpPr>
              <p:cNvPr id="79916" name="Freeform 44"/>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2">
                      <a:gamma/>
                      <a:tint val="96863"/>
                      <a:invGamma/>
                    </a:schemeClr>
                  </a:gs>
                  <a:gs pos="100000">
                    <a:schemeClr val="accent2"/>
                  </a:gs>
                </a:gsLst>
                <a:lin ang="0" scaled="1"/>
              </a:gradFill>
              <a:ln w="9525">
                <a:noFill/>
                <a:round/>
                <a:headEnd/>
                <a:tailEnd/>
              </a:ln>
            </p:spPr>
            <p:txBody>
              <a:bodyPr/>
              <a:lstStyle/>
              <a:p>
                <a:endParaRPr lang="en-US"/>
              </a:p>
            </p:txBody>
          </p:sp>
          <p:sp>
            <p:nvSpPr>
              <p:cNvPr id="79917" name="Freeform 45"/>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endParaRPr lang="en-US"/>
              </a:p>
            </p:txBody>
          </p:sp>
          <p:sp>
            <p:nvSpPr>
              <p:cNvPr id="79918" name="Freeform 46"/>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endParaRPr lang="en-US"/>
              </a:p>
            </p:txBody>
          </p:sp>
          <p:sp>
            <p:nvSpPr>
              <p:cNvPr id="79919" name="Oval 47"/>
              <p:cNvSpPr>
                <a:spLocks noChangeArrowheads="1"/>
              </p:cNvSpPr>
              <p:nvPr/>
            </p:nvSpPr>
            <p:spPr bwMode="hidden">
              <a:xfrm>
                <a:off x="4546" y="3608"/>
                <a:ext cx="518" cy="319"/>
              </a:xfrm>
              <a:prstGeom prst="ellipse">
                <a:avLst/>
              </a:prstGeom>
              <a:gradFill rotWithShape="0">
                <a:gsLst>
                  <a:gs pos="0">
                    <a:schemeClr val="accent2">
                      <a:gamma/>
                      <a:shade val="94118"/>
                      <a:invGamma/>
                    </a:schemeClr>
                  </a:gs>
                  <a:gs pos="100000">
                    <a:schemeClr val="accent2"/>
                  </a:gs>
                </a:gsLst>
                <a:lin ang="0" scaled="1"/>
              </a:gradFill>
              <a:ln w="9525">
                <a:noFill/>
                <a:round/>
                <a:headEnd/>
                <a:tailEnd/>
              </a:ln>
              <a:effectLst/>
            </p:spPr>
            <p:txBody>
              <a:bodyPr/>
              <a:lstStyle/>
              <a:p>
                <a:endParaRPr lang="en-US"/>
              </a:p>
            </p:txBody>
          </p:sp>
          <p:sp>
            <p:nvSpPr>
              <p:cNvPr id="79920" name="Oval 48"/>
              <p:cNvSpPr>
                <a:spLocks noChangeArrowheads="1"/>
              </p:cNvSpPr>
              <p:nvPr/>
            </p:nvSpPr>
            <p:spPr bwMode="hidden">
              <a:xfrm>
                <a:off x="4578" y="3630"/>
                <a:ext cx="446" cy="271"/>
              </a:xfrm>
              <a:prstGeom prst="ellipse">
                <a:avLst/>
              </a:prstGeom>
              <a:gradFill rotWithShape="0">
                <a:gsLst>
                  <a:gs pos="0">
                    <a:schemeClr val="accent2">
                      <a:gamma/>
                      <a:tint val="96863"/>
                      <a:invGamma/>
                    </a:schemeClr>
                  </a:gs>
                  <a:gs pos="100000">
                    <a:schemeClr val="accent2"/>
                  </a:gs>
                </a:gsLst>
                <a:lin ang="5400000" scaled="1"/>
              </a:gradFill>
              <a:ln w="9525">
                <a:noFill/>
                <a:round/>
                <a:headEnd/>
                <a:tailEnd/>
              </a:ln>
              <a:effectLst/>
            </p:spPr>
            <p:txBody>
              <a:bodyPr/>
              <a:lstStyle/>
              <a:p>
                <a:endParaRPr lang="en-US"/>
              </a:p>
            </p:txBody>
          </p:sp>
          <p:sp>
            <p:nvSpPr>
              <p:cNvPr id="79921" name="Oval 49"/>
              <p:cNvSpPr>
                <a:spLocks noChangeArrowheads="1"/>
              </p:cNvSpPr>
              <p:nvPr/>
            </p:nvSpPr>
            <p:spPr bwMode="hidden">
              <a:xfrm>
                <a:off x="4610" y="3650"/>
                <a:ext cx="386" cy="233"/>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endParaRPr lang="en-US"/>
              </a:p>
            </p:txBody>
          </p:sp>
          <p:sp>
            <p:nvSpPr>
              <p:cNvPr id="79922" name="Oval 50"/>
              <p:cNvSpPr>
                <a:spLocks noChangeArrowheads="1"/>
              </p:cNvSpPr>
              <p:nvPr/>
            </p:nvSpPr>
            <p:spPr bwMode="hidden">
              <a:xfrm>
                <a:off x="4654" y="3678"/>
                <a:ext cx="298" cy="177"/>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endParaRPr lang="en-US"/>
              </a:p>
            </p:txBody>
          </p:sp>
          <p:sp>
            <p:nvSpPr>
              <p:cNvPr id="79923" name="Oval 51"/>
              <p:cNvSpPr>
                <a:spLocks noChangeArrowheads="1"/>
              </p:cNvSpPr>
              <p:nvPr/>
            </p:nvSpPr>
            <p:spPr bwMode="hidden">
              <a:xfrm>
                <a:off x="4690" y="3698"/>
                <a:ext cx="222" cy="139"/>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endParaRPr lang="en-US"/>
              </a:p>
            </p:txBody>
          </p:sp>
          <p:sp>
            <p:nvSpPr>
              <p:cNvPr id="79924" name="Oval 52"/>
              <p:cNvSpPr>
                <a:spLocks noChangeArrowheads="1"/>
              </p:cNvSpPr>
              <p:nvPr/>
            </p:nvSpPr>
            <p:spPr bwMode="hidden">
              <a:xfrm>
                <a:off x="4738" y="3728"/>
                <a:ext cx="126" cy="81"/>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endParaRPr lang="en-US"/>
              </a:p>
            </p:txBody>
          </p:sp>
        </p:grpSp>
        <p:grpSp>
          <p:nvGrpSpPr>
            <p:cNvPr id="79925" name="Group 53"/>
            <p:cNvGrpSpPr>
              <a:grpSpLocks/>
            </p:cNvGrpSpPr>
            <p:nvPr userDrawn="1"/>
          </p:nvGrpSpPr>
          <p:grpSpPr bwMode="auto">
            <a:xfrm>
              <a:off x="5280" y="3024"/>
              <a:ext cx="425" cy="258"/>
              <a:chOff x="5280" y="3024"/>
              <a:chExt cx="425" cy="258"/>
            </a:xfrm>
          </p:grpSpPr>
          <p:sp>
            <p:nvSpPr>
              <p:cNvPr id="79926" name="Freeform 54"/>
              <p:cNvSpPr>
                <a:spLocks/>
              </p:cNvSpPr>
              <p:nvPr/>
            </p:nvSpPr>
            <p:spPr bwMode="hidden">
              <a:xfrm>
                <a:off x="5280" y="3186"/>
                <a:ext cx="383" cy="96"/>
              </a:xfrm>
              <a:custGeom>
                <a:avLst/>
                <a:gdLst/>
                <a:ahLst/>
                <a:cxnLst>
                  <a:cxn ang="0">
                    <a:pos x="209" y="96"/>
                  </a:cxn>
                  <a:cxn ang="0">
                    <a:pos x="143" y="90"/>
                  </a:cxn>
                  <a:cxn ang="0">
                    <a:pos x="83" y="66"/>
                  </a:cxn>
                  <a:cxn ang="0">
                    <a:pos x="35" y="36"/>
                  </a:cxn>
                  <a:cxn ang="0">
                    <a:pos x="6" y="0"/>
                  </a:cxn>
                  <a:cxn ang="0">
                    <a:pos x="0" y="6"/>
                  </a:cxn>
                  <a:cxn ang="0">
                    <a:pos x="29" y="42"/>
                  </a:cxn>
                  <a:cxn ang="0">
                    <a:pos x="77" y="72"/>
                  </a:cxn>
                  <a:cxn ang="0">
                    <a:pos x="137" y="90"/>
                  </a:cxn>
                  <a:cxn ang="0">
                    <a:pos x="209" y="96"/>
                  </a:cxn>
                  <a:cxn ang="0">
                    <a:pos x="263" y="90"/>
                  </a:cxn>
                  <a:cxn ang="0">
                    <a:pos x="311" y="84"/>
                  </a:cxn>
                  <a:cxn ang="0">
                    <a:pos x="352" y="66"/>
                  </a:cxn>
                  <a:cxn ang="0">
                    <a:pos x="382" y="42"/>
                  </a:cxn>
                  <a:cxn ang="0">
                    <a:pos x="376" y="42"/>
                  </a:cxn>
                  <a:cxn ang="0">
                    <a:pos x="346" y="66"/>
                  </a:cxn>
                  <a:cxn ang="0">
                    <a:pos x="305" y="78"/>
                  </a:cxn>
                  <a:cxn ang="0">
                    <a:pos x="263" y="90"/>
                  </a:cxn>
                  <a:cxn ang="0">
                    <a:pos x="209" y="96"/>
                  </a:cxn>
                  <a:cxn ang="0">
                    <a:pos x="209" y="96"/>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lnTo>
                      <a:pt x="209" y="96"/>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US"/>
              </a:p>
            </p:txBody>
          </p:sp>
          <p:sp>
            <p:nvSpPr>
              <p:cNvPr id="79927" name="Freeform 55"/>
              <p:cNvSpPr>
                <a:spLocks/>
              </p:cNvSpPr>
              <p:nvPr/>
            </p:nvSpPr>
            <p:spPr bwMode="hidden">
              <a:xfrm>
                <a:off x="5315" y="3024"/>
                <a:ext cx="258" cy="54"/>
              </a:xfrm>
              <a:custGeom>
                <a:avLst/>
                <a:gdLst/>
                <a:ahLst/>
                <a:cxnLst>
                  <a:cxn ang="0">
                    <a:pos x="174" y="0"/>
                  </a:cxn>
                  <a:cxn ang="0">
                    <a:pos x="216" y="6"/>
                  </a:cxn>
                  <a:cxn ang="0">
                    <a:pos x="258" y="12"/>
                  </a:cxn>
                  <a:cxn ang="0">
                    <a:pos x="252" y="6"/>
                  </a:cxn>
                  <a:cxn ang="0">
                    <a:pos x="216" y="0"/>
                  </a:cxn>
                  <a:cxn ang="0">
                    <a:pos x="174" y="0"/>
                  </a:cxn>
                  <a:cxn ang="0">
                    <a:pos x="120" y="6"/>
                  </a:cxn>
                  <a:cxn ang="0">
                    <a:pos x="78" y="12"/>
                  </a:cxn>
                  <a:cxn ang="0">
                    <a:pos x="36" y="30"/>
                  </a:cxn>
                  <a:cxn ang="0">
                    <a:pos x="0" y="48"/>
                  </a:cxn>
                  <a:cxn ang="0">
                    <a:pos x="6" y="54"/>
                  </a:cxn>
                  <a:cxn ang="0">
                    <a:pos x="36" y="36"/>
                  </a:cxn>
                  <a:cxn ang="0">
                    <a:pos x="78" y="18"/>
                  </a:cxn>
                  <a:cxn ang="0">
                    <a:pos x="120" y="6"/>
                  </a:cxn>
                  <a:cxn ang="0">
                    <a:pos x="174" y="0"/>
                  </a:cxn>
                  <a:cxn ang="0">
                    <a:pos x="174" y="0"/>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lnTo>
                      <a:pt x="174" y="0"/>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US"/>
              </a:p>
            </p:txBody>
          </p:sp>
          <p:sp>
            <p:nvSpPr>
              <p:cNvPr id="79928" name="Freeform 56"/>
              <p:cNvSpPr>
                <a:spLocks/>
              </p:cNvSpPr>
              <p:nvPr/>
            </p:nvSpPr>
            <p:spPr bwMode="hidden">
              <a:xfrm>
                <a:off x="5645" y="3066"/>
                <a:ext cx="60" cy="156"/>
              </a:xfrm>
              <a:custGeom>
                <a:avLst/>
                <a:gdLst/>
                <a:ahLst/>
                <a:cxnLst>
                  <a:cxn ang="0">
                    <a:pos x="54" y="90"/>
                  </a:cxn>
                  <a:cxn ang="0">
                    <a:pos x="48" y="126"/>
                  </a:cxn>
                  <a:cxn ang="0">
                    <a:pos x="24" y="156"/>
                  </a:cxn>
                  <a:cxn ang="0">
                    <a:pos x="30" y="156"/>
                  </a:cxn>
                  <a:cxn ang="0">
                    <a:pos x="54" y="126"/>
                  </a:cxn>
                  <a:cxn ang="0">
                    <a:pos x="60" y="90"/>
                  </a:cxn>
                  <a:cxn ang="0">
                    <a:pos x="54" y="66"/>
                  </a:cxn>
                  <a:cxn ang="0">
                    <a:pos x="48" y="42"/>
                  </a:cxn>
                  <a:cxn ang="0">
                    <a:pos x="30" y="18"/>
                  </a:cxn>
                  <a:cxn ang="0">
                    <a:pos x="6" y="0"/>
                  </a:cxn>
                  <a:cxn ang="0">
                    <a:pos x="0" y="6"/>
                  </a:cxn>
                  <a:cxn ang="0">
                    <a:pos x="24" y="24"/>
                  </a:cxn>
                  <a:cxn ang="0">
                    <a:pos x="42" y="42"/>
                  </a:cxn>
                  <a:cxn ang="0">
                    <a:pos x="48" y="66"/>
                  </a:cxn>
                  <a:cxn ang="0">
                    <a:pos x="54" y="90"/>
                  </a:cxn>
                  <a:cxn ang="0">
                    <a:pos x="54" y="90"/>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lnTo>
                      <a:pt x="54" y="90"/>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US"/>
              </a:p>
            </p:txBody>
          </p:sp>
          <p:sp>
            <p:nvSpPr>
              <p:cNvPr id="79929" name="Freeform 57"/>
              <p:cNvSpPr>
                <a:spLocks/>
              </p:cNvSpPr>
              <p:nvPr/>
            </p:nvSpPr>
            <p:spPr bwMode="hidden">
              <a:xfrm>
                <a:off x="5375" y="3246"/>
                <a:ext cx="192" cy="18"/>
              </a:xfrm>
              <a:custGeom>
                <a:avLst/>
                <a:gdLst/>
                <a:ahLst/>
                <a:cxnLst>
                  <a:cxn ang="0">
                    <a:pos x="114" y="12"/>
                  </a:cxn>
                  <a:cxn ang="0">
                    <a:pos x="72" y="6"/>
                  </a:cxn>
                  <a:cxn ang="0">
                    <a:pos x="30" y="0"/>
                  </a:cxn>
                  <a:cxn ang="0">
                    <a:pos x="0" y="0"/>
                  </a:cxn>
                  <a:cxn ang="0">
                    <a:pos x="54" y="12"/>
                  </a:cxn>
                  <a:cxn ang="0">
                    <a:pos x="114" y="18"/>
                  </a:cxn>
                  <a:cxn ang="0">
                    <a:pos x="156" y="18"/>
                  </a:cxn>
                  <a:cxn ang="0">
                    <a:pos x="192" y="12"/>
                  </a:cxn>
                  <a:cxn ang="0">
                    <a:pos x="186" y="0"/>
                  </a:cxn>
                  <a:cxn ang="0">
                    <a:pos x="150" y="6"/>
                  </a:cxn>
                  <a:cxn ang="0">
                    <a:pos x="114" y="12"/>
                  </a:cxn>
                  <a:cxn ang="0">
                    <a:pos x="114" y="12"/>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lnTo>
                      <a:pt x="114" y="12"/>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US"/>
              </a:p>
            </p:txBody>
          </p:sp>
          <p:sp>
            <p:nvSpPr>
              <p:cNvPr id="79930" name="Freeform 58"/>
              <p:cNvSpPr>
                <a:spLocks/>
              </p:cNvSpPr>
              <p:nvPr/>
            </p:nvSpPr>
            <p:spPr bwMode="hidden">
              <a:xfrm>
                <a:off x="5304" y="3042"/>
                <a:ext cx="161" cy="186"/>
              </a:xfrm>
              <a:custGeom>
                <a:avLst/>
                <a:gdLst/>
                <a:ahLst/>
                <a:cxnLst>
                  <a:cxn ang="0">
                    <a:pos x="11" y="114"/>
                  </a:cxn>
                  <a:cxn ang="0">
                    <a:pos x="17" y="96"/>
                  </a:cxn>
                  <a:cxn ang="0">
                    <a:pos x="23" y="78"/>
                  </a:cxn>
                  <a:cxn ang="0">
                    <a:pos x="53" y="42"/>
                  </a:cxn>
                  <a:cxn ang="0">
                    <a:pos x="101" y="18"/>
                  </a:cxn>
                  <a:cxn ang="0">
                    <a:pos x="155" y="6"/>
                  </a:cxn>
                  <a:cxn ang="0">
                    <a:pos x="161" y="0"/>
                  </a:cxn>
                  <a:cxn ang="0">
                    <a:pos x="95" y="12"/>
                  </a:cxn>
                  <a:cxn ang="0">
                    <a:pos x="47" y="36"/>
                  </a:cxn>
                  <a:cxn ang="0">
                    <a:pos x="11" y="72"/>
                  </a:cxn>
                  <a:cxn ang="0">
                    <a:pos x="5" y="90"/>
                  </a:cxn>
                  <a:cxn ang="0">
                    <a:pos x="0" y="114"/>
                  </a:cxn>
                  <a:cxn ang="0">
                    <a:pos x="11" y="150"/>
                  </a:cxn>
                  <a:cxn ang="0">
                    <a:pos x="23" y="168"/>
                  </a:cxn>
                  <a:cxn ang="0">
                    <a:pos x="41" y="186"/>
                  </a:cxn>
                  <a:cxn ang="0">
                    <a:pos x="65" y="186"/>
                  </a:cxn>
                  <a:cxn ang="0">
                    <a:pos x="41" y="168"/>
                  </a:cxn>
                  <a:cxn ang="0">
                    <a:pos x="23" y="150"/>
                  </a:cxn>
                  <a:cxn ang="0">
                    <a:pos x="17" y="132"/>
                  </a:cxn>
                  <a:cxn ang="0">
                    <a:pos x="11" y="114"/>
                  </a:cxn>
                  <a:cxn ang="0">
                    <a:pos x="11" y="114"/>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lnTo>
                      <a:pt x="11" y="114"/>
                    </a:lnTo>
                    <a:close/>
                  </a:path>
                </a:pathLst>
              </a:custGeom>
              <a:gradFill rotWithShape="0">
                <a:gsLst>
                  <a:gs pos="0">
                    <a:schemeClr val="bg1"/>
                  </a:gs>
                  <a:gs pos="100000">
                    <a:schemeClr val="accent2"/>
                  </a:gs>
                </a:gsLst>
                <a:lin ang="5400000" scaled="1"/>
              </a:gradFill>
              <a:ln w="9525">
                <a:noFill/>
                <a:round/>
                <a:headEnd/>
                <a:tailEnd/>
              </a:ln>
            </p:spPr>
            <p:txBody>
              <a:bodyPr/>
              <a:lstStyle/>
              <a:p>
                <a:endParaRPr lang="en-US"/>
              </a:p>
            </p:txBody>
          </p:sp>
          <p:sp>
            <p:nvSpPr>
              <p:cNvPr id="79931" name="Freeform 59"/>
              <p:cNvSpPr>
                <a:spLocks/>
              </p:cNvSpPr>
              <p:nvPr/>
            </p:nvSpPr>
            <p:spPr bwMode="hidden">
              <a:xfrm>
                <a:off x="5489" y="3042"/>
                <a:ext cx="186" cy="210"/>
              </a:xfrm>
              <a:custGeom>
                <a:avLst/>
                <a:gdLst/>
                <a:ahLst/>
                <a:cxnLst>
                  <a:cxn ang="0">
                    <a:pos x="0" y="6"/>
                  </a:cxn>
                  <a:cxn ang="0">
                    <a:pos x="66" y="12"/>
                  </a:cxn>
                  <a:cxn ang="0">
                    <a:pos x="119" y="36"/>
                  </a:cxn>
                  <a:cxn ang="0">
                    <a:pos x="155" y="72"/>
                  </a:cxn>
                  <a:cxn ang="0">
                    <a:pos x="161" y="90"/>
                  </a:cxn>
                  <a:cxn ang="0">
                    <a:pos x="167" y="114"/>
                  </a:cxn>
                  <a:cxn ang="0">
                    <a:pos x="161" y="138"/>
                  </a:cxn>
                  <a:cxn ang="0">
                    <a:pos x="149" y="162"/>
                  </a:cxn>
                  <a:cxn ang="0">
                    <a:pos x="119" y="180"/>
                  </a:cxn>
                  <a:cxn ang="0">
                    <a:pos x="90" y="198"/>
                  </a:cxn>
                  <a:cxn ang="0">
                    <a:pos x="96" y="210"/>
                  </a:cxn>
                  <a:cxn ang="0">
                    <a:pos x="131" y="192"/>
                  </a:cxn>
                  <a:cxn ang="0">
                    <a:pos x="161" y="168"/>
                  </a:cxn>
                  <a:cxn ang="0">
                    <a:pos x="179" y="144"/>
                  </a:cxn>
                  <a:cxn ang="0">
                    <a:pos x="185" y="114"/>
                  </a:cxn>
                  <a:cxn ang="0">
                    <a:pos x="179" y="90"/>
                  </a:cxn>
                  <a:cxn ang="0">
                    <a:pos x="173" y="66"/>
                  </a:cxn>
                  <a:cxn ang="0">
                    <a:pos x="155" y="48"/>
                  </a:cxn>
                  <a:cxn ang="0">
                    <a:pos x="131" y="30"/>
                  </a:cxn>
                  <a:cxn ang="0">
                    <a:pos x="72" y="6"/>
                  </a:cxn>
                  <a:cxn ang="0">
                    <a:pos x="0" y="0"/>
                  </a:cxn>
                  <a:cxn ang="0">
                    <a:pos x="0" y="6"/>
                  </a:cxn>
                  <a:cxn ang="0">
                    <a:pos x="0" y="6"/>
                  </a:cxn>
                  <a:cxn ang="0">
                    <a:pos x="0" y="6"/>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lnTo>
                      <a:pt x="0" y="6"/>
                    </a:lnTo>
                    <a:lnTo>
                      <a:pt x="0" y="6"/>
                    </a:lnTo>
                    <a:close/>
                  </a:path>
                </a:pathLst>
              </a:custGeom>
              <a:gradFill rotWithShape="0">
                <a:gsLst>
                  <a:gs pos="0">
                    <a:schemeClr val="bg1"/>
                  </a:gs>
                  <a:gs pos="100000">
                    <a:schemeClr val="accent2"/>
                  </a:gs>
                </a:gsLst>
                <a:lin ang="5400000" scaled="1"/>
              </a:gradFill>
              <a:ln w="9525">
                <a:noFill/>
                <a:round/>
                <a:headEnd/>
                <a:tailEnd/>
              </a:ln>
            </p:spPr>
            <p:txBody>
              <a:bodyPr/>
              <a:lstStyle/>
              <a:p>
                <a:endParaRPr lang="en-US"/>
              </a:p>
            </p:txBody>
          </p:sp>
          <p:sp>
            <p:nvSpPr>
              <p:cNvPr id="79932" name="Freeform 60"/>
              <p:cNvSpPr>
                <a:spLocks noEditPoints="1"/>
              </p:cNvSpPr>
              <p:nvPr/>
            </p:nvSpPr>
            <p:spPr bwMode="hidden">
              <a:xfrm>
                <a:off x="5345" y="3058"/>
                <a:ext cx="299" cy="186"/>
              </a:xfrm>
              <a:custGeom>
                <a:avLst/>
                <a:gdLst/>
                <a:ahLst/>
                <a:cxnLst>
                  <a:cxn ang="0">
                    <a:pos x="150" y="0"/>
                  </a:cxn>
                  <a:cxn ang="0">
                    <a:pos x="90" y="6"/>
                  </a:cxn>
                  <a:cxn ang="0">
                    <a:pos x="42" y="30"/>
                  </a:cxn>
                  <a:cxn ang="0">
                    <a:pos x="12" y="54"/>
                  </a:cxn>
                  <a:cxn ang="0">
                    <a:pos x="6" y="72"/>
                  </a:cxn>
                  <a:cxn ang="0">
                    <a:pos x="0" y="90"/>
                  </a:cxn>
                  <a:cxn ang="0">
                    <a:pos x="6" y="108"/>
                  </a:cxn>
                  <a:cxn ang="0">
                    <a:pos x="12" y="126"/>
                  </a:cxn>
                  <a:cxn ang="0">
                    <a:pos x="42" y="156"/>
                  </a:cxn>
                  <a:cxn ang="0">
                    <a:pos x="90" y="180"/>
                  </a:cxn>
                  <a:cxn ang="0">
                    <a:pos x="150" y="186"/>
                  </a:cxn>
                  <a:cxn ang="0">
                    <a:pos x="209" y="180"/>
                  </a:cxn>
                  <a:cxn ang="0">
                    <a:pos x="257" y="156"/>
                  </a:cxn>
                  <a:cxn ang="0">
                    <a:pos x="287" y="126"/>
                  </a:cxn>
                  <a:cxn ang="0">
                    <a:pos x="299" y="108"/>
                  </a:cxn>
                  <a:cxn ang="0">
                    <a:pos x="299" y="90"/>
                  </a:cxn>
                  <a:cxn ang="0">
                    <a:pos x="299" y="72"/>
                  </a:cxn>
                  <a:cxn ang="0">
                    <a:pos x="287" y="54"/>
                  </a:cxn>
                  <a:cxn ang="0">
                    <a:pos x="257" y="30"/>
                  </a:cxn>
                  <a:cxn ang="0">
                    <a:pos x="209" y="6"/>
                  </a:cxn>
                  <a:cxn ang="0">
                    <a:pos x="150" y="0"/>
                  </a:cxn>
                  <a:cxn ang="0">
                    <a:pos x="150" y="0"/>
                  </a:cxn>
                  <a:cxn ang="0">
                    <a:pos x="150" y="180"/>
                  </a:cxn>
                  <a:cxn ang="0">
                    <a:pos x="96" y="174"/>
                  </a:cxn>
                  <a:cxn ang="0">
                    <a:pos x="48" y="156"/>
                  </a:cxn>
                  <a:cxn ang="0">
                    <a:pos x="18" y="126"/>
                  </a:cxn>
                  <a:cxn ang="0">
                    <a:pos x="12" y="108"/>
                  </a:cxn>
                  <a:cxn ang="0">
                    <a:pos x="6" y="90"/>
                  </a:cxn>
                  <a:cxn ang="0">
                    <a:pos x="12" y="72"/>
                  </a:cxn>
                  <a:cxn ang="0">
                    <a:pos x="18" y="54"/>
                  </a:cxn>
                  <a:cxn ang="0">
                    <a:pos x="48" y="30"/>
                  </a:cxn>
                  <a:cxn ang="0">
                    <a:pos x="96" y="12"/>
                  </a:cxn>
                  <a:cxn ang="0">
                    <a:pos x="150" y="6"/>
                  </a:cxn>
                  <a:cxn ang="0">
                    <a:pos x="203" y="12"/>
                  </a:cxn>
                  <a:cxn ang="0">
                    <a:pos x="251" y="30"/>
                  </a:cxn>
                  <a:cxn ang="0">
                    <a:pos x="281" y="54"/>
                  </a:cxn>
                  <a:cxn ang="0">
                    <a:pos x="293" y="72"/>
                  </a:cxn>
                  <a:cxn ang="0">
                    <a:pos x="293" y="90"/>
                  </a:cxn>
                  <a:cxn ang="0">
                    <a:pos x="293" y="108"/>
                  </a:cxn>
                  <a:cxn ang="0">
                    <a:pos x="281" y="126"/>
                  </a:cxn>
                  <a:cxn ang="0">
                    <a:pos x="251" y="156"/>
                  </a:cxn>
                  <a:cxn ang="0">
                    <a:pos x="203" y="174"/>
                  </a:cxn>
                  <a:cxn ang="0">
                    <a:pos x="150" y="180"/>
                  </a:cxn>
                  <a:cxn ang="0">
                    <a:pos x="150" y="180"/>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lnTo>
                      <a:pt x="150" y="180"/>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US"/>
              </a:p>
            </p:txBody>
          </p:sp>
          <p:grpSp>
            <p:nvGrpSpPr>
              <p:cNvPr id="79933" name="Group 61"/>
              <p:cNvGrpSpPr>
                <a:grpSpLocks/>
              </p:cNvGrpSpPr>
              <p:nvPr/>
            </p:nvGrpSpPr>
            <p:grpSpPr bwMode="auto">
              <a:xfrm>
                <a:off x="5381" y="3085"/>
                <a:ext cx="227" cy="132"/>
                <a:chOff x="5381" y="3085"/>
                <a:chExt cx="227" cy="132"/>
              </a:xfrm>
            </p:grpSpPr>
            <p:sp>
              <p:nvSpPr>
                <p:cNvPr id="79934" name="Oval 62"/>
                <p:cNvSpPr>
                  <a:spLocks noChangeArrowheads="1"/>
                </p:cNvSpPr>
                <p:nvPr userDrawn="1"/>
              </p:nvSpPr>
              <p:spPr bwMode="hidden">
                <a:xfrm>
                  <a:off x="5381" y="3085"/>
                  <a:ext cx="227" cy="132"/>
                </a:xfrm>
                <a:prstGeom prst="ellipse">
                  <a:avLst/>
                </a:prstGeom>
                <a:gradFill rotWithShape="0">
                  <a:gsLst>
                    <a:gs pos="0">
                      <a:schemeClr val="bg1"/>
                    </a:gs>
                    <a:gs pos="100000">
                      <a:schemeClr val="accent2"/>
                    </a:gs>
                  </a:gsLst>
                  <a:lin ang="5400000" scaled="1"/>
                </a:gradFill>
                <a:ln w="9525">
                  <a:noFill/>
                  <a:round/>
                  <a:headEnd/>
                  <a:tailEnd/>
                </a:ln>
                <a:effectLst/>
              </p:spPr>
              <p:txBody>
                <a:bodyPr/>
                <a:lstStyle/>
                <a:p>
                  <a:endParaRPr lang="en-US"/>
                </a:p>
              </p:txBody>
            </p:sp>
            <p:sp>
              <p:nvSpPr>
                <p:cNvPr id="79935" name="Oval 63"/>
                <p:cNvSpPr>
                  <a:spLocks noChangeArrowheads="1"/>
                </p:cNvSpPr>
                <p:nvPr userDrawn="1"/>
              </p:nvSpPr>
              <p:spPr bwMode="hidden">
                <a:xfrm>
                  <a:off x="5403" y="3099"/>
                  <a:ext cx="182" cy="102"/>
                </a:xfrm>
                <a:prstGeom prst="ellipse">
                  <a:avLst/>
                </a:prstGeom>
                <a:gradFill rotWithShape="0">
                  <a:gsLst>
                    <a:gs pos="0">
                      <a:schemeClr val="accent2"/>
                    </a:gs>
                    <a:gs pos="100000">
                      <a:schemeClr val="bg1"/>
                    </a:gs>
                  </a:gsLst>
                  <a:lin ang="5400000" scaled="1"/>
                </a:gradFill>
                <a:ln w="9525">
                  <a:noFill/>
                  <a:round/>
                  <a:headEnd/>
                  <a:tailEnd/>
                </a:ln>
                <a:effectLst/>
              </p:spPr>
              <p:txBody>
                <a:bodyPr/>
                <a:lstStyle/>
                <a:p>
                  <a:endParaRPr lang="en-US"/>
                </a:p>
              </p:txBody>
            </p:sp>
            <p:sp>
              <p:nvSpPr>
                <p:cNvPr id="79936" name="Oval 64"/>
                <p:cNvSpPr>
                  <a:spLocks noChangeArrowheads="1"/>
                </p:cNvSpPr>
                <p:nvPr userDrawn="1"/>
              </p:nvSpPr>
              <p:spPr bwMode="hidden">
                <a:xfrm>
                  <a:off x="5431" y="3109"/>
                  <a:ext cx="125" cy="82"/>
                </a:xfrm>
                <a:prstGeom prst="ellipse">
                  <a:avLst/>
                </a:prstGeom>
                <a:gradFill rotWithShape="0">
                  <a:gsLst>
                    <a:gs pos="0">
                      <a:schemeClr val="bg1"/>
                    </a:gs>
                    <a:gs pos="100000">
                      <a:schemeClr val="accent2"/>
                    </a:gs>
                  </a:gsLst>
                  <a:lin ang="5400000" scaled="1"/>
                </a:gradFill>
                <a:ln w="9525">
                  <a:noFill/>
                  <a:round/>
                  <a:headEnd/>
                  <a:tailEnd/>
                </a:ln>
                <a:effectLst/>
              </p:spPr>
              <p:txBody>
                <a:bodyPr/>
                <a:lstStyle/>
                <a:p>
                  <a:endParaRPr lang="en-US"/>
                </a:p>
              </p:txBody>
            </p:sp>
            <p:sp>
              <p:nvSpPr>
                <p:cNvPr id="79937" name="Oval 65"/>
                <p:cNvSpPr>
                  <a:spLocks noChangeArrowheads="1"/>
                </p:cNvSpPr>
                <p:nvPr userDrawn="1"/>
              </p:nvSpPr>
              <p:spPr bwMode="hidden">
                <a:xfrm>
                  <a:off x="5458" y="3125"/>
                  <a:ext cx="73" cy="47"/>
                </a:xfrm>
                <a:prstGeom prst="ellipse">
                  <a:avLst/>
                </a:prstGeom>
                <a:gradFill rotWithShape="0">
                  <a:gsLst>
                    <a:gs pos="0">
                      <a:schemeClr val="accent2"/>
                    </a:gs>
                    <a:gs pos="100000">
                      <a:schemeClr val="bg1"/>
                    </a:gs>
                  </a:gsLst>
                  <a:lin ang="5400000" scaled="1"/>
                </a:gradFill>
                <a:ln w="9525">
                  <a:noFill/>
                  <a:round/>
                  <a:headEnd/>
                  <a:tailEnd/>
                </a:ln>
                <a:effectLst/>
              </p:spPr>
              <p:txBody>
                <a:bodyPr/>
                <a:lstStyle/>
                <a:p>
                  <a:endParaRPr lang="en-US"/>
                </a:p>
              </p:txBody>
            </p:sp>
          </p:grpSp>
        </p:grpSp>
      </p:grpSp>
      <p:sp>
        <p:nvSpPr>
          <p:cNvPr id="79938" name="Rectangle 66"/>
          <p:cNvSpPr>
            <a:spLocks noGrp="1" noChangeArrowheads="1"/>
          </p:cNvSpPr>
          <p:nvPr>
            <p:ph type="ctrTitle" sz="quarter"/>
          </p:nvPr>
        </p:nvSpPr>
        <p:spPr>
          <a:xfrm>
            <a:off x="685800" y="1692275"/>
            <a:ext cx="7772400" cy="1736725"/>
          </a:xfrm>
        </p:spPr>
        <p:txBody>
          <a:bodyPr anchor="b"/>
          <a:lstStyle>
            <a:lvl1pPr>
              <a:defRPr sz="5400"/>
            </a:lvl1pPr>
          </a:lstStyle>
          <a:p>
            <a:r>
              <a:rPr lang="en-US"/>
              <a:t>Click to edit Master title style</a:t>
            </a:r>
          </a:p>
        </p:txBody>
      </p:sp>
      <p:sp>
        <p:nvSpPr>
          <p:cNvPr id="79939" name="Rectangle 67"/>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79940" name="Rectangle 68"/>
          <p:cNvSpPr>
            <a:spLocks noGrp="1" noChangeArrowheads="1"/>
          </p:cNvSpPr>
          <p:nvPr>
            <p:ph type="dt" sz="quarter" idx="2"/>
          </p:nvPr>
        </p:nvSpPr>
        <p:spPr>
          <a:xfrm>
            <a:off x="457200" y="6248400"/>
            <a:ext cx="2133600" cy="457200"/>
          </a:xfrm>
        </p:spPr>
        <p:txBody>
          <a:bodyPr/>
          <a:lstStyle>
            <a:lvl1pPr>
              <a:defRPr/>
            </a:lvl1pPr>
          </a:lstStyle>
          <a:p>
            <a:endParaRPr lang="en-US"/>
          </a:p>
        </p:txBody>
      </p:sp>
      <p:sp>
        <p:nvSpPr>
          <p:cNvPr id="79941" name="Rectangle 69"/>
          <p:cNvSpPr>
            <a:spLocks noGrp="1" noChangeArrowheads="1"/>
          </p:cNvSpPr>
          <p:nvPr>
            <p:ph type="ftr" sz="quarter" idx="3"/>
          </p:nvPr>
        </p:nvSpPr>
        <p:spPr>
          <a:xfrm>
            <a:off x="3124200" y="6248400"/>
            <a:ext cx="2895600" cy="457200"/>
          </a:xfrm>
        </p:spPr>
        <p:txBody>
          <a:bodyPr/>
          <a:lstStyle>
            <a:lvl1pPr>
              <a:defRPr/>
            </a:lvl1pPr>
          </a:lstStyle>
          <a:p>
            <a:endParaRPr lang="en-US"/>
          </a:p>
        </p:txBody>
      </p:sp>
      <p:sp>
        <p:nvSpPr>
          <p:cNvPr id="79942" name="Rectangle 70"/>
          <p:cNvSpPr>
            <a:spLocks noGrp="1" noChangeArrowheads="1"/>
          </p:cNvSpPr>
          <p:nvPr>
            <p:ph type="sldNum" sz="quarter" idx="4"/>
          </p:nvPr>
        </p:nvSpPr>
        <p:spPr>
          <a:xfrm>
            <a:off x="6553200" y="6248400"/>
            <a:ext cx="2133600" cy="457200"/>
          </a:xfrm>
        </p:spPr>
        <p:txBody>
          <a:bodyPr/>
          <a:lstStyle>
            <a:lvl1pPr>
              <a:defRPr/>
            </a:lvl1pPr>
          </a:lstStyle>
          <a:p>
            <a:fld id="{E8D8DA49-537D-47F0-9F89-5C8C334AD097}" type="slidenum">
              <a:rPr lang="en-US"/>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5221EE3-43E9-44C3-A2E1-72484F0F0893}"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483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483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9DE9C21-01C8-47C8-9E9D-D7D0E524BB54}"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327345B8-A688-404C-949A-0277FC56B642}"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D50C8B1-BF92-4755-9C78-F46519FE70E0}"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2D55C61-B080-48F8-990D-E7BE22348161}"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A16E507-D85C-4BA4-BE0B-3405CAC364FF}"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8F805D78-35AB-423D-86F7-DA30F50EB492}"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677A3AEA-C1ED-4A7C-AAA7-304943221EAA}"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5D74C3B7-A165-4492-80E6-8EAC00783704}"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4689B11-0DDF-49B6-88A6-2736542AE80F}"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351B059-A243-4472-B3D9-1C5CCFE66390}"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850" name="Freeform 2"/>
          <p:cNvSpPr>
            <a:spLocks/>
          </p:cNvSpPr>
          <p:nvPr/>
        </p:nvSpPr>
        <p:spPr bwMode="hidden">
          <a:xfrm>
            <a:off x="6627813" y="6429375"/>
            <a:ext cx="285750" cy="209550"/>
          </a:xfrm>
          <a:custGeom>
            <a:avLst/>
            <a:gdLst/>
            <a:ahLst/>
            <a:cxnLst>
              <a:cxn ang="0">
                <a:pos x="0" y="132"/>
              </a:cxn>
              <a:cxn ang="0">
                <a:pos x="29" y="132"/>
              </a:cxn>
              <a:cxn ang="0">
                <a:pos x="77" y="108"/>
              </a:cxn>
              <a:cxn ang="0">
                <a:pos x="119" y="78"/>
              </a:cxn>
              <a:cxn ang="0">
                <a:pos x="155" y="48"/>
              </a:cxn>
              <a:cxn ang="0">
                <a:pos x="179" y="12"/>
              </a:cxn>
              <a:cxn ang="0">
                <a:pos x="173" y="6"/>
              </a:cxn>
              <a:cxn ang="0">
                <a:pos x="167" y="0"/>
              </a:cxn>
              <a:cxn ang="0">
                <a:pos x="137" y="42"/>
              </a:cxn>
              <a:cxn ang="0">
                <a:pos x="101" y="78"/>
              </a:cxn>
              <a:cxn ang="0">
                <a:pos x="53" y="108"/>
              </a:cxn>
              <a:cxn ang="0">
                <a:pos x="0" y="132"/>
              </a:cxn>
              <a:cxn ang="0">
                <a:pos x="0" y="132"/>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2"/>
              </a:gs>
              <a:gs pos="100000">
                <a:schemeClr val="accent2">
                  <a:gamma/>
                  <a:shade val="87843"/>
                  <a:invGamma/>
                </a:schemeClr>
              </a:gs>
            </a:gsLst>
            <a:lin ang="18900000" scaled="1"/>
          </a:gradFill>
          <a:ln w="9525">
            <a:noFill/>
            <a:round/>
            <a:headEnd/>
            <a:tailEnd/>
          </a:ln>
        </p:spPr>
        <p:txBody>
          <a:bodyPr/>
          <a:lstStyle/>
          <a:p>
            <a:endParaRPr lang="en-US"/>
          </a:p>
        </p:txBody>
      </p:sp>
      <p:grpSp>
        <p:nvGrpSpPr>
          <p:cNvPr id="78851" name="Group 3"/>
          <p:cNvGrpSpPr>
            <a:grpSpLocks/>
          </p:cNvGrpSpPr>
          <p:nvPr/>
        </p:nvGrpSpPr>
        <p:grpSpPr bwMode="auto">
          <a:xfrm>
            <a:off x="3175" y="4267200"/>
            <a:ext cx="9140825" cy="2590800"/>
            <a:chOff x="2" y="2688"/>
            <a:chExt cx="5758" cy="1632"/>
          </a:xfrm>
        </p:grpSpPr>
        <p:sp>
          <p:nvSpPr>
            <p:cNvPr id="78852" name="Freeform 4"/>
            <p:cNvSpPr>
              <a:spLocks/>
            </p:cNvSpPr>
            <p:nvPr/>
          </p:nvSpPr>
          <p:spPr bwMode="hidden">
            <a:xfrm>
              <a:off x="2" y="2688"/>
              <a:ext cx="5758" cy="1632"/>
            </a:xfrm>
            <a:custGeom>
              <a:avLst/>
              <a:gdLst/>
              <a:ahLst/>
              <a:cxnLst>
                <a:cxn ang="0">
                  <a:pos x="5740" y="4316"/>
                </a:cxn>
                <a:cxn ang="0">
                  <a:pos x="0" y="4316"/>
                </a:cxn>
                <a:cxn ang="0">
                  <a:pos x="0" y="0"/>
                </a:cxn>
                <a:cxn ang="0">
                  <a:pos x="5740" y="0"/>
                </a:cxn>
                <a:cxn ang="0">
                  <a:pos x="5740" y="4316"/>
                </a:cxn>
                <a:cxn ang="0">
                  <a:pos x="5740" y="4316"/>
                </a:cxn>
              </a:cxnLst>
              <a:rect l="0" t="0" r="r" b="b"/>
              <a:pathLst>
                <a:path w="5740" h="4316">
                  <a:moveTo>
                    <a:pt x="5740" y="4316"/>
                  </a:moveTo>
                  <a:lnTo>
                    <a:pt x="0" y="4316"/>
                  </a:lnTo>
                  <a:lnTo>
                    <a:pt x="0" y="0"/>
                  </a:lnTo>
                  <a:lnTo>
                    <a:pt x="5740" y="0"/>
                  </a:lnTo>
                  <a:lnTo>
                    <a:pt x="5740" y="4316"/>
                  </a:lnTo>
                  <a:lnTo>
                    <a:pt x="5740" y="4316"/>
                  </a:lnTo>
                  <a:close/>
                </a:path>
              </a:pathLst>
            </a:custGeom>
            <a:gradFill rotWithShape="0">
              <a:gsLst>
                <a:gs pos="0">
                  <a:schemeClr val="bg1"/>
                </a:gs>
                <a:gs pos="100000">
                  <a:schemeClr val="accent2"/>
                </a:gs>
              </a:gsLst>
              <a:lin ang="5400000" scaled="1"/>
            </a:gradFill>
            <a:ln w="9525">
              <a:noFill/>
              <a:round/>
              <a:headEnd/>
              <a:tailEnd/>
            </a:ln>
          </p:spPr>
          <p:txBody>
            <a:bodyPr/>
            <a:lstStyle/>
            <a:p>
              <a:endParaRPr lang="en-US"/>
            </a:p>
          </p:txBody>
        </p:sp>
        <p:grpSp>
          <p:nvGrpSpPr>
            <p:cNvPr id="78853" name="Group 5"/>
            <p:cNvGrpSpPr>
              <a:grpSpLocks/>
            </p:cNvGrpSpPr>
            <p:nvPr userDrawn="1"/>
          </p:nvGrpSpPr>
          <p:grpSpPr bwMode="auto">
            <a:xfrm>
              <a:off x="3528" y="3715"/>
              <a:ext cx="792" cy="521"/>
              <a:chOff x="3527" y="3715"/>
              <a:chExt cx="792" cy="521"/>
            </a:xfrm>
          </p:grpSpPr>
          <p:sp>
            <p:nvSpPr>
              <p:cNvPr id="78854" name="Oval 6"/>
              <p:cNvSpPr>
                <a:spLocks noChangeArrowheads="1"/>
              </p:cNvSpPr>
              <p:nvPr/>
            </p:nvSpPr>
            <p:spPr bwMode="hidden">
              <a:xfrm>
                <a:off x="3686" y="3810"/>
                <a:ext cx="532" cy="327"/>
              </a:xfrm>
              <a:prstGeom prst="ellipse">
                <a:avLst/>
              </a:prstGeom>
              <a:gradFill rotWithShape="0">
                <a:gsLst>
                  <a:gs pos="0">
                    <a:schemeClr val="accent2"/>
                  </a:gs>
                  <a:gs pos="100000">
                    <a:schemeClr val="accent2">
                      <a:gamma/>
                      <a:shade val="90980"/>
                      <a:invGamma/>
                    </a:schemeClr>
                  </a:gs>
                </a:gsLst>
                <a:path path="shape">
                  <a:fillToRect l="50000" t="50000" r="50000" b="50000"/>
                </a:path>
              </a:gradFill>
              <a:ln w="9525">
                <a:noFill/>
                <a:round/>
                <a:headEnd/>
                <a:tailEnd/>
              </a:ln>
              <a:effectLst/>
            </p:spPr>
            <p:txBody>
              <a:bodyPr/>
              <a:lstStyle/>
              <a:p>
                <a:endParaRPr lang="en-US"/>
              </a:p>
            </p:txBody>
          </p:sp>
          <p:sp>
            <p:nvSpPr>
              <p:cNvPr id="78855" name="Oval 7"/>
              <p:cNvSpPr>
                <a:spLocks noChangeArrowheads="1"/>
              </p:cNvSpPr>
              <p:nvPr/>
            </p:nvSpPr>
            <p:spPr bwMode="hidden">
              <a:xfrm>
                <a:off x="3726" y="3840"/>
                <a:ext cx="452" cy="275"/>
              </a:xfrm>
              <a:prstGeom prst="ellipse">
                <a:avLst/>
              </a:prstGeom>
              <a:gradFill rotWithShape="0">
                <a:gsLst>
                  <a:gs pos="0">
                    <a:schemeClr val="accent2">
                      <a:gamma/>
                      <a:shade val="90980"/>
                      <a:invGamma/>
                    </a:schemeClr>
                  </a:gs>
                  <a:gs pos="100000">
                    <a:schemeClr val="accent2"/>
                  </a:gs>
                </a:gsLst>
                <a:lin ang="5400000" scaled="1"/>
              </a:gradFill>
              <a:ln w="9525">
                <a:noFill/>
                <a:round/>
                <a:headEnd/>
                <a:tailEnd/>
              </a:ln>
              <a:effectLst/>
            </p:spPr>
            <p:txBody>
              <a:bodyPr/>
              <a:lstStyle/>
              <a:p>
                <a:endParaRPr lang="en-US"/>
              </a:p>
            </p:txBody>
          </p:sp>
          <p:sp>
            <p:nvSpPr>
              <p:cNvPr id="78856" name="Oval 8"/>
              <p:cNvSpPr>
                <a:spLocks noChangeArrowheads="1"/>
              </p:cNvSpPr>
              <p:nvPr/>
            </p:nvSpPr>
            <p:spPr bwMode="hidden">
              <a:xfrm>
                <a:off x="3782" y="3872"/>
                <a:ext cx="344" cy="2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endParaRPr lang="en-US"/>
              </a:p>
            </p:txBody>
          </p:sp>
          <p:sp>
            <p:nvSpPr>
              <p:cNvPr id="78857" name="Oval 9"/>
              <p:cNvSpPr>
                <a:spLocks noChangeArrowheads="1"/>
              </p:cNvSpPr>
              <p:nvPr/>
            </p:nvSpPr>
            <p:spPr bwMode="hidden">
              <a:xfrm>
                <a:off x="3822" y="3896"/>
                <a:ext cx="262" cy="159"/>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endParaRPr lang="en-US"/>
              </a:p>
            </p:txBody>
          </p:sp>
          <p:sp>
            <p:nvSpPr>
              <p:cNvPr id="78858" name="Oval 10"/>
              <p:cNvSpPr>
                <a:spLocks noChangeArrowheads="1"/>
              </p:cNvSpPr>
              <p:nvPr/>
            </p:nvSpPr>
            <p:spPr bwMode="hidden">
              <a:xfrm>
                <a:off x="3856" y="3922"/>
                <a:ext cx="192" cy="1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endParaRPr lang="en-US"/>
              </a:p>
            </p:txBody>
          </p:sp>
          <p:sp>
            <p:nvSpPr>
              <p:cNvPr id="78859" name="Freeform 11"/>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2">
                      <a:gamma/>
                      <a:shade val="94118"/>
                      <a:invGamma/>
                    </a:schemeClr>
                  </a:gs>
                  <a:gs pos="100000">
                    <a:schemeClr val="accent2"/>
                  </a:gs>
                </a:gsLst>
                <a:lin ang="5400000" scaled="1"/>
              </a:gradFill>
              <a:ln w="9525">
                <a:noFill/>
                <a:round/>
                <a:headEnd/>
                <a:tailEnd/>
              </a:ln>
            </p:spPr>
            <p:txBody>
              <a:bodyPr/>
              <a:lstStyle/>
              <a:p>
                <a:endParaRPr lang="en-US"/>
              </a:p>
            </p:txBody>
          </p:sp>
          <p:sp>
            <p:nvSpPr>
              <p:cNvPr id="78860" name="Freeform 12"/>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2">
                      <a:gamma/>
                      <a:shade val="84706"/>
                      <a:invGamma/>
                    </a:schemeClr>
                  </a:gs>
                  <a:gs pos="100000">
                    <a:schemeClr val="accent2"/>
                  </a:gs>
                </a:gsLst>
                <a:lin ang="18900000" scaled="1"/>
              </a:gradFill>
              <a:ln w="9525">
                <a:noFill/>
                <a:round/>
                <a:headEnd/>
                <a:tailEnd/>
              </a:ln>
            </p:spPr>
            <p:txBody>
              <a:bodyPr/>
              <a:lstStyle/>
              <a:p>
                <a:endParaRPr lang="en-US"/>
              </a:p>
            </p:txBody>
          </p:sp>
          <p:sp>
            <p:nvSpPr>
              <p:cNvPr id="78861" name="Freeform 13"/>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endParaRPr lang="en-US"/>
              </a:p>
            </p:txBody>
          </p:sp>
          <p:sp>
            <p:nvSpPr>
              <p:cNvPr id="78862" name="Freeform 14"/>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2"/>
                  </a:gs>
                  <a:gs pos="100000">
                    <a:schemeClr val="accent2">
                      <a:gamma/>
                      <a:shade val="90980"/>
                      <a:invGamma/>
                    </a:schemeClr>
                  </a:gs>
                </a:gsLst>
                <a:path path="rect">
                  <a:fillToRect l="50000" t="50000" r="50000" b="50000"/>
                </a:path>
              </a:gradFill>
              <a:ln w="9525">
                <a:noFill/>
                <a:round/>
                <a:headEnd/>
                <a:tailEnd/>
              </a:ln>
            </p:spPr>
            <p:txBody>
              <a:bodyPr/>
              <a:lstStyle/>
              <a:p>
                <a:endParaRPr lang="en-US"/>
              </a:p>
            </p:txBody>
          </p:sp>
          <p:sp>
            <p:nvSpPr>
              <p:cNvPr id="78863" name="Freeform 15"/>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2"/>
                  </a:gs>
                  <a:gs pos="100000">
                    <a:schemeClr val="accent2">
                      <a:gamma/>
                      <a:shade val="87843"/>
                      <a:invGamma/>
                    </a:schemeClr>
                  </a:gs>
                </a:gsLst>
                <a:lin ang="0" scaled="1"/>
              </a:gradFill>
              <a:ln w="9525">
                <a:noFill/>
                <a:round/>
                <a:headEnd/>
                <a:tailEnd/>
              </a:ln>
            </p:spPr>
            <p:txBody>
              <a:bodyPr/>
              <a:lstStyle/>
              <a:p>
                <a:endParaRPr lang="en-US"/>
              </a:p>
            </p:txBody>
          </p:sp>
          <p:sp>
            <p:nvSpPr>
              <p:cNvPr id="78864" name="Oval 16"/>
              <p:cNvSpPr>
                <a:spLocks noChangeArrowheads="1"/>
              </p:cNvSpPr>
              <p:nvPr/>
            </p:nvSpPr>
            <p:spPr bwMode="hidden">
              <a:xfrm>
                <a:off x="3910" y="3948"/>
                <a:ext cx="84" cy="53"/>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endParaRPr lang="en-US"/>
              </a:p>
            </p:txBody>
          </p:sp>
        </p:grpSp>
        <p:grpSp>
          <p:nvGrpSpPr>
            <p:cNvPr id="78865" name="Group 17"/>
            <p:cNvGrpSpPr>
              <a:grpSpLocks/>
            </p:cNvGrpSpPr>
            <p:nvPr userDrawn="1"/>
          </p:nvGrpSpPr>
          <p:grpSpPr bwMode="auto">
            <a:xfrm>
              <a:off x="1776" y="3631"/>
              <a:ext cx="1626" cy="683"/>
              <a:chOff x="1776" y="3631"/>
              <a:chExt cx="1626" cy="683"/>
            </a:xfrm>
          </p:grpSpPr>
          <p:sp>
            <p:nvSpPr>
              <p:cNvPr id="78866" name="Oval 18"/>
              <p:cNvSpPr>
                <a:spLocks noChangeArrowheads="1"/>
              </p:cNvSpPr>
              <p:nvPr/>
            </p:nvSpPr>
            <p:spPr bwMode="hidden">
              <a:xfrm>
                <a:off x="2268" y="3934"/>
                <a:ext cx="638" cy="377"/>
              </a:xfrm>
              <a:prstGeom prst="ellipse">
                <a:avLst/>
              </a:prstGeom>
              <a:gradFill rotWithShape="0">
                <a:gsLst>
                  <a:gs pos="0">
                    <a:schemeClr val="accent2">
                      <a:gamma/>
                      <a:shade val="87843"/>
                      <a:invGamma/>
                    </a:schemeClr>
                  </a:gs>
                  <a:gs pos="100000">
                    <a:schemeClr val="accent2"/>
                  </a:gs>
                </a:gsLst>
                <a:lin ang="2700000" scaled="1"/>
              </a:gradFill>
              <a:ln w="9525">
                <a:noFill/>
                <a:round/>
                <a:headEnd/>
                <a:tailEnd/>
              </a:ln>
              <a:effectLst/>
            </p:spPr>
            <p:txBody>
              <a:bodyPr/>
              <a:lstStyle/>
              <a:p>
                <a:endParaRPr lang="en-US"/>
              </a:p>
            </p:txBody>
          </p:sp>
          <p:sp>
            <p:nvSpPr>
              <p:cNvPr id="78867" name="Oval 19"/>
              <p:cNvSpPr>
                <a:spLocks noChangeArrowheads="1"/>
              </p:cNvSpPr>
              <p:nvPr/>
            </p:nvSpPr>
            <p:spPr bwMode="hidden">
              <a:xfrm>
                <a:off x="2314" y="3958"/>
                <a:ext cx="543" cy="332"/>
              </a:xfrm>
              <a:prstGeom prst="ellipse">
                <a:avLst/>
              </a:prstGeom>
              <a:gradFill rotWithShape="0">
                <a:gsLst>
                  <a:gs pos="0">
                    <a:schemeClr val="accent2"/>
                  </a:gs>
                  <a:gs pos="100000">
                    <a:schemeClr val="accent2">
                      <a:gamma/>
                      <a:shade val="87843"/>
                      <a:invGamma/>
                    </a:schemeClr>
                  </a:gs>
                </a:gsLst>
                <a:lin ang="2700000" scaled="1"/>
              </a:gradFill>
              <a:ln w="9525">
                <a:noFill/>
                <a:round/>
                <a:headEnd/>
                <a:tailEnd/>
              </a:ln>
              <a:effectLst/>
            </p:spPr>
            <p:txBody>
              <a:bodyPr/>
              <a:lstStyle/>
              <a:p>
                <a:endParaRPr lang="en-US"/>
              </a:p>
            </p:txBody>
          </p:sp>
          <p:sp>
            <p:nvSpPr>
              <p:cNvPr id="78868" name="Oval 20"/>
              <p:cNvSpPr>
                <a:spLocks noChangeArrowheads="1"/>
              </p:cNvSpPr>
              <p:nvPr/>
            </p:nvSpPr>
            <p:spPr bwMode="hidden">
              <a:xfrm>
                <a:off x="2341" y="3979"/>
                <a:ext cx="501" cy="299"/>
              </a:xfrm>
              <a:prstGeom prst="ellipse">
                <a:avLst/>
              </a:prstGeom>
              <a:gradFill rotWithShape="0">
                <a:gsLst>
                  <a:gs pos="0">
                    <a:schemeClr val="accent2">
                      <a:gamma/>
                      <a:shade val="90980"/>
                      <a:invGamma/>
                    </a:schemeClr>
                  </a:gs>
                  <a:gs pos="100000">
                    <a:schemeClr val="accent2"/>
                  </a:gs>
                </a:gsLst>
                <a:lin ang="2700000" scaled="1"/>
              </a:gradFill>
              <a:ln w="9525">
                <a:noFill/>
                <a:round/>
                <a:headEnd/>
                <a:tailEnd/>
              </a:ln>
              <a:effectLst/>
            </p:spPr>
            <p:txBody>
              <a:bodyPr/>
              <a:lstStyle/>
              <a:p>
                <a:endParaRPr lang="en-US"/>
              </a:p>
            </p:txBody>
          </p:sp>
          <p:sp>
            <p:nvSpPr>
              <p:cNvPr id="78869" name="Oval 21"/>
              <p:cNvSpPr>
                <a:spLocks noChangeArrowheads="1"/>
              </p:cNvSpPr>
              <p:nvPr/>
            </p:nvSpPr>
            <p:spPr bwMode="hidden">
              <a:xfrm>
                <a:off x="2368" y="3997"/>
                <a:ext cx="444" cy="258"/>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endParaRPr lang="en-US"/>
              </a:p>
            </p:txBody>
          </p:sp>
          <p:sp>
            <p:nvSpPr>
              <p:cNvPr id="78870" name="Oval 22"/>
              <p:cNvSpPr>
                <a:spLocks noChangeArrowheads="1"/>
              </p:cNvSpPr>
              <p:nvPr/>
            </p:nvSpPr>
            <p:spPr bwMode="hidden">
              <a:xfrm>
                <a:off x="2385" y="4005"/>
                <a:ext cx="413" cy="240"/>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endParaRPr lang="en-US"/>
              </a:p>
            </p:txBody>
          </p:sp>
          <p:sp>
            <p:nvSpPr>
              <p:cNvPr id="78871" name="Oval 23"/>
              <p:cNvSpPr>
                <a:spLocks noChangeArrowheads="1"/>
              </p:cNvSpPr>
              <p:nvPr/>
            </p:nvSpPr>
            <p:spPr bwMode="hidden">
              <a:xfrm>
                <a:off x="2437" y="4026"/>
                <a:ext cx="306" cy="192"/>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endParaRPr lang="en-US"/>
              </a:p>
            </p:txBody>
          </p:sp>
          <p:sp>
            <p:nvSpPr>
              <p:cNvPr id="78872" name="Oval 24"/>
              <p:cNvSpPr>
                <a:spLocks noChangeArrowheads="1"/>
              </p:cNvSpPr>
              <p:nvPr/>
            </p:nvSpPr>
            <p:spPr bwMode="hidden">
              <a:xfrm>
                <a:off x="2476" y="4056"/>
                <a:ext cx="227" cy="135"/>
              </a:xfrm>
              <a:prstGeom prst="ellipse">
                <a:avLst/>
              </a:prstGeom>
              <a:gradFill rotWithShape="0">
                <a:gsLst>
                  <a:gs pos="0">
                    <a:schemeClr val="accent2"/>
                  </a:gs>
                  <a:gs pos="100000">
                    <a:schemeClr val="accent2">
                      <a:gamma/>
                      <a:shade val="90980"/>
                      <a:invGamma/>
                    </a:schemeClr>
                  </a:gs>
                </a:gsLst>
                <a:lin ang="2700000" scaled="1"/>
              </a:gradFill>
              <a:ln w="9525">
                <a:noFill/>
                <a:round/>
                <a:headEnd/>
                <a:tailEnd/>
              </a:ln>
              <a:effectLst/>
            </p:spPr>
            <p:txBody>
              <a:bodyPr/>
              <a:lstStyle/>
              <a:p>
                <a:endParaRPr lang="en-US"/>
              </a:p>
            </p:txBody>
          </p:sp>
          <p:sp>
            <p:nvSpPr>
              <p:cNvPr id="78873" name="Oval 25"/>
              <p:cNvSpPr>
                <a:spLocks noChangeArrowheads="1"/>
              </p:cNvSpPr>
              <p:nvPr/>
            </p:nvSpPr>
            <p:spPr bwMode="hidden">
              <a:xfrm>
                <a:off x="2542" y="4097"/>
                <a:ext cx="90" cy="60"/>
              </a:xfrm>
              <a:prstGeom prst="ellipse">
                <a:avLst/>
              </a:prstGeom>
              <a:gradFill rotWithShape="0">
                <a:gsLst>
                  <a:gs pos="0">
                    <a:schemeClr val="accent2"/>
                  </a:gs>
                  <a:gs pos="100000">
                    <a:schemeClr val="accent2">
                      <a:gamma/>
                      <a:shade val="90980"/>
                      <a:invGamma/>
                    </a:schemeClr>
                  </a:gs>
                </a:gsLst>
                <a:lin ang="0" scaled="1"/>
              </a:gradFill>
              <a:ln w="9525">
                <a:noFill/>
                <a:round/>
                <a:headEnd/>
                <a:tailEnd/>
              </a:ln>
              <a:effectLst/>
            </p:spPr>
            <p:txBody>
              <a:bodyPr/>
              <a:lstStyle/>
              <a:p>
                <a:endParaRPr lang="en-US"/>
              </a:p>
            </p:txBody>
          </p:sp>
          <p:sp>
            <p:nvSpPr>
              <p:cNvPr id="78874" name="Freeform 26"/>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2">
                      <a:gamma/>
                      <a:shade val="90980"/>
                      <a:invGamma/>
                    </a:schemeClr>
                  </a:gs>
                  <a:gs pos="100000">
                    <a:schemeClr val="accent2"/>
                  </a:gs>
                </a:gsLst>
                <a:lin ang="5400000" scaled="1"/>
              </a:gradFill>
              <a:ln w="9525">
                <a:noFill/>
                <a:round/>
                <a:headEnd/>
                <a:tailEnd/>
              </a:ln>
            </p:spPr>
            <p:txBody>
              <a:bodyPr/>
              <a:lstStyle/>
              <a:p>
                <a:endParaRPr lang="en-US"/>
              </a:p>
            </p:txBody>
          </p:sp>
          <p:sp>
            <p:nvSpPr>
              <p:cNvPr id="78875" name="Freeform 27"/>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2"/>
                  </a:gs>
                  <a:gs pos="100000">
                    <a:schemeClr val="accent2">
                      <a:gamma/>
                      <a:shade val="84706"/>
                      <a:invGamma/>
                    </a:schemeClr>
                  </a:gs>
                </a:gsLst>
                <a:lin ang="2700000" scaled="1"/>
              </a:gradFill>
              <a:ln w="9525">
                <a:noFill/>
                <a:round/>
                <a:headEnd/>
                <a:tailEnd/>
              </a:ln>
            </p:spPr>
            <p:txBody>
              <a:bodyPr/>
              <a:lstStyle/>
              <a:p>
                <a:endParaRPr lang="en-US"/>
              </a:p>
            </p:txBody>
          </p:sp>
          <p:sp>
            <p:nvSpPr>
              <p:cNvPr id="78876" name="Freeform 28"/>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2"/>
                  </a:gs>
                  <a:gs pos="100000">
                    <a:schemeClr val="accent2">
                      <a:gamma/>
                      <a:shade val="90980"/>
                      <a:invGamma/>
                    </a:schemeClr>
                  </a:gs>
                </a:gsLst>
                <a:lin ang="0" scaled="1"/>
              </a:gradFill>
              <a:ln w="9525">
                <a:noFill/>
                <a:round/>
                <a:headEnd/>
                <a:tailEnd/>
              </a:ln>
            </p:spPr>
            <p:txBody>
              <a:bodyPr/>
              <a:lstStyle/>
              <a:p>
                <a:endParaRPr lang="en-US"/>
              </a:p>
            </p:txBody>
          </p:sp>
          <p:sp>
            <p:nvSpPr>
              <p:cNvPr id="78877" name="Freeform 29"/>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2"/>
                  </a:gs>
                  <a:gs pos="100000">
                    <a:schemeClr val="accent2">
                      <a:gamma/>
                      <a:shade val="81961"/>
                      <a:invGamma/>
                    </a:schemeClr>
                  </a:gs>
                </a:gsLst>
                <a:lin ang="5400000" scaled="1"/>
              </a:gradFill>
              <a:ln w="9525">
                <a:noFill/>
                <a:round/>
                <a:headEnd/>
                <a:tailEnd/>
              </a:ln>
            </p:spPr>
            <p:txBody>
              <a:bodyPr/>
              <a:lstStyle/>
              <a:p>
                <a:endParaRPr lang="en-US"/>
              </a:p>
            </p:txBody>
          </p:sp>
          <p:sp>
            <p:nvSpPr>
              <p:cNvPr id="78878" name="Freeform 30"/>
              <p:cNvSpPr>
                <a:spLocks/>
              </p:cNvSpPr>
              <p:nvPr/>
            </p:nvSpPr>
            <p:spPr bwMode="hidden">
              <a:xfrm>
                <a:off x="2068" y="3685"/>
                <a:ext cx="835" cy="150"/>
              </a:xfrm>
              <a:custGeom>
                <a:avLst/>
                <a:gdLst/>
                <a:ahLst/>
                <a:cxnLst>
                  <a:cxn ang="0">
                    <a:pos x="518" y="18"/>
                  </a:cxn>
                  <a:cxn ang="0">
                    <a:pos x="597" y="24"/>
                  </a:cxn>
                  <a:cxn ang="0">
                    <a:pos x="682" y="30"/>
                  </a:cxn>
                  <a:cxn ang="0">
                    <a:pos x="755" y="42"/>
                  </a:cxn>
                  <a:cxn ang="0">
                    <a:pos x="828" y="60"/>
                  </a:cxn>
                  <a:cxn ang="0">
                    <a:pos x="835" y="42"/>
                  </a:cxn>
                  <a:cxn ang="0">
                    <a:pos x="761" y="24"/>
                  </a:cxn>
                  <a:cxn ang="0">
                    <a:pos x="688" y="12"/>
                  </a:cxn>
                  <a:cxn ang="0">
                    <a:pos x="603" y="6"/>
                  </a:cxn>
                  <a:cxn ang="0">
                    <a:pos x="518" y="0"/>
                  </a:cxn>
                  <a:cxn ang="0">
                    <a:pos x="372" y="12"/>
                  </a:cxn>
                  <a:cxn ang="0">
                    <a:pos x="232" y="36"/>
                  </a:cxn>
                  <a:cxn ang="0">
                    <a:pos x="110" y="78"/>
                  </a:cxn>
                  <a:cxn ang="0">
                    <a:pos x="0" y="132"/>
                  </a:cxn>
                  <a:cxn ang="0">
                    <a:pos x="19" y="150"/>
                  </a:cxn>
                  <a:cxn ang="0">
                    <a:pos x="122" y="96"/>
                  </a:cxn>
                  <a:cxn ang="0">
                    <a:pos x="244" y="54"/>
                  </a:cxn>
                  <a:cxn ang="0">
                    <a:pos x="378" y="30"/>
                  </a:cxn>
                  <a:cxn ang="0">
                    <a:pos x="518" y="18"/>
                  </a:cxn>
                  <a:cxn ang="0">
                    <a:pos x="518" y="18"/>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lnTo>
                      <a:pt x="518" y="18"/>
                    </a:lnTo>
                    <a:close/>
                  </a:path>
                </a:pathLst>
              </a:custGeom>
              <a:solidFill>
                <a:schemeClr val="accent2"/>
              </a:solidFill>
              <a:ln w="9525">
                <a:noFill/>
                <a:round/>
                <a:headEnd/>
                <a:tailEnd/>
              </a:ln>
            </p:spPr>
            <p:txBody>
              <a:bodyPr/>
              <a:lstStyle/>
              <a:p>
                <a:endParaRPr lang="en-US"/>
              </a:p>
            </p:txBody>
          </p:sp>
          <p:sp>
            <p:nvSpPr>
              <p:cNvPr id="78879" name="Freeform 31"/>
              <p:cNvSpPr>
                <a:spLocks/>
              </p:cNvSpPr>
              <p:nvPr/>
            </p:nvSpPr>
            <p:spPr bwMode="hidden">
              <a:xfrm>
                <a:off x="1867" y="3853"/>
                <a:ext cx="171" cy="461"/>
              </a:xfrm>
              <a:custGeom>
                <a:avLst/>
                <a:gdLst/>
                <a:ahLst/>
                <a:cxnLst>
                  <a:cxn ang="0">
                    <a:pos x="31" y="263"/>
                  </a:cxn>
                  <a:cxn ang="0">
                    <a:pos x="43" y="191"/>
                  </a:cxn>
                  <a:cxn ang="0">
                    <a:pos x="67" y="131"/>
                  </a:cxn>
                  <a:cxn ang="0">
                    <a:pos x="116" y="72"/>
                  </a:cxn>
                  <a:cxn ang="0">
                    <a:pos x="171" y="18"/>
                  </a:cxn>
                  <a:cxn ang="0">
                    <a:pos x="153" y="0"/>
                  </a:cxn>
                  <a:cxn ang="0">
                    <a:pos x="86" y="60"/>
                  </a:cxn>
                  <a:cxn ang="0">
                    <a:pos x="43" y="120"/>
                  </a:cxn>
                  <a:cxn ang="0">
                    <a:pos x="13" y="191"/>
                  </a:cxn>
                  <a:cxn ang="0">
                    <a:pos x="0" y="263"/>
                  </a:cxn>
                  <a:cxn ang="0">
                    <a:pos x="6" y="317"/>
                  </a:cxn>
                  <a:cxn ang="0">
                    <a:pos x="25" y="365"/>
                  </a:cxn>
                  <a:cxn ang="0">
                    <a:pos x="49" y="413"/>
                  </a:cxn>
                  <a:cxn ang="0">
                    <a:pos x="86" y="461"/>
                  </a:cxn>
                  <a:cxn ang="0">
                    <a:pos x="122" y="461"/>
                  </a:cxn>
                  <a:cxn ang="0">
                    <a:pos x="86" y="413"/>
                  </a:cxn>
                  <a:cxn ang="0">
                    <a:pos x="55" y="365"/>
                  </a:cxn>
                  <a:cxn ang="0">
                    <a:pos x="37" y="317"/>
                  </a:cxn>
                  <a:cxn ang="0">
                    <a:pos x="31" y="263"/>
                  </a:cxn>
                  <a:cxn ang="0">
                    <a:pos x="31" y="263"/>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lnTo>
                      <a:pt x="31" y="263"/>
                    </a:lnTo>
                    <a:close/>
                  </a:path>
                </a:pathLst>
              </a:custGeom>
              <a:solidFill>
                <a:schemeClr val="accent2"/>
              </a:solidFill>
              <a:ln w="9525">
                <a:noFill/>
                <a:round/>
                <a:headEnd/>
                <a:tailEnd/>
              </a:ln>
            </p:spPr>
            <p:txBody>
              <a:bodyPr/>
              <a:lstStyle/>
              <a:p>
                <a:endParaRPr lang="en-US"/>
              </a:p>
            </p:txBody>
          </p:sp>
          <p:sp>
            <p:nvSpPr>
              <p:cNvPr id="78880" name="Freeform 32"/>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endParaRPr lang="en-US"/>
              </a:p>
            </p:txBody>
          </p:sp>
          <p:sp>
            <p:nvSpPr>
              <p:cNvPr id="78881" name="Freeform 33"/>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endParaRPr lang="en-US"/>
              </a:p>
            </p:txBody>
          </p:sp>
          <p:sp>
            <p:nvSpPr>
              <p:cNvPr id="78882" name="Freeform 34"/>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endParaRPr lang="en-US"/>
              </a:p>
            </p:txBody>
          </p:sp>
          <p:sp>
            <p:nvSpPr>
              <p:cNvPr id="78883" name="Freeform 35"/>
              <p:cNvSpPr>
                <a:spLocks/>
              </p:cNvSpPr>
              <p:nvPr/>
            </p:nvSpPr>
            <p:spPr bwMode="hidden">
              <a:xfrm>
                <a:off x="1776" y="3673"/>
                <a:ext cx="481" cy="641"/>
              </a:xfrm>
              <a:custGeom>
                <a:avLst/>
                <a:gdLst/>
                <a:ahLst/>
                <a:cxnLst>
                  <a:cxn ang="0">
                    <a:pos x="18" y="443"/>
                  </a:cxn>
                  <a:cxn ang="0">
                    <a:pos x="24" y="371"/>
                  </a:cxn>
                  <a:cxn ang="0">
                    <a:pos x="55" y="305"/>
                  </a:cxn>
                  <a:cxn ang="0">
                    <a:pos x="91" y="246"/>
                  </a:cxn>
                  <a:cxn ang="0">
                    <a:pos x="146" y="186"/>
                  </a:cxn>
                  <a:cxn ang="0">
                    <a:pos x="213" y="132"/>
                  </a:cxn>
                  <a:cxn ang="0">
                    <a:pos x="292" y="84"/>
                  </a:cxn>
                  <a:cxn ang="0">
                    <a:pos x="384" y="48"/>
                  </a:cxn>
                  <a:cxn ang="0">
                    <a:pos x="481" y="12"/>
                  </a:cxn>
                  <a:cxn ang="0">
                    <a:pos x="457" y="0"/>
                  </a:cxn>
                  <a:cxn ang="0">
                    <a:pos x="359" y="36"/>
                  </a:cxn>
                  <a:cxn ang="0">
                    <a:pos x="274" y="78"/>
                  </a:cxn>
                  <a:cxn ang="0">
                    <a:pos x="195" y="126"/>
                  </a:cxn>
                  <a:cxn ang="0">
                    <a:pos x="128" y="180"/>
                  </a:cxn>
                  <a:cxn ang="0">
                    <a:pos x="73" y="240"/>
                  </a:cxn>
                  <a:cxn ang="0">
                    <a:pos x="37" y="305"/>
                  </a:cxn>
                  <a:cxn ang="0">
                    <a:pos x="6" y="371"/>
                  </a:cxn>
                  <a:cxn ang="0">
                    <a:pos x="0" y="443"/>
                  </a:cxn>
                  <a:cxn ang="0">
                    <a:pos x="6" y="497"/>
                  </a:cxn>
                  <a:cxn ang="0">
                    <a:pos x="18" y="545"/>
                  </a:cxn>
                  <a:cxn ang="0">
                    <a:pos x="43" y="593"/>
                  </a:cxn>
                  <a:cxn ang="0">
                    <a:pos x="73" y="641"/>
                  </a:cxn>
                  <a:cxn ang="0">
                    <a:pos x="97" y="641"/>
                  </a:cxn>
                  <a:cxn ang="0">
                    <a:pos x="67" y="593"/>
                  </a:cxn>
                  <a:cxn ang="0">
                    <a:pos x="43" y="545"/>
                  </a:cxn>
                  <a:cxn ang="0">
                    <a:pos x="24" y="497"/>
                  </a:cxn>
                  <a:cxn ang="0">
                    <a:pos x="18" y="443"/>
                  </a:cxn>
                  <a:cxn ang="0">
                    <a:pos x="18" y="443"/>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lnTo>
                      <a:pt x="18" y="443"/>
                    </a:lnTo>
                    <a:close/>
                  </a:path>
                </a:pathLst>
              </a:custGeom>
              <a:solidFill>
                <a:schemeClr val="accent2"/>
              </a:solidFill>
              <a:ln w="9525">
                <a:noFill/>
                <a:round/>
                <a:headEnd/>
                <a:tailEnd/>
              </a:ln>
            </p:spPr>
            <p:txBody>
              <a:bodyPr/>
              <a:lstStyle/>
              <a:p>
                <a:endParaRPr lang="en-US"/>
              </a:p>
            </p:txBody>
          </p:sp>
        </p:grpSp>
        <p:grpSp>
          <p:nvGrpSpPr>
            <p:cNvPr id="78884" name="Group 36"/>
            <p:cNvGrpSpPr>
              <a:grpSpLocks/>
            </p:cNvGrpSpPr>
            <p:nvPr userDrawn="1"/>
          </p:nvGrpSpPr>
          <p:grpSpPr bwMode="auto">
            <a:xfrm>
              <a:off x="4128" y="3360"/>
              <a:ext cx="1351" cy="821"/>
              <a:chOff x="4128" y="3360"/>
              <a:chExt cx="1351" cy="821"/>
            </a:xfrm>
          </p:grpSpPr>
          <p:sp>
            <p:nvSpPr>
              <p:cNvPr id="78885" name="Freeform 37"/>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endParaRPr lang="en-US"/>
              </a:p>
            </p:txBody>
          </p:sp>
          <p:sp>
            <p:nvSpPr>
              <p:cNvPr id="78886" name="Freeform 38"/>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endParaRPr lang="en-US"/>
              </a:p>
            </p:txBody>
          </p:sp>
          <p:sp>
            <p:nvSpPr>
              <p:cNvPr id="78887" name="Freeform 39"/>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2">
                      <a:gamma/>
                      <a:tint val="94118"/>
                      <a:invGamma/>
                    </a:schemeClr>
                  </a:gs>
                  <a:gs pos="100000">
                    <a:schemeClr val="accent2"/>
                  </a:gs>
                </a:gsLst>
                <a:lin ang="5400000" scaled="1"/>
              </a:gradFill>
              <a:ln w="9525">
                <a:noFill/>
                <a:round/>
                <a:headEnd/>
                <a:tailEnd/>
              </a:ln>
            </p:spPr>
            <p:txBody>
              <a:bodyPr/>
              <a:lstStyle/>
              <a:p>
                <a:endParaRPr lang="en-US"/>
              </a:p>
            </p:txBody>
          </p:sp>
          <p:sp>
            <p:nvSpPr>
              <p:cNvPr id="78888" name="Freeform 40"/>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endParaRPr lang="en-US"/>
              </a:p>
            </p:txBody>
          </p:sp>
          <p:sp>
            <p:nvSpPr>
              <p:cNvPr id="78889" name="Freeform 41"/>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endParaRPr lang="en-US"/>
              </a:p>
            </p:txBody>
          </p:sp>
          <p:sp>
            <p:nvSpPr>
              <p:cNvPr id="78890" name="Freeform 42"/>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endParaRPr lang="en-US"/>
              </a:p>
            </p:txBody>
          </p:sp>
          <p:sp>
            <p:nvSpPr>
              <p:cNvPr id="78891" name="Freeform 43"/>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endParaRPr lang="en-US"/>
              </a:p>
            </p:txBody>
          </p:sp>
          <p:sp>
            <p:nvSpPr>
              <p:cNvPr id="78892" name="Freeform 44"/>
              <p:cNvSpPr>
                <a:spLocks/>
              </p:cNvSpPr>
              <p:nvPr/>
            </p:nvSpPr>
            <p:spPr bwMode="hidden">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solidFill>
                <a:schemeClr val="accent2"/>
              </a:solidFill>
              <a:ln w="9525">
                <a:noFill/>
                <a:round/>
                <a:headEnd/>
                <a:tailEnd/>
              </a:ln>
            </p:spPr>
            <p:txBody>
              <a:bodyPr/>
              <a:lstStyle/>
              <a:p>
                <a:endParaRPr lang="en-US"/>
              </a:p>
            </p:txBody>
          </p:sp>
          <p:sp>
            <p:nvSpPr>
              <p:cNvPr id="78893" name="Freeform 45"/>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2">
                      <a:gamma/>
                      <a:tint val="96863"/>
                      <a:invGamma/>
                    </a:schemeClr>
                  </a:gs>
                  <a:gs pos="100000">
                    <a:schemeClr val="accent2"/>
                  </a:gs>
                </a:gsLst>
                <a:lin ang="0" scaled="1"/>
              </a:gradFill>
              <a:ln w="9525">
                <a:noFill/>
                <a:round/>
                <a:headEnd/>
                <a:tailEnd/>
              </a:ln>
            </p:spPr>
            <p:txBody>
              <a:bodyPr/>
              <a:lstStyle/>
              <a:p>
                <a:endParaRPr lang="en-US"/>
              </a:p>
            </p:txBody>
          </p:sp>
          <p:sp>
            <p:nvSpPr>
              <p:cNvPr id="78894" name="Freeform 46"/>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endParaRPr lang="en-US"/>
              </a:p>
            </p:txBody>
          </p:sp>
          <p:sp>
            <p:nvSpPr>
              <p:cNvPr id="78895" name="Freeform 47"/>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endParaRPr lang="en-US"/>
              </a:p>
            </p:txBody>
          </p:sp>
          <p:sp>
            <p:nvSpPr>
              <p:cNvPr id="78896" name="Oval 48"/>
              <p:cNvSpPr>
                <a:spLocks noChangeArrowheads="1"/>
              </p:cNvSpPr>
              <p:nvPr/>
            </p:nvSpPr>
            <p:spPr bwMode="hidden">
              <a:xfrm>
                <a:off x="4546" y="3608"/>
                <a:ext cx="518" cy="319"/>
              </a:xfrm>
              <a:prstGeom prst="ellipse">
                <a:avLst/>
              </a:prstGeom>
              <a:gradFill rotWithShape="0">
                <a:gsLst>
                  <a:gs pos="0">
                    <a:schemeClr val="accent2">
                      <a:gamma/>
                      <a:shade val="94118"/>
                      <a:invGamma/>
                    </a:schemeClr>
                  </a:gs>
                  <a:gs pos="100000">
                    <a:schemeClr val="accent2"/>
                  </a:gs>
                </a:gsLst>
                <a:lin ang="0" scaled="1"/>
              </a:gradFill>
              <a:ln w="9525">
                <a:noFill/>
                <a:round/>
                <a:headEnd/>
                <a:tailEnd/>
              </a:ln>
              <a:effectLst/>
            </p:spPr>
            <p:txBody>
              <a:bodyPr/>
              <a:lstStyle/>
              <a:p>
                <a:endParaRPr lang="en-US"/>
              </a:p>
            </p:txBody>
          </p:sp>
          <p:sp>
            <p:nvSpPr>
              <p:cNvPr id="78897" name="Oval 49"/>
              <p:cNvSpPr>
                <a:spLocks noChangeArrowheads="1"/>
              </p:cNvSpPr>
              <p:nvPr/>
            </p:nvSpPr>
            <p:spPr bwMode="hidden">
              <a:xfrm>
                <a:off x="4578" y="3630"/>
                <a:ext cx="446" cy="271"/>
              </a:xfrm>
              <a:prstGeom prst="ellipse">
                <a:avLst/>
              </a:prstGeom>
              <a:gradFill rotWithShape="0">
                <a:gsLst>
                  <a:gs pos="0">
                    <a:schemeClr val="accent2">
                      <a:gamma/>
                      <a:tint val="96863"/>
                      <a:invGamma/>
                    </a:schemeClr>
                  </a:gs>
                  <a:gs pos="100000">
                    <a:schemeClr val="accent2"/>
                  </a:gs>
                </a:gsLst>
                <a:lin ang="5400000" scaled="1"/>
              </a:gradFill>
              <a:ln w="9525">
                <a:noFill/>
                <a:round/>
                <a:headEnd/>
                <a:tailEnd/>
              </a:ln>
              <a:effectLst/>
            </p:spPr>
            <p:txBody>
              <a:bodyPr/>
              <a:lstStyle/>
              <a:p>
                <a:endParaRPr lang="en-US"/>
              </a:p>
            </p:txBody>
          </p:sp>
          <p:sp>
            <p:nvSpPr>
              <p:cNvPr id="78898" name="Oval 50"/>
              <p:cNvSpPr>
                <a:spLocks noChangeArrowheads="1"/>
              </p:cNvSpPr>
              <p:nvPr/>
            </p:nvSpPr>
            <p:spPr bwMode="hidden">
              <a:xfrm>
                <a:off x="4610" y="3650"/>
                <a:ext cx="386" cy="233"/>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endParaRPr lang="en-US"/>
              </a:p>
            </p:txBody>
          </p:sp>
          <p:sp>
            <p:nvSpPr>
              <p:cNvPr id="78899" name="Oval 51"/>
              <p:cNvSpPr>
                <a:spLocks noChangeArrowheads="1"/>
              </p:cNvSpPr>
              <p:nvPr/>
            </p:nvSpPr>
            <p:spPr bwMode="hidden">
              <a:xfrm>
                <a:off x="4654" y="3678"/>
                <a:ext cx="298" cy="177"/>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endParaRPr lang="en-US"/>
              </a:p>
            </p:txBody>
          </p:sp>
          <p:sp>
            <p:nvSpPr>
              <p:cNvPr id="78900" name="Oval 52"/>
              <p:cNvSpPr>
                <a:spLocks noChangeArrowheads="1"/>
              </p:cNvSpPr>
              <p:nvPr/>
            </p:nvSpPr>
            <p:spPr bwMode="hidden">
              <a:xfrm>
                <a:off x="4690" y="3698"/>
                <a:ext cx="222" cy="139"/>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endParaRPr lang="en-US"/>
              </a:p>
            </p:txBody>
          </p:sp>
          <p:sp>
            <p:nvSpPr>
              <p:cNvPr id="78901" name="Oval 53"/>
              <p:cNvSpPr>
                <a:spLocks noChangeArrowheads="1"/>
              </p:cNvSpPr>
              <p:nvPr/>
            </p:nvSpPr>
            <p:spPr bwMode="hidden">
              <a:xfrm>
                <a:off x="4738" y="3728"/>
                <a:ext cx="126" cy="81"/>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endParaRPr lang="en-US"/>
              </a:p>
            </p:txBody>
          </p:sp>
        </p:grpSp>
        <p:grpSp>
          <p:nvGrpSpPr>
            <p:cNvPr id="78902" name="Group 54"/>
            <p:cNvGrpSpPr>
              <a:grpSpLocks/>
            </p:cNvGrpSpPr>
            <p:nvPr userDrawn="1"/>
          </p:nvGrpSpPr>
          <p:grpSpPr bwMode="auto">
            <a:xfrm>
              <a:off x="5280" y="3024"/>
              <a:ext cx="425" cy="258"/>
              <a:chOff x="5280" y="3024"/>
              <a:chExt cx="425" cy="258"/>
            </a:xfrm>
          </p:grpSpPr>
          <p:sp>
            <p:nvSpPr>
              <p:cNvPr id="78903" name="Freeform 55"/>
              <p:cNvSpPr>
                <a:spLocks/>
              </p:cNvSpPr>
              <p:nvPr/>
            </p:nvSpPr>
            <p:spPr bwMode="hidden">
              <a:xfrm>
                <a:off x="5280" y="3186"/>
                <a:ext cx="383" cy="96"/>
              </a:xfrm>
              <a:custGeom>
                <a:avLst/>
                <a:gdLst/>
                <a:ahLst/>
                <a:cxnLst>
                  <a:cxn ang="0">
                    <a:pos x="209" y="96"/>
                  </a:cxn>
                  <a:cxn ang="0">
                    <a:pos x="143" y="90"/>
                  </a:cxn>
                  <a:cxn ang="0">
                    <a:pos x="83" y="66"/>
                  </a:cxn>
                  <a:cxn ang="0">
                    <a:pos x="35" y="36"/>
                  </a:cxn>
                  <a:cxn ang="0">
                    <a:pos x="6" y="0"/>
                  </a:cxn>
                  <a:cxn ang="0">
                    <a:pos x="0" y="6"/>
                  </a:cxn>
                  <a:cxn ang="0">
                    <a:pos x="29" y="42"/>
                  </a:cxn>
                  <a:cxn ang="0">
                    <a:pos x="77" y="72"/>
                  </a:cxn>
                  <a:cxn ang="0">
                    <a:pos x="137" y="90"/>
                  </a:cxn>
                  <a:cxn ang="0">
                    <a:pos x="209" y="96"/>
                  </a:cxn>
                  <a:cxn ang="0">
                    <a:pos x="263" y="90"/>
                  </a:cxn>
                  <a:cxn ang="0">
                    <a:pos x="311" y="84"/>
                  </a:cxn>
                  <a:cxn ang="0">
                    <a:pos x="352" y="66"/>
                  </a:cxn>
                  <a:cxn ang="0">
                    <a:pos x="382" y="42"/>
                  </a:cxn>
                  <a:cxn ang="0">
                    <a:pos x="376" y="42"/>
                  </a:cxn>
                  <a:cxn ang="0">
                    <a:pos x="346" y="66"/>
                  </a:cxn>
                  <a:cxn ang="0">
                    <a:pos x="305" y="78"/>
                  </a:cxn>
                  <a:cxn ang="0">
                    <a:pos x="263" y="90"/>
                  </a:cxn>
                  <a:cxn ang="0">
                    <a:pos x="209" y="96"/>
                  </a:cxn>
                  <a:cxn ang="0">
                    <a:pos x="209" y="96"/>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lnTo>
                      <a:pt x="209" y="96"/>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US"/>
              </a:p>
            </p:txBody>
          </p:sp>
          <p:sp>
            <p:nvSpPr>
              <p:cNvPr id="78904" name="Freeform 56"/>
              <p:cNvSpPr>
                <a:spLocks/>
              </p:cNvSpPr>
              <p:nvPr/>
            </p:nvSpPr>
            <p:spPr bwMode="hidden">
              <a:xfrm>
                <a:off x="5315" y="3024"/>
                <a:ext cx="258" cy="54"/>
              </a:xfrm>
              <a:custGeom>
                <a:avLst/>
                <a:gdLst/>
                <a:ahLst/>
                <a:cxnLst>
                  <a:cxn ang="0">
                    <a:pos x="174" y="0"/>
                  </a:cxn>
                  <a:cxn ang="0">
                    <a:pos x="216" y="6"/>
                  </a:cxn>
                  <a:cxn ang="0">
                    <a:pos x="258" y="12"/>
                  </a:cxn>
                  <a:cxn ang="0">
                    <a:pos x="252" y="6"/>
                  </a:cxn>
                  <a:cxn ang="0">
                    <a:pos x="216" y="0"/>
                  </a:cxn>
                  <a:cxn ang="0">
                    <a:pos x="174" y="0"/>
                  </a:cxn>
                  <a:cxn ang="0">
                    <a:pos x="120" y="6"/>
                  </a:cxn>
                  <a:cxn ang="0">
                    <a:pos x="78" y="12"/>
                  </a:cxn>
                  <a:cxn ang="0">
                    <a:pos x="36" y="30"/>
                  </a:cxn>
                  <a:cxn ang="0">
                    <a:pos x="0" y="48"/>
                  </a:cxn>
                  <a:cxn ang="0">
                    <a:pos x="6" y="54"/>
                  </a:cxn>
                  <a:cxn ang="0">
                    <a:pos x="36" y="36"/>
                  </a:cxn>
                  <a:cxn ang="0">
                    <a:pos x="78" y="18"/>
                  </a:cxn>
                  <a:cxn ang="0">
                    <a:pos x="120" y="6"/>
                  </a:cxn>
                  <a:cxn ang="0">
                    <a:pos x="174" y="0"/>
                  </a:cxn>
                  <a:cxn ang="0">
                    <a:pos x="174" y="0"/>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lnTo>
                      <a:pt x="174" y="0"/>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US"/>
              </a:p>
            </p:txBody>
          </p:sp>
          <p:sp>
            <p:nvSpPr>
              <p:cNvPr id="78905" name="Freeform 57"/>
              <p:cNvSpPr>
                <a:spLocks/>
              </p:cNvSpPr>
              <p:nvPr/>
            </p:nvSpPr>
            <p:spPr bwMode="hidden">
              <a:xfrm>
                <a:off x="5645" y="3066"/>
                <a:ext cx="60" cy="156"/>
              </a:xfrm>
              <a:custGeom>
                <a:avLst/>
                <a:gdLst/>
                <a:ahLst/>
                <a:cxnLst>
                  <a:cxn ang="0">
                    <a:pos x="54" y="90"/>
                  </a:cxn>
                  <a:cxn ang="0">
                    <a:pos x="48" y="126"/>
                  </a:cxn>
                  <a:cxn ang="0">
                    <a:pos x="24" y="156"/>
                  </a:cxn>
                  <a:cxn ang="0">
                    <a:pos x="30" y="156"/>
                  </a:cxn>
                  <a:cxn ang="0">
                    <a:pos x="54" y="126"/>
                  </a:cxn>
                  <a:cxn ang="0">
                    <a:pos x="60" y="90"/>
                  </a:cxn>
                  <a:cxn ang="0">
                    <a:pos x="54" y="66"/>
                  </a:cxn>
                  <a:cxn ang="0">
                    <a:pos x="48" y="42"/>
                  </a:cxn>
                  <a:cxn ang="0">
                    <a:pos x="30" y="18"/>
                  </a:cxn>
                  <a:cxn ang="0">
                    <a:pos x="6" y="0"/>
                  </a:cxn>
                  <a:cxn ang="0">
                    <a:pos x="0" y="6"/>
                  </a:cxn>
                  <a:cxn ang="0">
                    <a:pos x="24" y="24"/>
                  </a:cxn>
                  <a:cxn ang="0">
                    <a:pos x="42" y="42"/>
                  </a:cxn>
                  <a:cxn ang="0">
                    <a:pos x="48" y="66"/>
                  </a:cxn>
                  <a:cxn ang="0">
                    <a:pos x="54" y="90"/>
                  </a:cxn>
                  <a:cxn ang="0">
                    <a:pos x="54" y="90"/>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lnTo>
                      <a:pt x="54" y="90"/>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US"/>
              </a:p>
            </p:txBody>
          </p:sp>
          <p:sp>
            <p:nvSpPr>
              <p:cNvPr id="78906" name="Freeform 58"/>
              <p:cNvSpPr>
                <a:spLocks/>
              </p:cNvSpPr>
              <p:nvPr/>
            </p:nvSpPr>
            <p:spPr bwMode="hidden">
              <a:xfrm>
                <a:off x="5375" y="3246"/>
                <a:ext cx="192" cy="18"/>
              </a:xfrm>
              <a:custGeom>
                <a:avLst/>
                <a:gdLst/>
                <a:ahLst/>
                <a:cxnLst>
                  <a:cxn ang="0">
                    <a:pos x="114" y="12"/>
                  </a:cxn>
                  <a:cxn ang="0">
                    <a:pos x="72" y="6"/>
                  </a:cxn>
                  <a:cxn ang="0">
                    <a:pos x="30" y="0"/>
                  </a:cxn>
                  <a:cxn ang="0">
                    <a:pos x="0" y="0"/>
                  </a:cxn>
                  <a:cxn ang="0">
                    <a:pos x="54" y="12"/>
                  </a:cxn>
                  <a:cxn ang="0">
                    <a:pos x="114" y="18"/>
                  </a:cxn>
                  <a:cxn ang="0">
                    <a:pos x="156" y="18"/>
                  </a:cxn>
                  <a:cxn ang="0">
                    <a:pos x="192" y="12"/>
                  </a:cxn>
                  <a:cxn ang="0">
                    <a:pos x="186" y="0"/>
                  </a:cxn>
                  <a:cxn ang="0">
                    <a:pos x="150" y="6"/>
                  </a:cxn>
                  <a:cxn ang="0">
                    <a:pos x="114" y="12"/>
                  </a:cxn>
                  <a:cxn ang="0">
                    <a:pos x="114" y="12"/>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lnTo>
                      <a:pt x="114" y="12"/>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US"/>
              </a:p>
            </p:txBody>
          </p:sp>
          <p:sp>
            <p:nvSpPr>
              <p:cNvPr id="78907" name="Freeform 59"/>
              <p:cNvSpPr>
                <a:spLocks/>
              </p:cNvSpPr>
              <p:nvPr/>
            </p:nvSpPr>
            <p:spPr bwMode="hidden">
              <a:xfrm>
                <a:off x="5304" y="3042"/>
                <a:ext cx="161" cy="186"/>
              </a:xfrm>
              <a:custGeom>
                <a:avLst/>
                <a:gdLst/>
                <a:ahLst/>
                <a:cxnLst>
                  <a:cxn ang="0">
                    <a:pos x="11" y="114"/>
                  </a:cxn>
                  <a:cxn ang="0">
                    <a:pos x="17" y="96"/>
                  </a:cxn>
                  <a:cxn ang="0">
                    <a:pos x="23" y="78"/>
                  </a:cxn>
                  <a:cxn ang="0">
                    <a:pos x="53" y="42"/>
                  </a:cxn>
                  <a:cxn ang="0">
                    <a:pos x="101" y="18"/>
                  </a:cxn>
                  <a:cxn ang="0">
                    <a:pos x="155" y="6"/>
                  </a:cxn>
                  <a:cxn ang="0">
                    <a:pos x="161" y="0"/>
                  </a:cxn>
                  <a:cxn ang="0">
                    <a:pos x="95" y="12"/>
                  </a:cxn>
                  <a:cxn ang="0">
                    <a:pos x="47" y="36"/>
                  </a:cxn>
                  <a:cxn ang="0">
                    <a:pos x="11" y="72"/>
                  </a:cxn>
                  <a:cxn ang="0">
                    <a:pos x="5" y="90"/>
                  </a:cxn>
                  <a:cxn ang="0">
                    <a:pos x="0" y="114"/>
                  </a:cxn>
                  <a:cxn ang="0">
                    <a:pos x="11" y="150"/>
                  </a:cxn>
                  <a:cxn ang="0">
                    <a:pos x="23" y="168"/>
                  </a:cxn>
                  <a:cxn ang="0">
                    <a:pos x="41" y="186"/>
                  </a:cxn>
                  <a:cxn ang="0">
                    <a:pos x="65" y="186"/>
                  </a:cxn>
                  <a:cxn ang="0">
                    <a:pos x="41" y="168"/>
                  </a:cxn>
                  <a:cxn ang="0">
                    <a:pos x="23" y="150"/>
                  </a:cxn>
                  <a:cxn ang="0">
                    <a:pos x="17" y="132"/>
                  </a:cxn>
                  <a:cxn ang="0">
                    <a:pos x="11" y="114"/>
                  </a:cxn>
                  <a:cxn ang="0">
                    <a:pos x="11" y="114"/>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lnTo>
                      <a:pt x="11" y="114"/>
                    </a:lnTo>
                    <a:close/>
                  </a:path>
                </a:pathLst>
              </a:custGeom>
              <a:gradFill rotWithShape="0">
                <a:gsLst>
                  <a:gs pos="0">
                    <a:schemeClr val="bg1"/>
                  </a:gs>
                  <a:gs pos="100000">
                    <a:schemeClr val="accent2"/>
                  </a:gs>
                </a:gsLst>
                <a:lin ang="5400000" scaled="1"/>
              </a:gradFill>
              <a:ln w="9525">
                <a:noFill/>
                <a:round/>
                <a:headEnd/>
                <a:tailEnd/>
              </a:ln>
            </p:spPr>
            <p:txBody>
              <a:bodyPr/>
              <a:lstStyle/>
              <a:p>
                <a:endParaRPr lang="en-US"/>
              </a:p>
            </p:txBody>
          </p:sp>
          <p:sp>
            <p:nvSpPr>
              <p:cNvPr id="78908" name="Freeform 60"/>
              <p:cNvSpPr>
                <a:spLocks/>
              </p:cNvSpPr>
              <p:nvPr/>
            </p:nvSpPr>
            <p:spPr bwMode="hidden">
              <a:xfrm>
                <a:off x="5489" y="3042"/>
                <a:ext cx="186" cy="210"/>
              </a:xfrm>
              <a:custGeom>
                <a:avLst/>
                <a:gdLst/>
                <a:ahLst/>
                <a:cxnLst>
                  <a:cxn ang="0">
                    <a:pos x="0" y="6"/>
                  </a:cxn>
                  <a:cxn ang="0">
                    <a:pos x="66" y="12"/>
                  </a:cxn>
                  <a:cxn ang="0">
                    <a:pos x="119" y="36"/>
                  </a:cxn>
                  <a:cxn ang="0">
                    <a:pos x="155" y="72"/>
                  </a:cxn>
                  <a:cxn ang="0">
                    <a:pos x="161" y="90"/>
                  </a:cxn>
                  <a:cxn ang="0">
                    <a:pos x="167" y="114"/>
                  </a:cxn>
                  <a:cxn ang="0">
                    <a:pos x="161" y="138"/>
                  </a:cxn>
                  <a:cxn ang="0">
                    <a:pos x="149" y="162"/>
                  </a:cxn>
                  <a:cxn ang="0">
                    <a:pos x="119" y="180"/>
                  </a:cxn>
                  <a:cxn ang="0">
                    <a:pos x="90" y="198"/>
                  </a:cxn>
                  <a:cxn ang="0">
                    <a:pos x="96" y="210"/>
                  </a:cxn>
                  <a:cxn ang="0">
                    <a:pos x="131" y="192"/>
                  </a:cxn>
                  <a:cxn ang="0">
                    <a:pos x="161" y="168"/>
                  </a:cxn>
                  <a:cxn ang="0">
                    <a:pos x="179" y="144"/>
                  </a:cxn>
                  <a:cxn ang="0">
                    <a:pos x="185" y="114"/>
                  </a:cxn>
                  <a:cxn ang="0">
                    <a:pos x="179" y="90"/>
                  </a:cxn>
                  <a:cxn ang="0">
                    <a:pos x="173" y="66"/>
                  </a:cxn>
                  <a:cxn ang="0">
                    <a:pos x="155" y="48"/>
                  </a:cxn>
                  <a:cxn ang="0">
                    <a:pos x="131" y="30"/>
                  </a:cxn>
                  <a:cxn ang="0">
                    <a:pos x="72" y="6"/>
                  </a:cxn>
                  <a:cxn ang="0">
                    <a:pos x="0" y="0"/>
                  </a:cxn>
                  <a:cxn ang="0">
                    <a:pos x="0" y="6"/>
                  </a:cxn>
                  <a:cxn ang="0">
                    <a:pos x="0" y="6"/>
                  </a:cxn>
                  <a:cxn ang="0">
                    <a:pos x="0" y="6"/>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lnTo>
                      <a:pt x="0" y="6"/>
                    </a:lnTo>
                    <a:lnTo>
                      <a:pt x="0" y="6"/>
                    </a:lnTo>
                    <a:close/>
                  </a:path>
                </a:pathLst>
              </a:custGeom>
              <a:gradFill rotWithShape="0">
                <a:gsLst>
                  <a:gs pos="0">
                    <a:schemeClr val="bg1"/>
                  </a:gs>
                  <a:gs pos="100000">
                    <a:schemeClr val="accent2"/>
                  </a:gs>
                </a:gsLst>
                <a:lin ang="5400000" scaled="1"/>
              </a:gradFill>
              <a:ln w="9525">
                <a:noFill/>
                <a:round/>
                <a:headEnd/>
                <a:tailEnd/>
              </a:ln>
            </p:spPr>
            <p:txBody>
              <a:bodyPr/>
              <a:lstStyle/>
              <a:p>
                <a:endParaRPr lang="en-US"/>
              </a:p>
            </p:txBody>
          </p:sp>
          <p:sp>
            <p:nvSpPr>
              <p:cNvPr id="78909" name="Freeform 61"/>
              <p:cNvSpPr>
                <a:spLocks noEditPoints="1"/>
              </p:cNvSpPr>
              <p:nvPr/>
            </p:nvSpPr>
            <p:spPr bwMode="hidden">
              <a:xfrm>
                <a:off x="5345" y="3058"/>
                <a:ext cx="299" cy="186"/>
              </a:xfrm>
              <a:custGeom>
                <a:avLst/>
                <a:gdLst/>
                <a:ahLst/>
                <a:cxnLst>
                  <a:cxn ang="0">
                    <a:pos x="150" y="0"/>
                  </a:cxn>
                  <a:cxn ang="0">
                    <a:pos x="90" y="6"/>
                  </a:cxn>
                  <a:cxn ang="0">
                    <a:pos x="42" y="30"/>
                  </a:cxn>
                  <a:cxn ang="0">
                    <a:pos x="12" y="54"/>
                  </a:cxn>
                  <a:cxn ang="0">
                    <a:pos x="6" y="72"/>
                  </a:cxn>
                  <a:cxn ang="0">
                    <a:pos x="0" y="90"/>
                  </a:cxn>
                  <a:cxn ang="0">
                    <a:pos x="6" y="108"/>
                  </a:cxn>
                  <a:cxn ang="0">
                    <a:pos x="12" y="126"/>
                  </a:cxn>
                  <a:cxn ang="0">
                    <a:pos x="42" y="156"/>
                  </a:cxn>
                  <a:cxn ang="0">
                    <a:pos x="90" y="180"/>
                  </a:cxn>
                  <a:cxn ang="0">
                    <a:pos x="150" y="186"/>
                  </a:cxn>
                  <a:cxn ang="0">
                    <a:pos x="209" y="180"/>
                  </a:cxn>
                  <a:cxn ang="0">
                    <a:pos x="257" y="156"/>
                  </a:cxn>
                  <a:cxn ang="0">
                    <a:pos x="287" y="126"/>
                  </a:cxn>
                  <a:cxn ang="0">
                    <a:pos x="299" y="108"/>
                  </a:cxn>
                  <a:cxn ang="0">
                    <a:pos x="299" y="90"/>
                  </a:cxn>
                  <a:cxn ang="0">
                    <a:pos x="299" y="72"/>
                  </a:cxn>
                  <a:cxn ang="0">
                    <a:pos x="287" y="54"/>
                  </a:cxn>
                  <a:cxn ang="0">
                    <a:pos x="257" y="30"/>
                  </a:cxn>
                  <a:cxn ang="0">
                    <a:pos x="209" y="6"/>
                  </a:cxn>
                  <a:cxn ang="0">
                    <a:pos x="150" y="0"/>
                  </a:cxn>
                  <a:cxn ang="0">
                    <a:pos x="150" y="0"/>
                  </a:cxn>
                  <a:cxn ang="0">
                    <a:pos x="150" y="180"/>
                  </a:cxn>
                  <a:cxn ang="0">
                    <a:pos x="96" y="174"/>
                  </a:cxn>
                  <a:cxn ang="0">
                    <a:pos x="48" y="156"/>
                  </a:cxn>
                  <a:cxn ang="0">
                    <a:pos x="18" y="126"/>
                  </a:cxn>
                  <a:cxn ang="0">
                    <a:pos x="12" y="108"/>
                  </a:cxn>
                  <a:cxn ang="0">
                    <a:pos x="6" y="90"/>
                  </a:cxn>
                  <a:cxn ang="0">
                    <a:pos x="12" y="72"/>
                  </a:cxn>
                  <a:cxn ang="0">
                    <a:pos x="18" y="54"/>
                  </a:cxn>
                  <a:cxn ang="0">
                    <a:pos x="48" y="30"/>
                  </a:cxn>
                  <a:cxn ang="0">
                    <a:pos x="96" y="12"/>
                  </a:cxn>
                  <a:cxn ang="0">
                    <a:pos x="150" y="6"/>
                  </a:cxn>
                  <a:cxn ang="0">
                    <a:pos x="203" y="12"/>
                  </a:cxn>
                  <a:cxn ang="0">
                    <a:pos x="251" y="30"/>
                  </a:cxn>
                  <a:cxn ang="0">
                    <a:pos x="281" y="54"/>
                  </a:cxn>
                  <a:cxn ang="0">
                    <a:pos x="293" y="72"/>
                  </a:cxn>
                  <a:cxn ang="0">
                    <a:pos x="293" y="90"/>
                  </a:cxn>
                  <a:cxn ang="0">
                    <a:pos x="293" y="108"/>
                  </a:cxn>
                  <a:cxn ang="0">
                    <a:pos x="281" y="126"/>
                  </a:cxn>
                  <a:cxn ang="0">
                    <a:pos x="251" y="156"/>
                  </a:cxn>
                  <a:cxn ang="0">
                    <a:pos x="203" y="174"/>
                  </a:cxn>
                  <a:cxn ang="0">
                    <a:pos x="150" y="180"/>
                  </a:cxn>
                  <a:cxn ang="0">
                    <a:pos x="150" y="180"/>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lnTo>
                      <a:pt x="150" y="180"/>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US"/>
              </a:p>
            </p:txBody>
          </p:sp>
          <p:grpSp>
            <p:nvGrpSpPr>
              <p:cNvPr id="78910" name="Group 62"/>
              <p:cNvGrpSpPr>
                <a:grpSpLocks/>
              </p:cNvGrpSpPr>
              <p:nvPr/>
            </p:nvGrpSpPr>
            <p:grpSpPr bwMode="auto">
              <a:xfrm>
                <a:off x="5381" y="3085"/>
                <a:ext cx="227" cy="132"/>
                <a:chOff x="5381" y="3085"/>
                <a:chExt cx="227" cy="132"/>
              </a:xfrm>
            </p:grpSpPr>
            <p:sp>
              <p:nvSpPr>
                <p:cNvPr id="78911" name="Oval 63"/>
                <p:cNvSpPr>
                  <a:spLocks noChangeArrowheads="1"/>
                </p:cNvSpPr>
                <p:nvPr userDrawn="1"/>
              </p:nvSpPr>
              <p:spPr bwMode="hidden">
                <a:xfrm>
                  <a:off x="5381" y="3085"/>
                  <a:ext cx="227" cy="132"/>
                </a:xfrm>
                <a:prstGeom prst="ellipse">
                  <a:avLst/>
                </a:prstGeom>
                <a:gradFill rotWithShape="0">
                  <a:gsLst>
                    <a:gs pos="0">
                      <a:schemeClr val="bg1"/>
                    </a:gs>
                    <a:gs pos="100000">
                      <a:schemeClr val="accent2"/>
                    </a:gs>
                  </a:gsLst>
                  <a:lin ang="5400000" scaled="1"/>
                </a:gradFill>
                <a:ln w="9525">
                  <a:noFill/>
                  <a:round/>
                  <a:headEnd/>
                  <a:tailEnd/>
                </a:ln>
                <a:effectLst/>
              </p:spPr>
              <p:txBody>
                <a:bodyPr/>
                <a:lstStyle/>
                <a:p>
                  <a:endParaRPr lang="en-US"/>
                </a:p>
              </p:txBody>
            </p:sp>
            <p:sp>
              <p:nvSpPr>
                <p:cNvPr id="78912" name="Oval 64"/>
                <p:cNvSpPr>
                  <a:spLocks noChangeArrowheads="1"/>
                </p:cNvSpPr>
                <p:nvPr userDrawn="1"/>
              </p:nvSpPr>
              <p:spPr bwMode="hidden">
                <a:xfrm>
                  <a:off x="5403" y="3099"/>
                  <a:ext cx="182" cy="102"/>
                </a:xfrm>
                <a:prstGeom prst="ellipse">
                  <a:avLst/>
                </a:prstGeom>
                <a:gradFill rotWithShape="0">
                  <a:gsLst>
                    <a:gs pos="0">
                      <a:schemeClr val="accent2"/>
                    </a:gs>
                    <a:gs pos="100000">
                      <a:schemeClr val="bg1"/>
                    </a:gs>
                  </a:gsLst>
                  <a:lin ang="5400000" scaled="1"/>
                </a:gradFill>
                <a:ln w="9525">
                  <a:noFill/>
                  <a:round/>
                  <a:headEnd/>
                  <a:tailEnd/>
                </a:ln>
                <a:effectLst/>
              </p:spPr>
              <p:txBody>
                <a:bodyPr/>
                <a:lstStyle/>
                <a:p>
                  <a:endParaRPr lang="en-US"/>
                </a:p>
              </p:txBody>
            </p:sp>
            <p:sp>
              <p:nvSpPr>
                <p:cNvPr id="78913" name="Oval 65"/>
                <p:cNvSpPr>
                  <a:spLocks noChangeArrowheads="1"/>
                </p:cNvSpPr>
                <p:nvPr userDrawn="1"/>
              </p:nvSpPr>
              <p:spPr bwMode="hidden">
                <a:xfrm>
                  <a:off x="5431" y="3109"/>
                  <a:ext cx="125" cy="82"/>
                </a:xfrm>
                <a:prstGeom prst="ellipse">
                  <a:avLst/>
                </a:prstGeom>
                <a:gradFill rotWithShape="0">
                  <a:gsLst>
                    <a:gs pos="0">
                      <a:schemeClr val="bg1"/>
                    </a:gs>
                    <a:gs pos="100000">
                      <a:schemeClr val="accent2"/>
                    </a:gs>
                  </a:gsLst>
                  <a:lin ang="5400000" scaled="1"/>
                </a:gradFill>
                <a:ln w="9525">
                  <a:noFill/>
                  <a:round/>
                  <a:headEnd/>
                  <a:tailEnd/>
                </a:ln>
                <a:effectLst/>
              </p:spPr>
              <p:txBody>
                <a:bodyPr/>
                <a:lstStyle/>
                <a:p>
                  <a:endParaRPr lang="en-US"/>
                </a:p>
              </p:txBody>
            </p:sp>
            <p:sp>
              <p:nvSpPr>
                <p:cNvPr id="78914" name="Oval 66"/>
                <p:cNvSpPr>
                  <a:spLocks noChangeArrowheads="1"/>
                </p:cNvSpPr>
                <p:nvPr userDrawn="1"/>
              </p:nvSpPr>
              <p:spPr bwMode="hidden">
                <a:xfrm>
                  <a:off x="5458" y="3125"/>
                  <a:ext cx="73" cy="47"/>
                </a:xfrm>
                <a:prstGeom prst="ellipse">
                  <a:avLst/>
                </a:prstGeom>
                <a:gradFill rotWithShape="0">
                  <a:gsLst>
                    <a:gs pos="0">
                      <a:schemeClr val="accent2"/>
                    </a:gs>
                    <a:gs pos="100000">
                      <a:schemeClr val="bg1"/>
                    </a:gs>
                  </a:gsLst>
                  <a:lin ang="5400000" scaled="1"/>
                </a:gradFill>
                <a:ln w="9525">
                  <a:noFill/>
                  <a:round/>
                  <a:headEnd/>
                  <a:tailEnd/>
                </a:ln>
                <a:effectLst/>
              </p:spPr>
              <p:txBody>
                <a:bodyPr/>
                <a:lstStyle/>
                <a:p>
                  <a:endParaRPr lang="en-US"/>
                </a:p>
              </p:txBody>
            </p:sp>
          </p:grpSp>
        </p:grpSp>
      </p:grpSp>
      <p:sp>
        <p:nvSpPr>
          <p:cNvPr id="78915" name="Rectangle 67"/>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78916" name="Rectangle 68"/>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8917" name="Rectangle 69"/>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defRPr>
            </a:lvl1pPr>
          </a:lstStyle>
          <a:p>
            <a:endParaRPr lang="en-US"/>
          </a:p>
        </p:txBody>
      </p:sp>
      <p:sp>
        <p:nvSpPr>
          <p:cNvPr id="78918" name="Rectangle 70"/>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defRPr>
            </a:lvl1pPr>
          </a:lstStyle>
          <a:p>
            <a:endParaRPr lang="en-US"/>
          </a:p>
        </p:txBody>
      </p:sp>
      <p:sp>
        <p:nvSpPr>
          <p:cNvPr id="78919" name="Rectangle 71"/>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defRPr>
            </a:lvl1pPr>
          </a:lstStyle>
          <a:p>
            <a:fld id="{81B0E938-AD6B-482F-BE4A-6DE206012B54}"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Lst>
  <p:timing>
    <p:tnLst>
      <p:par>
        <p:cTn id="1" dur="indefinite" restart="never" nodeType="tmRoot"/>
      </p:par>
    </p:tnLst>
  </p:timing>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fontAlgn="base">
        <a:spcBef>
          <a:spcPct val="20000"/>
        </a:spcBef>
        <a:spcAft>
          <a:spcPct val="0"/>
        </a:spcAft>
        <a:buClr>
          <a:schemeClr val="hlink"/>
        </a:buClr>
        <a:buSzPct val="80000"/>
        <a:buFont typeface="Wingdings" pitchFamily="2" charset="2"/>
        <a:buChar char="Ø"/>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tx2"/>
        </a:buClr>
        <a:buSzPct val="50000"/>
        <a:buFont typeface="Wingdings" pitchFamily="2" charset="2"/>
        <a:buChar char="l"/>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accent2"/>
        </a:buClr>
        <a:buChar char="•"/>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folHlink"/>
        </a:buClr>
        <a:buSzPct val="50000"/>
        <a:buFont typeface="Wingdings" pitchFamily="2" charset="2"/>
        <a:buChar char="l"/>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jpe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10.wmf"/><Relationship Id="rId4" Type="http://schemas.openxmlformats.org/officeDocument/2006/relationships/oleObject" Target="../embeddings/oleObject1.bin"/></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 Id="rId9" Type="http://schemas.openxmlformats.org/officeDocument/2006/relationships/image" Target="../media/image22.jpeg"/></Relationships>
</file>

<file path=ppt/slides/_rels/slide3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3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31.jpeg"/><Relationship Id="rId7" Type="http://schemas.openxmlformats.org/officeDocument/2006/relationships/image" Target="../media/image35.jpeg"/><Relationship Id="rId2" Type="http://schemas.openxmlformats.org/officeDocument/2006/relationships/notesSlide" Target="../notesSlides/notesSlide32.xml"/><Relationship Id="rId1" Type="http://schemas.openxmlformats.org/officeDocument/2006/relationships/slideLayout" Target="../slideLayouts/slideLayout7.xml"/><Relationship Id="rId6" Type="http://schemas.openxmlformats.org/officeDocument/2006/relationships/image" Target="../media/image34.jpeg"/><Relationship Id="rId11" Type="http://schemas.openxmlformats.org/officeDocument/2006/relationships/image" Target="../media/image39.jpeg"/><Relationship Id="rId5" Type="http://schemas.openxmlformats.org/officeDocument/2006/relationships/image" Target="../media/image33.jpeg"/><Relationship Id="rId10" Type="http://schemas.openxmlformats.org/officeDocument/2006/relationships/image" Target="../media/image38.jpeg"/><Relationship Id="rId4" Type="http://schemas.openxmlformats.org/officeDocument/2006/relationships/image" Target="../media/image32.jpeg"/><Relationship Id="rId9" Type="http://schemas.openxmlformats.org/officeDocument/2006/relationships/image" Target="../media/image37.jpe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8" Type="http://schemas.openxmlformats.org/officeDocument/2006/relationships/image" Target="../media/image50.jpeg"/><Relationship Id="rId3" Type="http://schemas.openxmlformats.org/officeDocument/2006/relationships/image" Target="../media/image45.jpeg"/><Relationship Id="rId7" Type="http://schemas.openxmlformats.org/officeDocument/2006/relationships/image" Target="../media/image49.jpeg"/><Relationship Id="rId2" Type="http://schemas.openxmlformats.org/officeDocument/2006/relationships/notesSlide" Target="../notesSlides/notesSlide42.xml"/><Relationship Id="rId1" Type="http://schemas.openxmlformats.org/officeDocument/2006/relationships/slideLayout" Target="../slideLayouts/slideLayout7.xml"/><Relationship Id="rId6" Type="http://schemas.openxmlformats.org/officeDocument/2006/relationships/image" Target="../media/image48.jpeg"/><Relationship Id="rId5" Type="http://schemas.openxmlformats.org/officeDocument/2006/relationships/image" Target="../media/image47.jpeg"/><Relationship Id="rId4" Type="http://schemas.openxmlformats.org/officeDocument/2006/relationships/image" Target="../media/image46.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00" name="Rectangle 4"/>
          <p:cNvSpPr>
            <a:spLocks noGrp="1" noChangeArrowheads="1"/>
          </p:cNvSpPr>
          <p:nvPr>
            <p:ph type="title"/>
          </p:nvPr>
        </p:nvSpPr>
        <p:spPr>
          <a:xfrm>
            <a:off x="457200" y="1143000"/>
            <a:ext cx="8686800" cy="3276600"/>
          </a:xfrm>
        </p:spPr>
        <p:txBody>
          <a:bodyPr/>
          <a:lstStyle/>
          <a:p>
            <a:r>
              <a:rPr lang="en-US" sz="3600" b="1" dirty="0" smtClean="0">
                <a:solidFill>
                  <a:srgbClr val="000000"/>
                </a:solidFill>
                <a:effectLst>
                  <a:outerShdw blurRad="38100" dist="38100" dir="2700000" algn="tl">
                    <a:srgbClr val="FFFFFF"/>
                  </a:outerShdw>
                </a:effectLst>
              </a:rPr>
              <a:t>MYO-FUNCTIONAL </a:t>
            </a:r>
            <a:r>
              <a:rPr lang="en-US" sz="3600" b="1" dirty="0">
                <a:solidFill>
                  <a:srgbClr val="000000"/>
                </a:solidFill>
                <a:effectLst>
                  <a:outerShdw blurRad="38100" dist="38100" dir="2700000" algn="tl">
                    <a:srgbClr val="FFFFFF"/>
                  </a:outerShdw>
                </a:effectLst>
              </a:rPr>
              <a:t>APPLIANCES</a:t>
            </a:r>
            <a:br>
              <a:rPr lang="en-US" sz="3600" b="1" dirty="0">
                <a:solidFill>
                  <a:srgbClr val="000000"/>
                </a:solidFill>
                <a:effectLst>
                  <a:outerShdw blurRad="38100" dist="38100" dir="2700000" algn="tl">
                    <a:srgbClr val="FFFFFF"/>
                  </a:outerShdw>
                </a:effectLst>
              </a:rPr>
            </a:br>
            <a:r>
              <a:rPr lang="en-US" sz="3600" b="1" dirty="0">
                <a:solidFill>
                  <a:srgbClr val="000000"/>
                </a:solidFill>
                <a:effectLst>
                  <a:outerShdw blurRad="38100" dist="38100" dir="2700000" algn="tl">
                    <a:srgbClr val="FFFFFF"/>
                  </a:outerShdw>
                </a:effectLst>
              </a:rPr>
              <a:t/>
            </a:r>
            <a:br>
              <a:rPr lang="en-US" sz="3600" b="1" dirty="0">
                <a:solidFill>
                  <a:srgbClr val="000000"/>
                </a:solidFill>
                <a:effectLst>
                  <a:outerShdw blurRad="38100" dist="38100" dir="2700000" algn="tl">
                    <a:srgbClr val="FFFFFF"/>
                  </a:outerShdw>
                </a:effectLst>
              </a:rPr>
            </a:br>
            <a:r>
              <a:rPr lang="en-US" sz="3600" b="1" dirty="0">
                <a:solidFill>
                  <a:srgbClr val="000000"/>
                </a:solidFill>
                <a:effectLst>
                  <a:outerShdw blurRad="38100" dist="38100" dir="2700000" algn="tl">
                    <a:srgbClr val="FFFFFF"/>
                  </a:outerShdw>
                </a:effectLst>
              </a:rPr>
              <a:t/>
            </a:r>
            <a:br>
              <a:rPr lang="en-US" sz="3600" b="1" dirty="0">
                <a:solidFill>
                  <a:srgbClr val="000000"/>
                </a:solidFill>
                <a:effectLst>
                  <a:outerShdw blurRad="38100" dist="38100" dir="2700000" algn="tl">
                    <a:srgbClr val="FFFFFF"/>
                  </a:outerShdw>
                </a:effectLst>
              </a:rPr>
            </a:br>
            <a:endParaRPr lang="en-US" sz="3600" b="1" dirty="0">
              <a:solidFill>
                <a:srgbClr val="000066"/>
              </a:solidFill>
            </a:endParaRPr>
          </a:p>
        </p:txBody>
      </p:sp>
      <p:pic>
        <p:nvPicPr>
          <p:cNvPr id="47106" name="Picture 2" descr="Fotografía Illustration of Structure Skeletal Muscle Anatomy"/>
          <p:cNvPicPr>
            <a:picLocks noGrp="1" noChangeAspect="1" noChangeArrowheads="1"/>
          </p:cNvPicPr>
          <p:nvPr>
            <p:ph idx="1"/>
          </p:nvPr>
        </p:nvPicPr>
        <p:blipFill>
          <a:blip r:embed="rId3" cstate="email">
            <a:lum/>
            <a:extLst>
              <a:ext uri="{28A0092B-C50C-407E-A947-70E740481C1C}">
                <a14:useLocalDpi xmlns:a14="http://schemas.microsoft.com/office/drawing/2010/main"/>
              </a:ext>
            </a:extLst>
          </a:blip>
          <a:srcRect/>
          <a:stretch>
            <a:fillRect/>
          </a:stretch>
        </p:blipFill>
        <p:spPr bwMode="auto">
          <a:xfrm>
            <a:off x="1828800" y="2590800"/>
            <a:ext cx="5722297" cy="386250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iterate type="lt">
                                    <p:tmPct val="10000"/>
                                  </p:iterate>
                                  <p:childTnLst>
                                    <p:set>
                                      <p:cBhvr>
                                        <p:cTn id="6" dur="1" fill="hold">
                                          <p:stCondLst>
                                            <p:cond delay="0"/>
                                          </p:stCondLst>
                                        </p:cTn>
                                        <p:tgtEl>
                                          <p:spTgt spid="80900"/>
                                        </p:tgtEl>
                                        <p:attrNameLst>
                                          <p:attrName>style.visibility</p:attrName>
                                        </p:attrNameLst>
                                      </p:cBhvr>
                                      <p:to>
                                        <p:strVal val="visible"/>
                                      </p:to>
                                    </p:set>
                                    <p:animEffect transition="in" filter="wedge">
                                      <p:cBhvr>
                                        <p:cTn id="7" dur="1000"/>
                                        <p:tgtEl>
                                          <p:spTgt spid="809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90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1501775" y="76200"/>
            <a:ext cx="5432425" cy="823912"/>
          </a:xfrm>
          <a:prstGeom prst="rect">
            <a:avLst/>
          </a:prstGeom>
          <a:noFill/>
          <a:ln w="9525">
            <a:noFill/>
            <a:miter lim="800000"/>
            <a:headEnd/>
            <a:tailEnd/>
          </a:ln>
        </p:spPr>
        <p:txBody>
          <a:bodyPr wrap="none">
            <a:spAutoFit/>
          </a:bodyPr>
          <a:lstStyle/>
          <a:p>
            <a:r>
              <a:rPr lang="en-US" sz="4800" b="1" dirty="0"/>
              <a:t>CLASSIFICATION</a:t>
            </a:r>
            <a:endParaRPr lang="en-GB" sz="4800" b="1" dirty="0"/>
          </a:p>
        </p:txBody>
      </p:sp>
      <p:sp>
        <p:nvSpPr>
          <p:cNvPr id="8195" name="Text Box 3"/>
          <p:cNvSpPr txBox="1">
            <a:spLocks noChangeArrowheads="1"/>
          </p:cNvSpPr>
          <p:nvPr/>
        </p:nvSpPr>
        <p:spPr bwMode="auto">
          <a:xfrm>
            <a:off x="0" y="914400"/>
            <a:ext cx="9347431" cy="5755422"/>
          </a:xfrm>
          <a:prstGeom prst="rect">
            <a:avLst/>
          </a:prstGeom>
          <a:noFill/>
          <a:ln w="9525">
            <a:noFill/>
            <a:miter lim="800000"/>
            <a:headEnd/>
            <a:tailEnd/>
          </a:ln>
        </p:spPr>
        <p:txBody>
          <a:bodyPr wrap="none">
            <a:spAutoFit/>
          </a:bodyPr>
          <a:lstStyle/>
          <a:p>
            <a:r>
              <a:rPr lang="en-US" sz="4000" b="1" dirty="0">
                <a:solidFill>
                  <a:srgbClr val="FF66CC"/>
                </a:solidFill>
              </a:rPr>
              <a:t>According to </a:t>
            </a:r>
            <a:r>
              <a:rPr lang="en-US" sz="4000" b="1" dirty="0" smtClean="0">
                <a:solidFill>
                  <a:srgbClr val="FF66CC"/>
                </a:solidFill>
              </a:rPr>
              <a:t>“ </a:t>
            </a:r>
            <a:r>
              <a:rPr lang="en-US" sz="4000" b="1" dirty="0">
                <a:solidFill>
                  <a:srgbClr val="FF66CC"/>
                </a:solidFill>
              </a:rPr>
              <a:t>Graber”:-</a:t>
            </a:r>
          </a:p>
          <a:p>
            <a:endParaRPr lang="en-US" sz="4000" b="1" dirty="0">
              <a:solidFill>
                <a:srgbClr val="FF66CC"/>
              </a:solidFill>
            </a:endParaRPr>
          </a:p>
          <a:p>
            <a:r>
              <a:rPr lang="en-US" sz="3200" b="1" u="none" dirty="0">
                <a:solidFill>
                  <a:schemeClr val="tx2"/>
                </a:solidFill>
              </a:rPr>
              <a:t>1.Group- A-</a:t>
            </a:r>
            <a:r>
              <a:rPr lang="en-US" sz="3200" b="1" u="none" dirty="0">
                <a:solidFill>
                  <a:srgbClr val="00FFFF"/>
                </a:solidFill>
              </a:rPr>
              <a:t>  Teeth supported appliances,</a:t>
            </a:r>
          </a:p>
          <a:p>
            <a:r>
              <a:rPr lang="en-US" sz="3200" b="1" u="none" dirty="0">
                <a:solidFill>
                  <a:srgbClr val="00FFFF"/>
                </a:solidFill>
              </a:rPr>
              <a:t>        -</a:t>
            </a:r>
            <a:r>
              <a:rPr lang="en-US" sz="3200" b="1" u="none" dirty="0" err="1">
                <a:solidFill>
                  <a:srgbClr val="00FFFF"/>
                </a:solidFill>
              </a:rPr>
              <a:t>catlan’s</a:t>
            </a:r>
            <a:r>
              <a:rPr lang="en-US" sz="3200" b="1" u="none" dirty="0">
                <a:solidFill>
                  <a:srgbClr val="00FFFF"/>
                </a:solidFill>
              </a:rPr>
              <a:t> </a:t>
            </a:r>
            <a:r>
              <a:rPr lang="en-US" sz="3200" b="1" u="none" dirty="0" err="1">
                <a:solidFill>
                  <a:srgbClr val="00FFFF"/>
                </a:solidFill>
              </a:rPr>
              <a:t>appliance,Inclined</a:t>
            </a:r>
            <a:r>
              <a:rPr lang="en-US" sz="3200" b="1" u="none" dirty="0">
                <a:solidFill>
                  <a:srgbClr val="00FFFF"/>
                </a:solidFill>
              </a:rPr>
              <a:t> planes</a:t>
            </a:r>
            <a:r>
              <a:rPr lang="en-US" sz="3200" b="1" u="none" dirty="0" smtClean="0">
                <a:solidFill>
                  <a:srgbClr val="00FFFF"/>
                </a:solidFill>
              </a:rPr>
              <a:t>.</a:t>
            </a:r>
          </a:p>
          <a:p>
            <a:endParaRPr lang="en-US" sz="3200" b="1" u="none" dirty="0">
              <a:solidFill>
                <a:srgbClr val="00FFFF"/>
              </a:solidFill>
            </a:endParaRPr>
          </a:p>
          <a:p>
            <a:r>
              <a:rPr lang="en-US" sz="3200" b="1" u="none" dirty="0">
                <a:solidFill>
                  <a:schemeClr val="tx2"/>
                </a:solidFill>
              </a:rPr>
              <a:t>2.Group –B-</a:t>
            </a:r>
            <a:r>
              <a:rPr lang="en-US" sz="3200" b="1" u="none" dirty="0">
                <a:solidFill>
                  <a:srgbClr val="00FFFF"/>
                </a:solidFill>
              </a:rPr>
              <a:t>Teeth/tissue supported appliances.</a:t>
            </a:r>
          </a:p>
          <a:p>
            <a:r>
              <a:rPr lang="en-US" sz="3200" b="1" u="none" dirty="0">
                <a:solidFill>
                  <a:srgbClr val="00FFFF"/>
                </a:solidFill>
              </a:rPr>
              <a:t>        -</a:t>
            </a:r>
            <a:r>
              <a:rPr lang="en-US" sz="3200" b="1" u="none" dirty="0" err="1">
                <a:solidFill>
                  <a:srgbClr val="00FFFF"/>
                </a:solidFill>
              </a:rPr>
              <a:t>Activator,Bionator</a:t>
            </a:r>
            <a:r>
              <a:rPr lang="en-US" sz="3200" b="1" u="none" dirty="0">
                <a:solidFill>
                  <a:srgbClr val="00FFFF"/>
                </a:solidFill>
              </a:rPr>
              <a:t> etc </a:t>
            </a:r>
            <a:endParaRPr lang="en-US" sz="3200" b="1" u="none" dirty="0" smtClean="0">
              <a:solidFill>
                <a:srgbClr val="00FFFF"/>
              </a:solidFill>
            </a:endParaRPr>
          </a:p>
          <a:p>
            <a:endParaRPr lang="en-US" sz="3200" b="1" u="none" dirty="0">
              <a:solidFill>
                <a:srgbClr val="00FFFF"/>
              </a:solidFill>
            </a:endParaRPr>
          </a:p>
          <a:p>
            <a:r>
              <a:rPr lang="en-US" sz="3200" b="1" u="none" dirty="0">
                <a:solidFill>
                  <a:schemeClr val="tx2"/>
                </a:solidFill>
              </a:rPr>
              <a:t>3.Group-C-</a:t>
            </a:r>
            <a:r>
              <a:rPr lang="en-US" sz="3200" b="1" u="none" dirty="0">
                <a:solidFill>
                  <a:srgbClr val="00FFFF"/>
                </a:solidFill>
              </a:rPr>
              <a:t> Vestibular positioned appliances</a:t>
            </a:r>
          </a:p>
          <a:p>
            <a:r>
              <a:rPr lang="en-US" sz="3200" b="1" u="none" dirty="0">
                <a:solidFill>
                  <a:srgbClr val="00FFFF"/>
                </a:solidFill>
              </a:rPr>
              <a:t>   with isolated support from tooth /tissue,</a:t>
            </a:r>
          </a:p>
          <a:p>
            <a:r>
              <a:rPr lang="en-US" sz="3200" b="1" u="none" dirty="0">
                <a:solidFill>
                  <a:srgbClr val="00FFFF"/>
                </a:solidFill>
              </a:rPr>
              <a:t>        -Frankel appliance, Lip bumpers.</a:t>
            </a:r>
            <a:endParaRPr lang="en-GB" sz="3200" b="1" u="none" dirty="0">
              <a:solidFill>
                <a:srgbClr val="00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194"/>
                                        </p:tgtEl>
                                        <p:attrNameLst>
                                          <p:attrName>style.visibility</p:attrName>
                                        </p:attrNameLst>
                                      </p:cBhvr>
                                      <p:to>
                                        <p:strVal val="visible"/>
                                      </p:to>
                                    </p:set>
                                    <p:anim calcmode="lin" valueType="num">
                                      <p:cBhvr additive="base">
                                        <p:cTn id="7" dur="500" fill="hold"/>
                                        <p:tgtEl>
                                          <p:spTgt spid="8194"/>
                                        </p:tgtEl>
                                        <p:attrNameLst>
                                          <p:attrName>ppt_x</p:attrName>
                                        </p:attrNameLst>
                                      </p:cBhvr>
                                      <p:tavLst>
                                        <p:tav tm="0">
                                          <p:val>
                                            <p:strVal val="0-#ppt_w/2"/>
                                          </p:val>
                                        </p:tav>
                                        <p:tav tm="100000">
                                          <p:val>
                                            <p:strVal val="#ppt_x"/>
                                          </p:val>
                                        </p:tav>
                                      </p:tavLst>
                                    </p:anim>
                                    <p:anim calcmode="lin" valueType="num">
                                      <p:cBhvr additive="base">
                                        <p:cTn id="8" dur="500" fill="hold"/>
                                        <p:tgtEl>
                                          <p:spTgt spid="819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8195"/>
                                        </p:tgtEl>
                                        <p:attrNameLst>
                                          <p:attrName>style.visibility</p:attrName>
                                        </p:attrNameLst>
                                      </p:cBhvr>
                                      <p:to>
                                        <p:strVal val="visible"/>
                                      </p:to>
                                    </p:set>
                                    <p:animEffect transition="in" filter="randombar(horizontal)">
                                      <p:cBhvr>
                                        <p:cTn id="13" dur="500"/>
                                        <p:tgtEl>
                                          <p:spTgt spid="8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autoUpdateAnimBg="0"/>
      <p:bldP spid="8195"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1676400" y="228600"/>
            <a:ext cx="5334000" cy="579437"/>
          </a:xfrm>
          <a:prstGeom prst="rect">
            <a:avLst/>
          </a:prstGeom>
          <a:noFill/>
          <a:ln w="12700" cap="sq">
            <a:noFill/>
            <a:miter lim="800000"/>
            <a:headEnd type="none" w="sm" len="sm"/>
            <a:tailEnd type="none" w="sm" len="sm"/>
          </a:ln>
        </p:spPr>
        <p:txBody>
          <a:bodyPr wrap="none">
            <a:spAutoFit/>
          </a:bodyPr>
          <a:lstStyle/>
          <a:p>
            <a:r>
              <a:rPr lang="en-US" sz="3200" b="1" dirty="0">
                <a:solidFill>
                  <a:srgbClr val="00FFFF"/>
                </a:solidFill>
              </a:rPr>
              <a:t>ACCORDING TO PROFITT</a:t>
            </a:r>
            <a:endParaRPr lang="en-GB" sz="3200" b="1" dirty="0">
              <a:solidFill>
                <a:srgbClr val="00FFFF"/>
              </a:solidFill>
            </a:endParaRPr>
          </a:p>
        </p:txBody>
      </p:sp>
      <p:sp>
        <p:nvSpPr>
          <p:cNvPr id="19460" name="Text Box 4"/>
          <p:cNvSpPr txBox="1">
            <a:spLocks noChangeArrowheads="1"/>
          </p:cNvSpPr>
          <p:nvPr/>
        </p:nvSpPr>
        <p:spPr bwMode="auto">
          <a:xfrm>
            <a:off x="824328" y="1066800"/>
            <a:ext cx="7481472" cy="5693866"/>
          </a:xfrm>
          <a:prstGeom prst="rect">
            <a:avLst/>
          </a:prstGeom>
          <a:noFill/>
          <a:ln w="12700" cap="sq">
            <a:noFill/>
            <a:miter lim="800000"/>
            <a:headEnd type="none" w="sm" len="sm"/>
            <a:tailEnd type="none" w="sm" len="sm"/>
          </a:ln>
        </p:spPr>
        <p:txBody>
          <a:bodyPr wrap="none">
            <a:spAutoFit/>
          </a:bodyPr>
          <a:lstStyle/>
          <a:p>
            <a:r>
              <a:rPr lang="en-US" sz="2800" b="1" dirty="0">
                <a:solidFill>
                  <a:schemeClr val="hlink"/>
                </a:solidFill>
              </a:rPr>
              <a:t>1.Tooth borne passive-</a:t>
            </a:r>
          </a:p>
          <a:p>
            <a:r>
              <a:rPr lang="en-US" sz="2800" b="1" u="none" dirty="0">
                <a:solidFill>
                  <a:schemeClr val="hlink"/>
                </a:solidFill>
              </a:rPr>
              <a:t>                -Andersen activator</a:t>
            </a:r>
          </a:p>
          <a:p>
            <a:r>
              <a:rPr lang="en-US" sz="2800" b="1" u="none" dirty="0">
                <a:solidFill>
                  <a:schemeClr val="hlink"/>
                </a:solidFill>
              </a:rPr>
              <a:t>                -Woodside and </a:t>
            </a:r>
            <a:r>
              <a:rPr lang="en-US" sz="2800" b="1" u="none" dirty="0" err="1">
                <a:solidFill>
                  <a:schemeClr val="hlink"/>
                </a:solidFill>
              </a:rPr>
              <a:t>Harvold</a:t>
            </a:r>
            <a:r>
              <a:rPr lang="en-US" sz="2800" b="1" u="none" dirty="0">
                <a:solidFill>
                  <a:schemeClr val="hlink"/>
                </a:solidFill>
              </a:rPr>
              <a:t>  activator</a:t>
            </a:r>
          </a:p>
          <a:p>
            <a:r>
              <a:rPr lang="en-US" sz="2800" b="1" u="none" dirty="0">
                <a:solidFill>
                  <a:schemeClr val="hlink"/>
                </a:solidFill>
              </a:rPr>
              <a:t>                -</a:t>
            </a:r>
            <a:r>
              <a:rPr lang="en-US" sz="2800" b="1" u="none" dirty="0" err="1" smtClean="0">
                <a:solidFill>
                  <a:schemeClr val="hlink"/>
                </a:solidFill>
              </a:rPr>
              <a:t>Bionator</a:t>
            </a:r>
            <a:endParaRPr lang="en-US" sz="2800" b="1" u="none" dirty="0" smtClean="0">
              <a:solidFill>
                <a:schemeClr val="hlink"/>
              </a:solidFill>
            </a:endParaRPr>
          </a:p>
          <a:p>
            <a:endParaRPr lang="en-US" sz="2800" b="1" u="none" dirty="0">
              <a:solidFill>
                <a:schemeClr val="hlink"/>
              </a:solidFill>
            </a:endParaRPr>
          </a:p>
          <a:p>
            <a:r>
              <a:rPr lang="en-US" sz="2800" b="1" dirty="0">
                <a:solidFill>
                  <a:schemeClr val="hlink"/>
                </a:solidFill>
              </a:rPr>
              <a:t>2.Tooth borne active-</a:t>
            </a:r>
          </a:p>
          <a:p>
            <a:r>
              <a:rPr lang="en-US" sz="2800" b="1" u="none" dirty="0">
                <a:solidFill>
                  <a:schemeClr val="hlink"/>
                </a:solidFill>
              </a:rPr>
              <a:t>                -Modified activator</a:t>
            </a:r>
          </a:p>
          <a:p>
            <a:r>
              <a:rPr lang="en-US" sz="2800" b="1" u="none" dirty="0">
                <a:solidFill>
                  <a:schemeClr val="hlink"/>
                </a:solidFill>
              </a:rPr>
              <a:t>                -Expansion activator</a:t>
            </a:r>
          </a:p>
          <a:p>
            <a:r>
              <a:rPr lang="en-US" sz="2800" b="1" u="none" dirty="0">
                <a:solidFill>
                  <a:schemeClr val="hlink"/>
                </a:solidFill>
              </a:rPr>
              <a:t>                -</a:t>
            </a:r>
            <a:r>
              <a:rPr lang="en-US" sz="2800" b="1" u="none" dirty="0" err="1">
                <a:solidFill>
                  <a:schemeClr val="hlink"/>
                </a:solidFill>
              </a:rPr>
              <a:t>Orthopaedic</a:t>
            </a:r>
            <a:r>
              <a:rPr lang="en-US" sz="2800" b="1" u="none" dirty="0">
                <a:solidFill>
                  <a:schemeClr val="hlink"/>
                </a:solidFill>
              </a:rPr>
              <a:t> Corrector</a:t>
            </a:r>
          </a:p>
          <a:p>
            <a:r>
              <a:rPr lang="en-US" sz="2800" b="1" u="none" dirty="0">
                <a:solidFill>
                  <a:schemeClr val="hlink"/>
                </a:solidFill>
              </a:rPr>
              <a:t>                -</a:t>
            </a:r>
            <a:r>
              <a:rPr lang="en-US" sz="2800" b="1" u="none" dirty="0" err="1">
                <a:solidFill>
                  <a:schemeClr val="hlink"/>
                </a:solidFill>
              </a:rPr>
              <a:t>Stockli</a:t>
            </a:r>
            <a:r>
              <a:rPr lang="en-US" sz="2800" b="1" u="none" dirty="0">
                <a:solidFill>
                  <a:schemeClr val="hlink"/>
                </a:solidFill>
              </a:rPr>
              <a:t> headgear </a:t>
            </a:r>
            <a:r>
              <a:rPr lang="en-US" sz="2800" b="1" u="none" dirty="0" smtClean="0">
                <a:solidFill>
                  <a:schemeClr val="hlink"/>
                </a:solidFill>
              </a:rPr>
              <a:t>activator</a:t>
            </a:r>
          </a:p>
          <a:p>
            <a:endParaRPr lang="en-US" sz="2800" b="1" u="none" dirty="0">
              <a:solidFill>
                <a:schemeClr val="hlink"/>
              </a:solidFill>
            </a:endParaRPr>
          </a:p>
          <a:p>
            <a:r>
              <a:rPr lang="en-US" sz="2800" b="1" dirty="0">
                <a:solidFill>
                  <a:schemeClr val="hlink"/>
                </a:solidFill>
              </a:rPr>
              <a:t>3.Tissue borne appliances(Passive)s</a:t>
            </a:r>
          </a:p>
          <a:p>
            <a:r>
              <a:rPr lang="en-US" sz="2800" b="1" u="none" dirty="0">
                <a:solidFill>
                  <a:schemeClr val="hlink"/>
                </a:solidFill>
              </a:rPr>
              <a:t>                -Frankel appliance.</a:t>
            </a:r>
            <a:endParaRPr lang="en-GB" sz="2800" b="1" u="none" dirty="0">
              <a:solidFill>
                <a:schemeClr val="hlink"/>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9458"/>
                                        </p:tgtEl>
                                        <p:attrNameLst>
                                          <p:attrName>style.visibility</p:attrName>
                                        </p:attrNameLst>
                                      </p:cBhvr>
                                      <p:to>
                                        <p:strVal val="visible"/>
                                      </p:to>
                                    </p:set>
                                    <p:anim calcmode="lin" valueType="num">
                                      <p:cBhvr additive="base">
                                        <p:cTn id="7" dur="500" fill="hold"/>
                                        <p:tgtEl>
                                          <p:spTgt spid="19458"/>
                                        </p:tgtEl>
                                        <p:attrNameLst>
                                          <p:attrName>ppt_x</p:attrName>
                                        </p:attrNameLst>
                                      </p:cBhvr>
                                      <p:tavLst>
                                        <p:tav tm="0">
                                          <p:val>
                                            <p:strVal val="0-#ppt_w/2"/>
                                          </p:val>
                                        </p:tav>
                                        <p:tav tm="100000">
                                          <p:val>
                                            <p:strVal val="#ppt_x"/>
                                          </p:val>
                                        </p:tav>
                                      </p:tavLst>
                                    </p:anim>
                                    <p:anim calcmode="lin" valueType="num">
                                      <p:cBhvr additive="base">
                                        <p:cTn id="8" dur="500" fill="hold"/>
                                        <p:tgtEl>
                                          <p:spTgt spid="1945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9460"/>
                                        </p:tgtEl>
                                        <p:attrNameLst>
                                          <p:attrName>style.visibility</p:attrName>
                                        </p:attrNameLst>
                                      </p:cBhvr>
                                      <p:to>
                                        <p:strVal val="visible"/>
                                      </p:to>
                                    </p:set>
                                    <p:anim calcmode="lin" valueType="num">
                                      <p:cBhvr>
                                        <p:cTn id="13" dur="500" fill="hold"/>
                                        <p:tgtEl>
                                          <p:spTgt spid="19460"/>
                                        </p:tgtEl>
                                        <p:attrNameLst>
                                          <p:attrName>ppt_w</p:attrName>
                                        </p:attrNameLst>
                                      </p:cBhvr>
                                      <p:tavLst>
                                        <p:tav tm="0">
                                          <p:val>
                                            <p:fltVal val="0"/>
                                          </p:val>
                                        </p:tav>
                                        <p:tav tm="100000">
                                          <p:val>
                                            <p:strVal val="#ppt_w"/>
                                          </p:val>
                                        </p:tav>
                                      </p:tavLst>
                                    </p:anim>
                                    <p:anim calcmode="lin" valueType="num">
                                      <p:cBhvr>
                                        <p:cTn id="14" dur="500" fill="hold"/>
                                        <p:tgtEl>
                                          <p:spTgt spid="1946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autoUpdateAnimBg="0"/>
      <p:bldP spid="19460"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139700" y="557213"/>
            <a:ext cx="5041900" cy="762000"/>
          </a:xfrm>
          <a:prstGeom prst="rect">
            <a:avLst/>
          </a:prstGeom>
          <a:noFill/>
          <a:ln w="12700" cap="sq">
            <a:noFill/>
            <a:miter lim="800000"/>
            <a:headEnd type="none" w="sm" len="sm"/>
            <a:tailEnd type="none" w="sm" len="sm"/>
          </a:ln>
        </p:spPr>
        <p:txBody>
          <a:bodyPr wrap="none">
            <a:spAutoFit/>
          </a:bodyPr>
          <a:lstStyle/>
          <a:p>
            <a:r>
              <a:rPr lang="en-US" sz="4400" b="1">
                <a:solidFill>
                  <a:srgbClr val="66FF33"/>
                </a:solidFill>
              </a:rPr>
              <a:t>Other classifications</a:t>
            </a:r>
            <a:endParaRPr lang="en-GB" sz="4400" b="1">
              <a:solidFill>
                <a:srgbClr val="66FF33"/>
              </a:solidFill>
            </a:endParaRPr>
          </a:p>
        </p:txBody>
      </p:sp>
      <p:sp>
        <p:nvSpPr>
          <p:cNvPr id="40963" name="Text Box 3"/>
          <p:cNvSpPr txBox="1">
            <a:spLocks noChangeArrowheads="1"/>
          </p:cNvSpPr>
          <p:nvPr/>
        </p:nvSpPr>
        <p:spPr bwMode="auto">
          <a:xfrm>
            <a:off x="1524000" y="1905000"/>
            <a:ext cx="6462713" cy="4478338"/>
          </a:xfrm>
          <a:prstGeom prst="rect">
            <a:avLst/>
          </a:prstGeom>
          <a:noFill/>
          <a:ln w="12700" cap="sq">
            <a:noFill/>
            <a:miter lim="800000"/>
            <a:headEnd type="none" w="sm" len="sm"/>
            <a:tailEnd type="none" w="sm" len="sm"/>
          </a:ln>
          <a:effectLst/>
        </p:spPr>
        <p:txBody>
          <a:bodyPr wrap="none">
            <a:spAutoFit/>
          </a:bodyPr>
          <a:lstStyle/>
          <a:p>
            <a:pPr>
              <a:defRPr/>
            </a:pPr>
            <a:r>
              <a:rPr lang="en-US" sz="3200" b="1" u="none" dirty="0">
                <a:solidFill>
                  <a:srgbClr val="FF99CC"/>
                </a:solidFill>
              </a:rPr>
              <a:t>1.MYOTONIC APPLIANCES:-</a:t>
            </a:r>
          </a:p>
          <a:p>
            <a:pPr>
              <a:defRPr/>
            </a:pPr>
            <a:r>
              <a:rPr lang="en-US" sz="3200" b="1" u="none" dirty="0"/>
              <a:t>	Depend muscle mass for their</a:t>
            </a:r>
          </a:p>
          <a:p>
            <a:pPr>
              <a:defRPr/>
            </a:pPr>
            <a:r>
              <a:rPr lang="en-US" sz="3200" b="1" u="none" dirty="0"/>
              <a:t>             action.</a:t>
            </a:r>
          </a:p>
          <a:p>
            <a:pPr>
              <a:defRPr/>
            </a:pPr>
            <a:r>
              <a:rPr lang="en-US" sz="3200" b="1" u="none" dirty="0">
                <a:solidFill>
                  <a:srgbClr val="FF99CC"/>
                </a:solidFill>
                <a:effectLst>
                  <a:outerShdw blurRad="38100" dist="38100" dir="2700000" algn="tl">
                    <a:srgbClr val="000000"/>
                  </a:outerShdw>
                </a:effectLst>
              </a:rPr>
              <a:t>2.MYODYNAMIC APPLIANCES:-</a:t>
            </a:r>
          </a:p>
          <a:p>
            <a:pPr>
              <a:defRPr/>
            </a:pPr>
            <a:r>
              <a:rPr lang="en-US" sz="3200" b="1" u="none" dirty="0"/>
              <a:t>	Depend on muscle activity for </a:t>
            </a:r>
          </a:p>
          <a:p>
            <a:pPr>
              <a:defRPr/>
            </a:pPr>
            <a:r>
              <a:rPr lang="en-US" sz="3200" b="1" u="none" dirty="0"/>
              <a:t>             for their function.</a:t>
            </a:r>
          </a:p>
          <a:p>
            <a:pPr>
              <a:defRPr/>
            </a:pPr>
            <a:r>
              <a:rPr lang="en-US" sz="3200" b="1" u="none" dirty="0"/>
              <a:t>					.</a:t>
            </a:r>
          </a:p>
          <a:p>
            <a:pPr>
              <a:defRPr/>
            </a:pPr>
            <a:endParaRPr lang="en-US" sz="3200" b="1" u="none" dirty="0"/>
          </a:p>
          <a:p>
            <a:pPr>
              <a:defRPr/>
            </a:pPr>
            <a:endParaRPr lang="en-GB" sz="3200" b="1" u="none"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685800" y="838200"/>
            <a:ext cx="7653338" cy="5643563"/>
          </a:xfrm>
          <a:prstGeom prst="rect">
            <a:avLst/>
          </a:prstGeom>
          <a:noFill/>
          <a:ln w="12700" cap="sq">
            <a:noFill/>
            <a:miter lim="800000"/>
            <a:headEnd type="none" w="sm" len="sm"/>
            <a:tailEnd type="none" w="sm" len="sm"/>
          </a:ln>
        </p:spPr>
        <p:txBody>
          <a:bodyPr wrap="none">
            <a:spAutoFit/>
          </a:bodyPr>
          <a:lstStyle/>
          <a:p>
            <a:r>
              <a:rPr lang="en-US" sz="2800" b="1">
                <a:solidFill>
                  <a:srgbClr val="00FFFF"/>
                </a:solidFill>
              </a:rPr>
              <a:t>1.REMOVABLE FUNCTIONAL APPLIANCES</a:t>
            </a:r>
          </a:p>
          <a:p>
            <a:endParaRPr lang="en-US" sz="2800" b="1" u="none">
              <a:solidFill>
                <a:srgbClr val="00FFFF"/>
              </a:solidFill>
            </a:endParaRPr>
          </a:p>
          <a:p>
            <a:r>
              <a:rPr lang="en-US" sz="2800" b="1" u="none"/>
              <a:t>                                        -Activator</a:t>
            </a:r>
          </a:p>
          <a:p>
            <a:r>
              <a:rPr lang="en-US" sz="2800" b="1" u="none"/>
              <a:t>                                        -Bionator</a:t>
            </a:r>
          </a:p>
          <a:p>
            <a:r>
              <a:rPr lang="en-US" sz="2800" b="1" u="none"/>
              <a:t>                                        -Frankel</a:t>
            </a:r>
          </a:p>
          <a:p>
            <a:r>
              <a:rPr lang="en-US" sz="2800" b="1" u="none"/>
              <a:t>                                        -Twin Block</a:t>
            </a:r>
          </a:p>
          <a:p>
            <a:endParaRPr lang="en-US" sz="2800" b="1" u="none"/>
          </a:p>
          <a:p>
            <a:r>
              <a:rPr lang="en-US" sz="2800" b="1">
                <a:solidFill>
                  <a:srgbClr val="00FFFF"/>
                </a:solidFill>
              </a:rPr>
              <a:t>2.Fixed functional appliances</a:t>
            </a:r>
          </a:p>
          <a:p>
            <a:r>
              <a:rPr lang="en-US" sz="2800" b="1" u="none"/>
              <a:t>                    </a:t>
            </a:r>
          </a:p>
          <a:p>
            <a:r>
              <a:rPr lang="en-US" sz="2800" b="1" u="none"/>
              <a:t>                                        -Herbst</a:t>
            </a:r>
          </a:p>
          <a:p>
            <a:r>
              <a:rPr lang="en-US" sz="2800" b="1" u="none"/>
              <a:t>                                        -Jasper jumper</a:t>
            </a:r>
          </a:p>
          <a:p>
            <a:r>
              <a:rPr lang="en-US" sz="2800" b="1" u="none"/>
              <a:t>                                        -Forsus</a:t>
            </a:r>
          </a:p>
          <a:p>
            <a:r>
              <a:rPr lang="en-US" sz="2800" b="1" u="none"/>
              <a:t>				(Fatigue resistant device</a:t>
            </a:r>
            <a:r>
              <a:rPr lang="en-US" sz="2800" u="none"/>
              <a:t>)</a:t>
            </a:r>
            <a:endParaRPr lang="en-GB" sz="2800" u="none"/>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990600"/>
            <a:ext cx="8382000" cy="1015663"/>
          </a:xfrm>
          <a:prstGeom prst="rect">
            <a:avLst/>
          </a:prstGeom>
          <a:noFill/>
        </p:spPr>
        <p:txBody>
          <a:bodyPr wrap="square" rtlCol="0">
            <a:spAutoFit/>
          </a:bodyPr>
          <a:lstStyle/>
          <a:p>
            <a:r>
              <a:rPr lang="en-US" sz="6000" dirty="0" smtClean="0">
                <a:latin typeface="Informal Roman" pitchFamily="66" charset="0"/>
              </a:rPr>
              <a:t>TREATMENT PRINCIPLES</a:t>
            </a:r>
            <a:endParaRPr lang="en-US" sz="6000" dirty="0">
              <a:latin typeface="Informal Roman" pitchFamily="66" charset="0"/>
            </a:endParaRPr>
          </a:p>
        </p:txBody>
      </p:sp>
      <p:sp>
        <p:nvSpPr>
          <p:cNvPr id="4" name="TextBox 3"/>
          <p:cNvSpPr txBox="1"/>
          <p:nvPr/>
        </p:nvSpPr>
        <p:spPr>
          <a:xfrm>
            <a:off x="838200" y="2819400"/>
            <a:ext cx="7315200" cy="1569660"/>
          </a:xfrm>
          <a:prstGeom prst="rect">
            <a:avLst/>
          </a:prstGeom>
          <a:noFill/>
        </p:spPr>
        <p:txBody>
          <a:bodyPr wrap="square" rtlCol="0">
            <a:spAutoFit/>
          </a:bodyPr>
          <a:lstStyle/>
          <a:p>
            <a:r>
              <a:rPr lang="en-US" sz="2400" dirty="0" smtClean="0">
                <a:latin typeface="Times New Roman" pitchFamily="18" charset="0"/>
                <a:cs typeface="Times New Roman" pitchFamily="18" charset="0"/>
              </a:rPr>
              <a:t>                   Force Application &amp; elimination</a:t>
            </a:r>
          </a:p>
          <a:p>
            <a:r>
              <a:rPr lang="en-US" sz="2400" dirty="0" smtClean="0">
                <a:latin typeface="Times New Roman" pitchFamily="18" charset="0"/>
                <a:cs typeface="Times New Roman" pitchFamily="18" charset="0"/>
              </a:rPr>
              <a:t>     </a:t>
            </a:r>
          </a:p>
          <a:p>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sheilds</a:t>
            </a:r>
            <a:r>
              <a:rPr lang="en-US" sz="2400" dirty="0" smtClean="0">
                <a:latin typeface="Times New Roman" pitchFamily="18" charset="0"/>
                <a:cs typeface="Times New Roman" pitchFamily="18" charset="0"/>
              </a:rPr>
              <a:t> / screens / bite planes / construction bite</a:t>
            </a:r>
            <a:endParaRPr lang="en-US" sz="2400" dirty="0">
              <a:latin typeface="Times New Roman" pitchFamily="18" charset="0"/>
              <a:cs typeface="Times New Roman" pitchFamily="18" charset="0"/>
            </a:endParaRPr>
          </a:p>
        </p:txBody>
      </p:sp>
      <p:sp>
        <p:nvSpPr>
          <p:cNvPr id="5" name="Down Arrow 4"/>
          <p:cNvSpPr/>
          <p:nvPr/>
        </p:nvSpPr>
        <p:spPr bwMode="auto">
          <a:xfrm>
            <a:off x="4267200" y="3352800"/>
            <a:ext cx="304800" cy="533400"/>
          </a:xfrm>
          <a:prstGeom prst="down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JaypeeDigital | eBook Reade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4800" y="228601"/>
            <a:ext cx="3076575" cy="2703166"/>
          </a:xfrm>
          <a:prstGeom prst="rect">
            <a:avLst/>
          </a:prstGeom>
          <a:noFill/>
        </p:spPr>
      </p:pic>
      <p:pic>
        <p:nvPicPr>
          <p:cNvPr id="139268" name="Picture 4" descr="(A) Occlusal view of fixed anterior bite plane, (B) Occlusal view of removable anterior bite plane"/>
          <p:cNvPicPr>
            <a:picLocks noChangeAspect="1" noChangeArrowheads="1"/>
          </p:cNvPicPr>
          <p:nvPr/>
        </p:nvPicPr>
        <p:blipFill>
          <a:blip r:embed="rId4"/>
          <a:srcRect/>
          <a:stretch>
            <a:fillRect/>
          </a:stretch>
        </p:blipFill>
        <p:spPr bwMode="auto">
          <a:xfrm>
            <a:off x="3506932" y="228600"/>
            <a:ext cx="5637068" cy="2667000"/>
          </a:xfrm>
          <a:prstGeom prst="rect">
            <a:avLst/>
          </a:prstGeom>
          <a:noFill/>
        </p:spPr>
      </p:pic>
      <p:pic>
        <p:nvPicPr>
          <p:cNvPr id="139270" name="Picture 6" descr="Posterior Occlusal Coverage Posterior occlusal bite planes are ..."/>
          <p:cNvPicPr>
            <a:picLocks noChangeAspect="1" noChangeArrowheads="1"/>
          </p:cNvPicPr>
          <p:nvPr/>
        </p:nvPicPr>
        <p:blipFill>
          <a:blip r:embed="rId5"/>
          <a:srcRect/>
          <a:stretch>
            <a:fillRect/>
          </a:stretch>
        </p:blipFill>
        <p:spPr bwMode="auto">
          <a:xfrm>
            <a:off x="4648200" y="3657600"/>
            <a:ext cx="3629025" cy="2781300"/>
          </a:xfrm>
          <a:prstGeom prst="rect">
            <a:avLst/>
          </a:prstGeom>
          <a:noFill/>
        </p:spPr>
      </p:pic>
      <p:sp>
        <p:nvSpPr>
          <p:cNvPr id="5" name="TextBox 4"/>
          <p:cNvSpPr txBox="1"/>
          <p:nvPr/>
        </p:nvSpPr>
        <p:spPr>
          <a:xfrm>
            <a:off x="762000" y="3962400"/>
            <a:ext cx="3276600" cy="1938992"/>
          </a:xfrm>
          <a:prstGeom prst="rect">
            <a:avLst/>
          </a:prstGeom>
          <a:noFill/>
        </p:spPr>
        <p:txBody>
          <a:bodyPr wrap="square" rtlCol="0">
            <a:spAutoFit/>
          </a:bodyPr>
          <a:lstStyle/>
          <a:p>
            <a:r>
              <a:rPr lang="en-US" sz="2400" dirty="0" smtClean="0">
                <a:latin typeface="Times New Roman" pitchFamily="18" charset="0"/>
                <a:cs typeface="Times New Roman" pitchFamily="18" charset="0"/>
              </a:rPr>
              <a:t>Bite Planes :-</a:t>
            </a:r>
          </a:p>
          <a:p>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   flat/ Inclined</a:t>
            </a:r>
          </a:p>
          <a:p>
            <a:r>
              <a:rPr lang="en-US" sz="2400" dirty="0" smtClean="0">
                <a:latin typeface="Times New Roman" pitchFamily="18" charset="0"/>
                <a:cs typeface="Times New Roman" pitchFamily="18" charset="0"/>
              </a:rPr>
              <a:t>    </a:t>
            </a:r>
          </a:p>
          <a:p>
            <a:r>
              <a:rPr lang="en-US" sz="2400" dirty="0" smtClean="0">
                <a:latin typeface="Times New Roman" pitchFamily="18" charset="0"/>
                <a:cs typeface="Times New Roman" pitchFamily="18" charset="0"/>
              </a:rPr>
              <a:t>   anterior / posterior</a:t>
            </a:r>
            <a:endParaRPr lang="en-US" sz="2400" dirty="0">
              <a:latin typeface="Times New Roman" pitchFamily="18" charset="0"/>
              <a:cs typeface="Times New Roman"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152400"/>
            <a:ext cx="4038600" cy="461665"/>
          </a:xfrm>
          <a:prstGeom prst="rect">
            <a:avLst/>
          </a:prstGeom>
          <a:noFill/>
        </p:spPr>
        <p:txBody>
          <a:bodyPr wrap="square" rtlCol="0">
            <a:spAutoFit/>
          </a:bodyPr>
          <a:lstStyle/>
          <a:p>
            <a:r>
              <a:rPr lang="en-US" sz="2400" dirty="0" err="1" smtClean="0">
                <a:latin typeface="Times New Roman" pitchFamily="18" charset="0"/>
                <a:cs typeface="Times New Roman" pitchFamily="18" charset="0"/>
              </a:rPr>
              <a:t>Sheilds</a:t>
            </a:r>
            <a:r>
              <a:rPr lang="en-US" sz="2400" dirty="0" smtClean="0">
                <a:latin typeface="Times New Roman" pitchFamily="18" charset="0"/>
                <a:cs typeface="Times New Roman" pitchFamily="18" charset="0"/>
              </a:rPr>
              <a:t> / Screens :</a:t>
            </a:r>
            <a:endParaRPr lang="en-US" sz="2400" dirty="0">
              <a:latin typeface="Times New Roman" pitchFamily="18" charset="0"/>
              <a:cs typeface="Times New Roman" pitchFamily="18" charset="0"/>
            </a:endParaRPr>
          </a:p>
        </p:txBody>
      </p:sp>
      <p:pic>
        <p:nvPicPr>
          <p:cNvPr id="68612" name="Picture 4" descr="1000+ War Shield Stock Images, Photos &amp; Vectors | Shutterstock"/>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8600" y="685800"/>
            <a:ext cx="3124200" cy="2850867"/>
          </a:xfrm>
          <a:prstGeom prst="rect">
            <a:avLst/>
          </a:prstGeom>
          <a:noFill/>
        </p:spPr>
      </p:pic>
      <p:sp>
        <p:nvSpPr>
          <p:cNvPr id="5" name="TextBox 4"/>
          <p:cNvSpPr txBox="1"/>
          <p:nvPr/>
        </p:nvSpPr>
        <p:spPr>
          <a:xfrm>
            <a:off x="609600" y="5257800"/>
            <a:ext cx="6096000" cy="369332"/>
          </a:xfrm>
          <a:prstGeom prst="rect">
            <a:avLst/>
          </a:prstGeom>
          <a:noFill/>
        </p:spPr>
        <p:txBody>
          <a:bodyPr wrap="square" rtlCol="0">
            <a:spAutoFit/>
          </a:bodyPr>
          <a:lstStyle/>
          <a:p>
            <a:r>
              <a:rPr lang="en-US" b="1" dirty="0" smtClean="0"/>
              <a:t>EQUILIBRIUM</a:t>
            </a:r>
            <a:r>
              <a:rPr lang="en-US" dirty="0" smtClean="0"/>
              <a:t> </a:t>
            </a:r>
            <a:endParaRPr lang="en-US" dirty="0"/>
          </a:p>
        </p:txBody>
      </p:sp>
      <p:pic>
        <p:nvPicPr>
          <p:cNvPr id="68614" name="Picture 6" descr="Muscle function in orthodontics /certified fixed orthodontic courses…"/>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657600" y="3533222"/>
            <a:ext cx="5177767" cy="3324778"/>
          </a:xfrm>
          <a:prstGeom prst="rect">
            <a:avLst/>
          </a:prstGeom>
          <a:noFill/>
        </p:spPr>
      </p:pic>
      <p:pic>
        <p:nvPicPr>
          <p:cNvPr id="7" name="Picture 2" descr="myofunctional appl 00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800600" y="381000"/>
            <a:ext cx="3200400" cy="3048000"/>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457200"/>
            <a:ext cx="8534400" cy="1200329"/>
          </a:xfrm>
          <a:prstGeom prst="rect">
            <a:avLst/>
          </a:prstGeom>
          <a:noFill/>
        </p:spPr>
        <p:txBody>
          <a:bodyPr wrap="square" rtlCol="0">
            <a:spAutoFit/>
          </a:bodyPr>
          <a:lstStyle/>
          <a:p>
            <a:r>
              <a:rPr lang="en-US" sz="2400" dirty="0" smtClean="0">
                <a:latin typeface="Times New Roman" pitchFamily="18" charset="0"/>
                <a:cs typeface="Times New Roman" pitchFamily="18" charset="0"/>
              </a:rPr>
              <a:t>Construction bite :</a:t>
            </a:r>
          </a:p>
          <a:p>
            <a:endParaRPr lang="en-US" sz="2400" dirty="0" smtClean="0">
              <a:latin typeface="Times New Roman" pitchFamily="18" charset="0"/>
              <a:cs typeface="Times New Roman" pitchFamily="18" charset="0"/>
            </a:endParaRPr>
          </a:p>
          <a:p>
            <a:endParaRPr lang="en-US" sz="2400" dirty="0">
              <a:latin typeface="Times New Roman" pitchFamily="18" charset="0"/>
              <a:cs typeface="Times New Roman" pitchFamily="18" charset="0"/>
            </a:endParaRPr>
          </a:p>
        </p:txBody>
      </p:sp>
      <p:pic>
        <p:nvPicPr>
          <p:cNvPr id="147458" name="Picture 2" descr="1. Constructions bite and wax trial. The activator appliance used ..."/>
          <p:cNvPicPr>
            <a:picLocks noChangeAspect="1" noChangeArrowheads="1"/>
          </p:cNvPicPr>
          <p:nvPr/>
        </p:nvPicPr>
        <p:blipFill>
          <a:blip r:embed="rId3" cstate="email">
            <a:extLst>
              <a:ext uri="{28A0092B-C50C-407E-A947-70E740481C1C}">
                <a14:useLocalDpi xmlns:a14="http://schemas.microsoft.com/office/drawing/2010/main"/>
              </a:ext>
            </a:extLst>
          </a:blip>
          <a:srcRect b="49371"/>
          <a:stretch>
            <a:fillRect/>
          </a:stretch>
        </p:blipFill>
        <p:spPr bwMode="auto">
          <a:xfrm>
            <a:off x="1447800" y="1295400"/>
            <a:ext cx="6086475" cy="2531742"/>
          </a:xfrm>
          <a:prstGeom prst="rect">
            <a:avLst/>
          </a:prstGeom>
          <a:noFill/>
        </p:spPr>
      </p:pic>
      <p:sp>
        <p:nvSpPr>
          <p:cNvPr id="4" name="TextBox 3"/>
          <p:cNvSpPr txBox="1"/>
          <p:nvPr/>
        </p:nvSpPr>
        <p:spPr>
          <a:xfrm>
            <a:off x="1600200" y="5029200"/>
            <a:ext cx="5943600" cy="461665"/>
          </a:xfrm>
          <a:prstGeom prst="rect">
            <a:avLst/>
          </a:prstGeom>
          <a:noFill/>
        </p:spPr>
        <p:txBody>
          <a:bodyPr wrap="square" rtlCol="0">
            <a:spAutoFit/>
          </a:bodyPr>
          <a:lstStyle/>
          <a:p>
            <a:r>
              <a:rPr lang="en-US" sz="2400" dirty="0" smtClean="0">
                <a:latin typeface="Times New Roman" pitchFamily="18" charset="0"/>
                <a:cs typeface="Times New Roman" pitchFamily="18" charset="0"/>
              </a:rPr>
              <a:t>Mandible is advanced as well as opened</a:t>
            </a:r>
            <a:endParaRPr lang="en-US" sz="2400" dirty="0">
              <a:latin typeface="Times New Roman" pitchFamily="18" charset="0"/>
              <a:cs typeface="Times New Roman"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Object 1024"/>
          <p:cNvGraphicFramePr>
            <a:graphicFrameLocks noChangeAspect="1"/>
          </p:cNvGraphicFramePr>
          <p:nvPr/>
        </p:nvGraphicFramePr>
        <p:xfrm>
          <a:off x="0" y="0"/>
          <a:ext cx="9144000" cy="6858000"/>
        </p:xfrm>
        <a:graphic>
          <a:graphicData uri="http://schemas.openxmlformats.org/presentationml/2006/ole">
            <mc:AlternateContent xmlns:mc="http://schemas.openxmlformats.org/markup-compatibility/2006">
              <mc:Choice xmlns:v="urn:schemas-microsoft-com:vml" Requires="v">
                <p:oleObj spid="_x0000_s67587" name="Slide" r:id="rId4" imgW="4572000" imgH="3429000" progId="PowerPoint.Slide.8">
                  <p:embed/>
                </p:oleObj>
              </mc:Choice>
              <mc:Fallback>
                <p:oleObj name="Slide" r:id="rId4" imgW="4572000" imgH="3429000" progId="PowerPoint.Slide.8">
                  <p:embed/>
                  <p:pic>
                    <p:nvPicPr>
                      <p:cNvPr id="0" name="Object 102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myofunctional appliance 009"/>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228600"/>
            <a:ext cx="6705600" cy="6629400"/>
          </a:xfrm>
          <a:prstGeom prst="rect">
            <a:avLst/>
          </a:prstGeom>
          <a:noFill/>
          <a:ln w="9525">
            <a:noFill/>
            <a:miter lim="800000"/>
            <a:headEnd/>
            <a:tailEnd/>
          </a:ln>
        </p:spPr>
      </p:pic>
      <p:sp>
        <p:nvSpPr>
          <p:cNvPr id="56323" name="Text Box 3"/>
          <p:cNvSpPr txBox="1">
            <a:spLocks noChangeArrowheads="1"/>
          </p:cNvSpPr>
          <p:nvPr/>
        </p:nvSpPr>
        <p:spPr bwMode="auto">
          <a:xfrm>
            <a:off x="6908800" y="2667000"/>
            <a:ext cx="2235200" cy="1552575"/>
          </a:xfrm>
          <a:prstGeom prst="rect">
            <a:avLst/>
          </a:prstGeom>
          <a:noFill/>
          <a:ln w="12700" cap="sq">
            <a:noFill/>
            <a:miter lim="800000"/>
            <a:headEnd type="none" w="sm" len="sm"/>
            <a:tailEnd type="none" w="sm" len="sm"/>
          </a:ln>
        </p:spPr>
        <p:txBody>
          <a:bodyPr wrap="none">
            <a:spAutoFit/>
          </a:bodyPr>
          <a:lstStyle/>
          <a:p>
            <a:r>
              <a:rPr lang="en-US" b="1"/>
              <a:t>MODE OF </a:t>
            </a:r>
          </a:p>
          <a:p>
            <a:r>
              <a:rPr lang="en-US" b="1"/>
              <a:t>ACTION OF </a:t>
            </a:r>
          </a:p>
          <a:p>
            <a:r>
              <a:rPr lang="en-US" b="1"/>
              <a:t>FUNCTIONAL</a:t>
            </a:r>
          </a:p>
          <a:p>
            <a:r>
              <a:rPr lang="en-US" b="1"/>
              <a:t>APPLIANCE</a:t>
            </a:r>
            <a:endParaRPr lang="en-GB" b="1"/>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effectLst>
            <a:outerShdw dist="45791" dir="2021404" algn="ctr" rotWithShape="0">
              <a:srgbClr val="000066"/>
            </a:outerShdw>
          </a:effectLst>
        </p:spPr>
        <p:txBody>
          <a:bodyPr/>
          <a:lstStyle/>
          <a:p>
            <a:r>
              <a:rPr lang="en-US" sz="4000" b="1" dirty="0">
                <a:solidFill>
                  <a:srgbClr val="FFFF00"/>
                </a:solidFill>
              </a:rPr>
              <a:t>Goals of Orthodontics and </a:t>
            </a:r>
            <a:r>
              <a:rPr lang="en-US" sz="4000" b="1" dirty="0" err="1">
                <a:solidFill>
                  <a:srgbClr val="FFFF00"/>
                </a:solidFill>
              </a:rPr>
              <a:t>Dentofacial</a:t>
            </a:r>
            <a:r>
              <a:rPr lang="en-US" sz="4000" b="1" dirty="0">
                <a:solidFill>
                  <a:srgbClr val="FFFF00"/>
                </a:solidFill>
              </a:rPr>
              <a:t> Orthopedics</a:t>
            </a:r>
          </a:p>
        </p:txBody>
      </p:sp>
      <p:sp>
        <p:nvSpPr>
          <p:cNvPr id="82947" name="Rectangle 3"/>
          <p:cNvSpPr>
            <a:spLocks noGrp="1" noChangeArrowheads="1"/>
          </p:cNvSpPr>
          <p:nvPr>
            <p:ph type="body" idx="1"/>
          </p:nvPr>
        </p:nvSpPr>
        <p:spPr>
          <a:xfrm>
            <a:off x="381000" y="3429000"/>
            <a:ext cx="8229600" cy="4525962"/>
          </a:xfrm>
          <a:effectLst>
            <a:outerShdw dist="35921" dir="2700000" algn="ctr" rotWithShape="0">
              <a:srgbClr val="000066"/>
            </a:outerShdw>
          </a:effectLst>
        </p:spPr>
        <p:txBody>
          <a:bodyPr/>
          <a:lstStyle/>
          <a:p>
            <a:pPr>
              <a:buFont typeface="Wingdings" pitchFamily="2" charset="2"/>
              <a:buNone/>
            </a:pPr>
            <a:r>
              <a:rPr lang="en-US" b="1" dirty="0"/>
              <a:t>Achieve a good occlusion</a:t>
            </a:r>
          </a:p>
          <a:p>
            <a:pPr>
              <a:buFont typeface="Wingdings" pitchFamily="2" charset="2"/>
              <a:buNone/>
            </a:pPr>
            <a:endParaRPr lang="en-US" b="1" dirty="0"/>
          </a:p>
          <a:p>
            <a:pPr>
              <a:buFont typeface="Wingdings" pitchFamily="2" charset="2"/>
              <a:buNone/>
            </a:pPr>
            <a:endParaRPr lang="en-US" b="1" dirty="0"/>
          </a:p>
          <a:p>
            <a:pPr>
              <a:buFont typeface="Wingdings" pitchFamily="2" charset="2"/>
              <a:buNone/>
            </a:pPr>
            <a:r>
              <a:rPr lang="en-US" b="1" dirty="0"/>
              <a:t>Harmonize the basal structures</a:t>
            </a:r>
          </a:p>
        </p:txBody>
      </p:sp>
      <p:sp>
        <p:nvSpPr>
          <p:cNvPr id="82948" name="Line 4"/>
          <p:cNvSpPr>
            <a:spLocks noChangeShapeType="1"/>
          </p:cNvSpPr>
          <p:nvPr/>
        </p:nvSpPr>
        <p:spPr bwMode="auto">
          <a:xfrm>
            <a:off x="5638800" y="3733800"/>
            <a:ext cx="914400" cy="0"/>
          </a:xfrm>
          <a:prstGeom prst="line">
            <a:avLst/>
          </a:prstGeom>
          <a:noFill/>
          <a:ln w="9525">
            <a:solidFill>
              <a:schemeClr val="tx1"/>
            </a:solidFill>
            <a:round/>
            <a:headEnd/>
            <a:tailEnd type="triangle" w="med" len="med"/>
          </a:ln>
          <a:effectLst/>
        </p:spPr>
        <p:txBody>
          <a:bodyPr/>
          <a:lstStyle/>
          <a:p>
            <a:endParaRPr lang="en-US"/>
          </a:p>
        </p:txBody>
      </p:sp>
      <p:sp>
        <p:nvSpPr>
          <p:cNvPr id="82949" name="Text Box 5"/>
          <p:cNvSpPr txBox="1">
            <a:spLocks noChangeArrowheads="1"/>
          </p:cNvSpPr>
          <p:nvPr/>
        </p:nvSpPr>
        <p:spPr bwMode="auto">
          <a:xfrm>
            <a:off x="6400800" y="3429000"/>
            <a:ext cx="2362200" cy="822325"/>
          </a:xfrm>
          <a:prstGeom prst="rect">
            <a:avLst/>
          </a:prstGeom>
          <a:noFill/>
          <a:ln w="9525">
            <a:noFill/>
            <a:miter lim="800000"/>
            <a:headEnd/>
            <a:tailEnd/>
          </a:ln>
          <a:effectLst/>
        </p:spPr>
        <p:txBody>
          <a:bodyPr>
            <a:spAutoFit/>
          </a:bodyPr>
          <a:lstStyle/>
          <a:p>
            <a:pPr algn="ctr">
              <a:spcBef>
                <a:spcPct val="50000"/>
              </a:spcBef>
            </a:pPr>
            <a:r>
              <a:rPr lang="en-US" sz="2400" b="1" dirty="0"/>
              <a:t>Class I malocclusions</a:t>
            </a:r>
          </a:p>
        </p:txBody>
      </p:sp>
      <p:sp>
        <p:nvSpPr>
          <p:cNvPr id="82950" name="Line 6"/>
          <p:cNvSpPr>
            <a:spLocks noChangeShapeType="1"/>
          </p:cNvSpPr>
          <p:nvPr/>
        </p:nvSpPr>
        <p:spPr bwMode="auto">
          <a:xfrm>
            <a:off x="6019800" y="5867400"/>
            <a:ext cx="685800" cy="0"/>
          </a:xfrm>
          <a:prstGeom prst="line">
            <a:avLst/>
          </a:prstGeom>
          <a:noFill/>
          <a:ln w="9525">
            <a:solidFill>
              <a:schemeClr val="tx1"/>
            </a:solidFill>
            <a:round/>
            <a:headEnd/>
            <a:tailEnd type="triangle" w="med" len="med"/>
          </a:ln>
          <a:effectLst/>
        </p:spPr>
        <p:txBody>
          <a:bodyPr/>
          <a:lstStyle/>
          <a:p>
            <a:endParaRPr lang="en-US"/>
          </a:p>
        </p:txBody>
      </p:sp>
      <p:sp>
        <p:nvSpPr>
          <p:cNvPr id="82951" name="Text Box 7"/>
          <p:cNvSpPr txBox="1">
            <a:spLocks noChangeArrowheads="1"/>
          </p:cNvSpPr>
          <p:nvPr/>
        </p:nvSpPr>
        <p:spPr bwMode="auto">
          <a:xfrm>
            <a:off x="6781800" y="5181600"/>
            <a:ext cx="2362200" cy="822325"/>
          </a:xfrm>
          <a:prstGeom prst="rect">
            <a:avLst/>
          </a:prstGeom>
          <a:noFill/>
          <a:ln w="9525">
            <a:noFill/>
            <a:miter lim="800000"/>
            <a:headEnd/>
            <a:tailEnd/>
          </a:ln>
          <a:effectLst/>
        </p:spPr>
        <p:txBody>
          <a:bodyPr>
            <a:spAutoFit/>
          </a:bodyPr>
          <a:lstStyle/>
          <a:p>
            <a:pPr algn="ctr">
              <a:spcBef>
                <a:spcPct val="50000"/>
              </a:spcBef>
            </a:pPr>
            <a:r>
              <a:rPr lang="en-US" sz="2400" b="1" dirty="0"/>
              <a:t>Skeletal malocclusions</a:t>
            </a:r>
          </a:p>
        </p:txBody>
      </p:sp>
      <p:sp>
        <p:nvSpPr>
          <p:cNvPr id="10" name="TextBox 9"/>
          <p:cNvSpPr txBox="1"/>
          <p:nvPr/>
        </p:nvSpPr>
        <p:spPr>
          <a:xfrm>
            <a:off x="76200" y="1981200"/>
            <a:ext cx="9067800" cy="461665"/>
          </a:xfrm>
          <a:prstGeom prst="rect">
            <a:avLst/>
          </a:prstGeom>
          <a:noFill/>
        </p:spPr>
        <p:txBody>
          <a:bodyPr wrap="square" rtlCol="0">
            <a:spAutoFit/>
          </a:bodyPr>
          <a:lstStyle/>
          <a:p>
            <a:r>
              <a:rPr lang="en-US" sz="2400" b="1" dirty="0" smtClean="0"/>
              <a:t>Functional efficiency, Esthetic Harmony &amp; Structural Balance</a:t>
            </a:r>
            <a:endParaRPr lang="en-US"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2946"/>
                                        </p:tgtEl>
                                        <p:attrNameLst>
                                          <p:attrName>style.visibility</p:attrName>
                                        </p:attrNameLst>
                                      </p:cBhvr>
                                      <p:to>
                                        <p:strVal val="visible"/>
                                      </p:to>
                                    </p:set>
                                    <p:animEffect transition="in" filter="blinds(horizontal)">
                                      <p:cBhvr>
                                        <p:cTn id="7" dur="500"/>
                                        <p:tgtEl>
                                          <p:spTgt spid="82946"/>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82947">
                                            <p:txEl>
                                              <p:pRg st="0" end="0"/>
                                            </p:txEl>
                                          </p:spTgt>
                                        </p:tgtEl>
                                        <p:attrNameLst>
                                          <p:attrName>style.visibility</p:attrName>
                                        </p:attrNameLst>
                                      </p:cBhvr>
                                      <p:to>
                                        <p:strVal val="visible"/>
                                      </p:to>
                                    </p:set>
                                    <p:animEffect transition="in" filter="checkerboard(across)">
                                      <p:cBhvr>
                                        <p:cTn id="12" dur="500"/>
                                        <p:tgtEl>
                                          <p:spTgt spid="8294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82947">
                                            <p:txEl>
                                              <p:pRg st="3" end="3"/>
                                            </p:txEl>
                                          </p:spTgt>
                                        </p:tgtEl>
                                        <p:attrNameLst>
                                          <p:attrName>style.visibility</p:attrName>
                                        </p:attrNameLst>
                                      </p:cBhvr>
                                      <p:to>
                                        <p:strVal val="visible"/>
                                      </p:to>
                                    </p:set>
                                    <p:animEffect transition="in" filter="checkerboard(across)">
                                      <p:cBhvr>
                                        <p:cTn id="17" dur="500"/>
                                        <p:tgtEl>
                                          <p:spTgt spid="8294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82948"/>
                                        </p:tgtEl>
                                        <p:attrNameLst>
                                          <p:attrName>style.visibility</p:attrName>
                                        </p:attrNameLst>
                                      </p:cBhvr>
                                      <p:to>
                                        <p:strVal val="visible"/>
                                      </p:to>
                                    </p:set>
                                    <p:animEffect transition="in" filter="diamond(in)">
                                      <p:cBhvr>
                                        <p:cTn id="22" dur="2000"/>
                                        <p:tgtEl>
                                          <p:spTgt spid="82948"/>
                                        </p:tgtEl>
                                      </p:cBhvr>
                                    </p:animEffect>
                                  </p:childTnLst>
                                </p:cTn>
                              </p:par>
                              <p:par>
                                <p:cTn id="23" presetID="8" presetClass="entr" presetSubtype="16" fill="hold" grpId="0" nodeType="withEffect">
                                  <p:stCondLst>
                                    <p:cond delay="0"/>
                                  </p:stCondLst>
                                  <p:childTnLst>
                                    <p:set>
                                      <p:cBhvr>
                                        <p:cTn id="24" dur="1" fill="hold">
                                          <p:stCondLst>
                                            <p:cond delay="0"/>
                                          </p:stCondLst>
                                        </p:cTn>
                                        <p:tgtEl>
                                          <p:spTgt spid="82949"/>
                                        </p:tgtEl>
                                        <p:attrNameLst>
                                          <p:attrName>style.visibility</p:attrName>
                                        </p:attrNameLst>
                                      </p:cBhvr>
                                      <p:to>
                                        <p:strVal val="visible"/>
                                      </p:to>
                                    </p:set>
                                    <p:animEffect transition="in" filter="diamond(in)">
                                      <p:cBhvr>
                                        <p:cTn id="25" dur="2000"/>
                                        <p:tgtEl>
                                          <p:spTgt spid="82949"/>
                                        </p:tgtEl>
                                      </p:cBhvr>
                                    </p:animEffect>
                                  </p:childTnLst>
                                </p:cTn>
                              </p:par>
                            </p:childTnLst>
                          </p:cTn>
                        </p:par>
                      </p:childTnLst>
                    </p:cTn>
                  </p:par>
                  <p:par>
                    <p:cTn id="26" fill="hold">
                      <p:stCondLst>
                        <p:cond delay="indefinite"/>
                      </p:stCondLst>
                      <p:childTnLst>
                        <p:par>
                          <p:cTn id="27" fill="hold">
                            <p:stCondLst>
                              <p:cond delay="0"/>
                            </p:stCondLst>
                            <p:childTnLst>
                              <p:par>
                                <p:cTn id="28" presetID="8" presetClass="entr" presetSubtype="16" fill="hold" grpId="0" nodeType="clickEffect">
                                  <p:stCondLst>
                                    <p:cond delay="0"/>
                                  </p:stCondLst>
                                  <p:childTnLst>
                                    <p:set>
                                      <p:cBhvr>
                                        <p:cTn id="29" dur="1" fill="hold">
                                          <p:stCondLst>
                                            <p:cond delay="0"/>
                                          </p:stCondLst>
                                        </p:cTn>
                                        <p:tgtEl>
                                          <p:spTgt spid="82950"/>
                                        </p:tgtEl>
                                        <p:attrNameLst>
                                          <p:attrName>style.visibility</p:attrName>
                                        </p:attrNameLst>
                                      </p:cBhvr>
                                      <p:to>
                                        <p:strVal val="visible"/>
                                      </p:to>
                                    </p:set>
                                    <p:animEffect transition="in" filter="diamond(in)">
                                      <p:cBhvr>
                                        <p:cTn id="30" dur="2000"/>
                                        <p:tgtEl>
                                          <p:spTgt spid="82950"/>
                                        </p:tgtEl>
                                      </p:cBhvr>
                                    </p:animEffect>
                                  </p:childTnLst>
                                </p:cTn>
                              </p:par>
                              <p:par>
                                <p:cTn id="31" presetID="8" presetClass="entr" presetSubtype="16" fill="hold" grpId="0" nodeType="withEffect">
                                  <p:stCondLst>
                                    <p:cond delay="0"/>
                                  </p:stCondLst>
                                  <p:childTnLst>
                                    <p:set>
                                      <p:cBhvr>
                                        <p:cTn id="32" dur="1" fill="hold">
                                          <p:stCondLst>
                                            <p:cond delay="0"/>
                                          </p:stCondLst>
                                        </p:cTn>
                                        <p:tgtEl>
                                          <p:spTgt spid="82951"/>
                                        </p:tgtEl>
                                        <p:attrNameLst>
                                          <p:attrName>style.visibility</p:attrName>
                                        </p:attrNameLst>
                                      </p:cBhvr>
                                      <p:to>
                                        <p:strVal val="visible"/>
                                      </p:to>
                                    </p:set>
                                    <p:animEffect transition="in" filter="diamond(in)">
                                      <p:cBhvr>
                                        <p:cTn id="33" dur="2000"/>
                                        <p:tgtEl>
                                          <p:spTgt spid="829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6" grpId="0"/>
      <p:bldP spid="82947" grpId="0" build="p"/>
      <p:bldP spid="82948" grpId="0" animBg="1"/>
      <p:bldP spid="82949" grpId="0"/>
      <p:bldP spid="82950" grpId="0" animBg="1"/>
      <p:bldP spid="8295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1219200"/>
            <a:ext cx="7924800" cy="2677656"/>
          </a:xfrm>
          <a:prstGeom prst="rect">
            <a:avLst/>
          </a:prstGeom>
          <a:noFill/>
        </p:spPr>
        <p:txBody>
          <a:bodyPr wrap="square" rtlCol="0">
            <a:spAutoFit/>
          </a:bodyPr>
          <a:lstStyle/>
          <a:p>
            <a:r>
              <a:rPr lang="en-US" sz="2400" b="1" u="sng" dirty="0" smtClean="0">
                <a:latin typeface="Times New Roman" pitchFamily="18" charset="0"/>
                <a:cs typeface="Times New Roman" pitchFamily="18" charset="0"/>
              </a:rPr>
              <a:t>Functional appliances brings about </a:t>
            </a:r>
          </a:p>
          <a:p>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                                 Orthopedic changes</a:t>
            </a:r>
          </a:p>
          <a:p>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Dentoalveolar</a:t>
            </a:r>
            <a:r>
              <a:rPr lang="en-US" sz="2400" dirty="0" smtClean="0">
                <a:latin typeface="Times New Roman" pitchFamily="18" charset="0"/>
                <a:cs typeface="Times New Roman" pitchFamily="18" charset="0"/>
              </a:rPr>
              <a:t> changes</a:t>
            </a:r>
          </a:p>
          <a:p>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                                 Muscular changes</a:t>
            </a:r>
            <a:endParaRPr lang="en-US" sz="2400" dirty="0">
              <a:latin typeface="Times New Roman" pitchFamily="18" charset="0"/>
              <a:cs typeface="Times New Roman"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2362200"/>
            <a:ext cx="8077200" cy="1631216"/>
          </a:xfrm>
          <a:prstGeom prst="rect">
            <a:avLst/>
          </a:prstGeom>
          <a:noFill/>
        </p:spPr>
        <p:txBody>
          <a:bodyPr wrap="square" rtlCol="0">
            <a:spAutoFit/>
          </a:bodyPr>
          <a:lstStyle/>
          <a:p>
            <a:pPr algn="ctr"/>
            <a:r>
              <a:rPr lang="en-US" sz="4000" dirty="0" smtClean="0">
                <a:latin typeface="Times New Roman" pitchFamily="18" charset="0"/>
                <a:cs typeface="Times New Roman" pitchFamily="18" charset="0"/>
              </a:rPr>
              <a:t>What cases are suitable for </a:t>
            </a:r>
            <a:r>
              <a:rPr lang="en-US" sz="4000" dirty="0" err="1" smtClean="0">
                <a:latin typeface="Times New Roman" pitchFamily="18" charset="0"/>
                <a:cs typeface="Times New Roman" pitchFamily="18" charset="0"/>
              </a:rPr>
              <a:t>Myofunctional</a:t>
            </a:r>
            <a:r>
              <a:rPr lang="en-US" sz="4000" dirty="0" smtClean="0">
                <a:latin typeface="Times New Roman" pitchFamily="18" charset="0"/>
                <a:cs typeface="Times New Roman" pitchFamily="18" charset="0"/>
              </a:rPr>
              <a:t> Therapy </a:t>
            </a:r>
            <a:r>
              <a:rPr lang="en-US" sz="6000" dirty="0" smtClean="0">
                <a:latin typeface="Times New Roman" pitchFamily="18" charset="0"/>
                <a:cs typeface="Times New Roman" pitchFamily="18" charset="0"/>
              </a:rPr>
              <a:t>?</a:t>
            </a:r>
            <a:endParaRPr lang="en-US" sz="6000" dirty="0">
              <a:latin typeface="Times New Roman" pitchFamily="18" charset="0"/>
              <a:cs typeface="Times New Roman"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myofunctional appliance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953000" y="2743200"/>
            <a:ext cx="3733800" cy="3276600"/>
          </a:xfrm>
          <a:prstGeom prst="rect">
            <a:avLst/>
          </a:prstGeom>
          <a:noFill/>
          <a:ln w="9525">
            <a:noFill/>
            <a:miter lim="800000"/>
            <a:headEnd/>
            <a:tailEnd/>
          </a:ln>
        </p:spPr>
      </p:pic>
      <p:sp>
        <p:nvSpPr>
          <p:cNvPr id="15363" name="Text Box 3"/>
          <p:cNvSpPr txBox="1">
            <a:spLocks noChangeArrowheads="1"/>
          </p:cNvSpPr>
          <p:nvPr/>
        </p:nvSpPr>
        <p:spPr bwMode="auto">
          <a:xfrm>
            <a:off x="304800" y="762000"/>
            <a:ext cx="8588375" cy="579438"/>
          </a:xfrm>
          <a:prstGeom prst="rect">
            <a:avLst/>
          </a:prstGeom>
          <a:noFill/>
          <a:ln w="12700" cap="sq">
            <a:noFill/>
            <a:miter lim="800000"/>
            <a:headEnd type="none" w="sm" len="sm"/>
            <a:tailEnd type="none" w="sm" len="sm"/>
          </a:ln>
        </p:spPr>
        <p:txBody>
          <a:bodyPr wrap="none">
            <a:spAutoFit/>
          </a:bodyPr>
          <a:lstStyle/>
          <a:p>
            <a:r>
              <a:rPr lang="en-US" sz="3200" b="1"/>
              <a:t>VESTIBULAR SCREEN (OR) ORAL SCREEN</a:t>
            </a:r>
            <a:endParaRPr lang="en-GB" sz="3200" b="1"/>
          </a:p>
        </p:txBody>
      </p:sp>
      <p:sp>
        <p:nvSpPr>
          <p:cNvPr id="15364" name="Text Box 4"/>
          <p:cNvSpPr txBox="1">
            <a:spLocks noChangeArrowheads="1"/>
          </p:cNvSpPr>
          <p:nvPr/>
        </p:nvSpPr>
        <p:spPr bwMode="auto">
          <a:xfrm>
            <a:off x="457200" y="1676400"/>
            <a:ext cx="4953000" cy="4832350"/>
          </a:xfrm>
          <a:prstGeom prst="rect">
            <a:avLst/>
          </a:prstGeom>
          <a:noFill/>
          <a:ln w="12700" cap="sq">
            <a:noFill/>
            <a:miter lim="800000"/>
            <a:headEnd type="none" w="sm" len="sm"/>
            <a:tailEnd type="none" w="sm" len="sm"/>
          </a:ln>
        </p:spPr>
        <p:txBody>
          <a:bodyPr>
            <a:spAutoFit/>
          </a:bodyPr>
          <a:lstStyle/>
          <a:p>
            <a:r>
              <a:rPr lang="en-US" sz="2800" u="none"/>
              <a:t>Introduced by </a:t>
            </a:r>
            <a:r>
              <a:rPr lang="en-US" sz="2800">
                <a:solidFill>
                  <a:srgbClr val="00FFFF"/>
                </a:solidFill>
              </a:rPr>
              <a:t>Newell </a:t>
            </a:r>
            <a:r>
              <a:rPr lang="en-US" sz="2800" u="none"/>
              <a:t>-1912</a:t>
            </a:r>
          </a:p>
          <a:p>
            <a:endParaRPr lang="en-US" sz="2800" u="none"/>
          </a:p>
          <a:p>
            <a:r>
              <a:rPr lang="en-US" sz="2800" u="none"/>
              <a:t>Principle –</a:t>
            </a:r>
          </a:p>
          <a:p>
            <a:endParaRPr lang="en-US" sz="2800" u="none"/>
          </a:p>
          <a:p>
            <a:r>
              <a:rPr lang="en-US" sz="2800" u="none"/>
              <a:t>Indications – </a:t>
            </a:r>
          </a:p>
          <a:p>
            <a:r>
              <a:rPr lang="en-US" sz="2800" u="none"/>
              <a:t>     Habit interception</a:t>
            </a:r>
          </a:p>
          <a:p>
            <a:r>
              <a:rPr lang="en-US" sz="2800" u="none"/>
              <a:t>     Mild disto-occlusion</a:t>
            </a:r>
          </a:p>
          <a:p>
            <a:r>
              <a:rPr lang="en-US" sz="2800" u="none"/>
              <a:t>     Mild proclination</a:t>
            </a:r>
          </a:p>
          <a:p>
            <a:r>
              <a:rPr lang="en-GB" sz="2800" u="none"/>
              <a:t>     Muscle exercise</a:t>
            </a:r>
          </a:p>
          <a:p>
            <a:endParaRPr lang="en-GB" sz="2800" u="none"/>
          </a:p>
          <a:p>
            <a:r>
              <a:rPr lang="en-GB" sz="2800" u="none"/>
              <a:t>Management :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Box 1"/>
          <p:cNvSpPr txBox="1">
            <a:spLocks noChangeArrowheads="1"/>
          </p:cNvSpPr>
          <p:nvPr/>
        </p:nvSpPr>
        <p:spPr bwMode="auto">
          <a:xfrm>
            <a:off x="304800" y="1981200"/>
            <a:ext cx="8458200" cy="3108325"/>
          </a:xfrm>
          <a:prstGeom prst="rect">
            <a:avLst/>
          </a:prstGeom>
          <a:noFill/>
          <a:ln w="9525">
            <a:noFill/>
            <a:miter lim="800000"/>
            <a:headEnd/>
            <a:tailEnd/>
          </a:ln>
        </p:spPr>
        <p:txBody>
          <a:bodyPr>
            <a:spAutoFit/>
          </a:bodyPr>
          <a:lstStyle/>
          <a:p>
            <a:r>
              <a:rPr lang="en-US" sz="2800" u="none"/>
              <a:t>Hotz modification </a:t>
            </a:r>
          </a:p>
          <a:p>
            <a:endParaRPr lang="en-US" sz="2800" u="none"/>
          </a:p>
          <a:p>
            <a:endParaRPr lang="en-US" sz="2800" u="none"/>
          </a:p>
          <a:p>
            <a:r>
              <a:rPr lang="en-US" sz="2800" u="none"/>
              <a:t>Modification for tongue thrusting</a:t>
            </a:r>
          </a:p>
          <a:p>
            <a:endParaRPr lang="en-US" sz="2800" u="none"/>
          </a:p>
          <a:p>
            <a:endParaRPr lang="en-US" sz="2800" u="none"/>
          </a:p>
          <a:p>
            <a:r>
              <a:rPr lang="en-US" sz="2800" u="none"/>
              <a:t>Modification for mouth breathing</a:t>
            </a:r>
          </a:p>
        </p:txBody>
      </p:sp>
      <p:pic>
        <p:nvPicPr>
          <p:cNvPr id="16387"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43550" y="1981200"/>
            <a:ext cx="3600450" cy="3232150"/>
          </a:xfrm>
          <a:prstGeom prst="rect">
            <a:avLst/>
          </a:prstGeom>
          <a:noFill/>
          <a:ln w="12700" cap="sq">
            <a:noFill/>
            <a:miter lim="800000"/>
            <a:headEnd type="none" w="sm" len="sm"/>
            <a:tailEnd type="none" w="sm" len="sm"/>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1"/>
          <p:cNvSpPr txBox="1">
            <a:spLocks noChangeArrowheads="1"/>
          </p:cNvSpPr>
          <p:nvPr/>
        </p:nvSpPr>
        <p:spPr bwMode="auto">
          <a:xfrm>
            <a:off x="457200" y="990600"/>
            <a:ext cx="8382000" cy="5694363"/>
          </a:xfrm>
          <a:prstGeom prst="rect">
            <a:avLst/>
          </a:prstGeom>
          <a:noFill/>
          <a:ln w="9525">
            <a:noFill/>
            <a:miter lim="800000"/>
            <a:headEnd/>
            <a:tailEnd/>
          </a:ln>
        </p:spPr>
        <p:txBody>
          <a:bodyPr>
            <a:spAutoFit/>
          </a:bodyPr>
          <a:lstStyle/>
          <a:p>
            <a:r>
              <a:rPr lang="en-US" u="none"/>
              <a:t>                                             </a:t>
            </a:r>
            <a:r>
              <a:rPr lang="en-US" sz="2800"/>
              <a:t>LIP BUMPER :</a:t>
            </a:r>
            <a:endParaRPr lang="en-US" sz="2800" u="none"/>
          </a:p>
          <a:p>
            <a:pPr>
              <a:lnSpc>
                <a:spcPct val="150000"/>
              </a:lnSpc>
            </a:pPr>
            <a:r>
              <a:rPr lang="en-US" sz="2800" u="none"/>
              <a:t>Indications -  </a:t>
            </a:r>
          </a:p>
          <a:p>
            <a:pPr algn="just">
              <a:lnSpc>
                <a:spcPct val="150000"/>
              </a:lnSpc>
            </a:pPr>
            <a:r>
              <a:rPr lang="en-US" sz="2800" u="none"/>
              <a:t>       lip sucking</a:t>
            </a:r>
          </a:p>
          <a:p>
            <a:pPr algn="just">
              <a:lnSpc>
                <a:spcPct val="150000"/>
              </a:lnSpc>
            </a:pPr>
            <a:r>
              <a:rPr lang="en-US" sz="2800" u="none"/>
              <a:t>       hyperactive mentalis</a:t>
            </a:r>
          </a:p>
          <a:p>
            <a:pPr algn="just">
              <a:lnSpc>
                <a:spcPct val="150000"/>
              </a:lnSpc>
            </a:pPr>
            <a:r>
              <a:rPr lang="en-US" sz="2800" u="none"/>
              <a:t>       anchorage augmentation</a:t>
            </a:r>
          </a:p>
          <a:p>
            <a:pPr algn="just">
              <a:lnSpc>
                <a:spcPct val="150000"/>
              </a:lnSpc>
            </a:pPr>
            <a:r>
              <a:rPr lang="en-US" sz="2800" u="none"/>
              <a:t>       molar distalization</a:t>
            </a:r>
          </a:p>
          <a:p>
            <a:pPr algn="just">
              <a:lnSpc>
                <a:spcPct val="150000"/>
              </a:lnSpc>
            </a:pPr>
            <a:r>
              <a:rPr lang="en-US" sz="2800" u="none"/>
              <a:t>       space regaining</a:t>
            </a:r>
          </a:p>
          <a:p>
            <a:pPr algn="just">
              <a:lnSpc>
                <a:spcPct val="150000"/>
              </a:lnSpc>
            </a:pPr>
            <a:endParaRPr lang="en-US" sz="2800" u="none"/>
          </a:p>
          <a:p>
            <a:pPr algn="just">
              <a:lnSpc>
                <a:spcPct val="150000"/>
              </a:lnSpc>
            </a:pPr>
            <a:r>
              <a:rPr lang="en-US" sz="2800" u="none"/>
              <a:t>Denholtz appliance</a:t>
            </a:r>
          </a:p>
        </p:txBody>
      </p:sp>
      <p:pic>
        <p:nvPicPr>
          <p:cNvPr id="17411"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344988" y="3886200"/>
            <a:ext cx="4799012" cy="2971800"/>
          </a:xfrm>
          <a:prstGeom prst="rect">
            <a:avLst/>
          </a:prstGeom>
          <a:noFill/>
          <a:ln w="12700" cap="sq">
            <a:noFill/>
            <a:miter lim="800000"/>
            <a:headEnd type="none" w="sm" len="sm"/>
            <a:tailEnd type="none" w="sm" len="sm"/>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1905000" y="609600"/>
            <a:ext cx="3013075" cy="708025"/>
          </a:xfrm>
          <a:prstGeom prst="rect">
            <a:avLst/>
          </a:prstGeom>
          <a:noFill/>
          <a:ln w="12700" cap="sq">
            <a:noFill/>
            <a:miter lim="800000"/>
            <a:headEnd type="none" w="sm" len="sm"/>
            <a:tailEnd type="none" w="sm" len="sm"/>
          </a:ln>
        </p:spPr>
        <p:txBody>
          <a:bodyPr wrap="none">
            <a:spAutoFit/>
          </a:bodyPr>
          <a:lstStyle/>
          <a:p>
            <a:r>
              <a:rPr lang="en-US" sz="4000"/>
              <a:t>ACTIVATOR</a:t>
            </a:r>
            <a:endParaRPr lang="en-GB" sz="4000"/>
          </a:p>
        </p:txBody>
      </p:sp>
      <p:sp>
        <p:nvSpPr>
          <p:cNvPr id="18435" name="Text Box 3"/>
          <p:cNvSpPr txBox="1">
            <a:spLocks noChangeArrowheads="1"/>
          </p:cNvSpPr>
          <p:nvPr/>
        </p:nvSpPr>
        <p:spPr bwMode="auto">
          <a:xfrm>
            <a:off x="0" y="1524000"/>
            <a:ext cx="8940800" cy="4862513"/>
          </a:xfrm>
          <a:prstGeom prst="rect">
            <a:avLst/>
          </a:prstGeom>
          <a:noFill/>
          <a:ln w="12700" cap="sq">
            <a:noFill/>
            <a:miter lim="800000"/>
            <a:headEnd type="none" w="sm" len="sm"/>
            <a:tailEnd type="none" w="sm" len="sm"/>
          </a:ln>
        </p:spPr>
        <p:txBody>
          <a:bodyPr>
            <a:spAutoFit/>
          </a:bodyPr>
          <a:lstStyle/>
          <a:p>
            <a:r>
              <a:rPr lang="en-US" sz="2800" b="1" u="none" dirty="0"/>
              <a:t>Kingsley – 1879 </a:t>
            </a:r>
          </a:p>
          <a:p>
            <a:endParaRPr lang="en-US" b="1" u="none" dirty="0"/>
          </a:p>
          <a:p>
            <a:r>
              <a:rPr lang="en-US" b="1" u="none" dirty="0"/>
              <a:t>DEVELOPED BY VIGGO ANDRESEN-1908</a:t>
            </a:r>
          </a:p>
          <a:p>
            <a:pPr>
              <a:lnSpc>
                <a:spcPct val="150000"/>
              </a:lnSpc>
            </a:pPr>
            <a:r>
              <a:rPr lang="en-US" b="1" u="none" dirty="0"/>
              <a:t> </a:t>
            </a:r>
            <a:endParaRPr lang="en-US" b="1" u="none" dirty="0" smtClean="0"/>
          </a:p>
          <a:p>
            <a:pPr>
              <a:lnSpc>
                <a:spcPct val="150000"/>
              </a:lnSpc>
            </a:pPr>
            <a:r>
              <a:rPr lang="en-US" b="1" u="sng" dirty="0" smtClean="0"/>
              <a:t>Other Names</a:t>
            </a:r>
            <a:endParaRPr lang="en-US" b="1" u="sng" dirty="0"/>
          </a:p>
          <a:p>
            <a:pPr>
              <a:lnSpc>
                <a:spcPct val="150000"/>
              </a:lnSpc>
            </a:pPr>
            <a:r>
              <a:rPr lang="en-US" sz="2800" u="none" dirty="0"/>
              <a:t>Biomechanical working retainer     </a:t>
            </a:r>
          </a:p>
          <a:p>
            <a:pPr>
              <a:lnSpc>
                <a:spcPct val="150000"/>
              </a:lnSpc>
            </a:pPr>
            <a:r>
              <a:rPr lang="en-US" sz="2800" u="none" dirty="0"/>
              <a:t>         Norwegian appliance    </a:t>
            </a:r>
          </a:p>
          <a:p>
            <a:pPr>
              <a:lnSpc>
                <a:spcPct val="150000"/>
              </a:lnSpc>
            </a:pPr>
            <a:r>
              <a:rPr lang="en-US" sz="2800" u="none" dirty="0"/>
              <a:t>                   Activator</a:t>
            </a:r>
          </a:p>
          <a:p>
            <a:endParaRPr lang="en-US" b="1" u="none" dirty="0"/>
          </a:p>
          <a:p>
            <a:endParaRPr lang="en-US" b="1" dirty="0">
              <a:solidFill>
                <a:srgbClr val="00FFFF"/>
              </a:solidFill>
            </a:endParaRPr>
          </a:p>
          <a:p>
            <a:r>
              <a:rPr lang="en-US" b="1" u="none" dirty="0">
                <a:solidFill>
                  <a:srgbClr val="66FF33"/>
                </a:solidFill>
                <a:latin typeface="Comic Sans MS" pitchFamily="66" charset="0"/>
              </a:rPr>
              <a:t>.</a:t>
            </a:r>
            <a:endParaRPr lang="en-GB" b="1" u="none" dirty="0">
              <a:solidFill>
                <a:srgbClr val="66FF33"/>
              </a:solidFill>
              <a:latin typeface="Comic Sans MS" pitchFamily="66" charset="0"/>
            </a:endParaRPr>
          </a:p>
        </p:txBody>
      </p:sp>
      <p:pic>
        <p:nvPicPr>
          <p:cNvPr id="18436" name="Picture 4" descr="activ00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257800" y="3200400"/>
            <a:ext cx="3886200" cy="2962275"/>
          </a:xfrm>
          <a:prstGeom prst="rect">
            <a:avLst/>
          </a:prstGeom>
          <a:noFill/>
          <a:ln w="38100">
            <a:solidFill>
              <a:schemeClr val="bg1"/>
            </a:solid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Box 1"/>
          <p:cNvSpPr txBox="1">
            <a:spLocks noChangeArrowheads="1"/>
          </p:cNvSpPr>
          <p:nvPr/>
        </p:nvSpPr>
        <p:spPr bwMode="auto">
          <a:xfrm>
            <a:off x="381000" y="1143000"/>
            <a:ext cx="8458200" cy="3754438"/>
          </a:xfrm>
          <a:prstGeom prst="rect">
            <a:avLst/>
          </a:prstGeom>
          <a:noFill/>
          <a:ln w="9525">
            <a:noFill/>
            <a:miter lim="800000"/>
            <a:headEnd/>
            <a:tailEnd/>
          </a:ln>
        </p:spPr>
        <p:txBody>
          <a:bodyPr>
            <a:spAutoFit/>
          </a:bodyPr>
          <a:lstStyle/>
          <a:p>
            <a:r>
              <a:rPr lang="en-US" sz="2800" b="1" u="none"/>
              <a:t> Advantages :</a:t>
            </a:r>
          </a:p>
          <a:p>
            <a:pPr>
              <a:lnSpc>
                <a:spcPct val="150000"/>
              </a:lnSpc>
            </a:pPr>
            <a:r>
              <a:rPr lang="en-US" sz="2800" u="none"/>
              <a:t>   - growth modification</a:t>
            </a:r>
          </a:p>
          <a:p>
            <a:pPr>
              <a:lnSpc>
                <a:spcPct val="150000"/>
              </a:lnSpc>
            </a:pPr>
            <a:r>
              <a:rPr lang="en-US" sz="2800" u="none"/>
              <a:t>   - hygeine</a:t>
            </a:r>
          </a:p>
          <a:p>
            <a:pPr>
              <a:lnSpc>
                <a:spcPct val="150000"/>
              </a:lnSpc>
            </a:pPr>
            <a:r>
              <a:rPr lang="en-US" sz="2800" u="none"/>
              <a:t>   - long intervelled appointments</a:t>
            </a:r>
          </a:p>
          <a:p>
            <a:pPr>
              <a:lnSpc>
                <a:spcPct val="150000"/>
              </a:lnSpc>
            </a:pPr>
            <a:r>
              <a:rPr lang="en-US" sz="2800" u="none"/>
              <a:t>   - minimal adjustments</a:t>
            </a:r>
          </a:p>
          <a:p>
            <a:pPr>
              <a:lnSpc>
                <a:spcPct val="150000"/>
              </a:lnSpc>
            </a:pPr>
            <a:r>
              <a:rPr lang="en-US" sz="2800" u="none"/>
              <a:t>   - economical</a:t>
            </a:r>
          </a:p>
        </p:txBody>
      </p:sp>
      <p:sp>
        <p:nvSpPr>
          <p:cNvPr id="19459" name="TextBox 2"/>
          <p:cNvSpPr txBox="1">
            <a:spLocks noChangeArrowheads="1"/>
          </p:cNvSpPr>
          <p:nvPr/>
        </p:nvSpPr>
        <p:spPr bwMode="auto">
          <a:xfrm>
            <a:off x="4648200" y="4395788"/>
            <a:ext cx="4495800" cy="2462212"/>
          </a:xfrm>
          <a:prstGeom prst="rect">
            <a:avLst/>
          </a:prstGeom>
          <a:noFill/>
          <a:ln w="9525">
            <a:noFill/>
            <a:miter lim="800000"/>
            <a:headEnd/>
            <a:tailEnd/>
          </a:ln>
        </p:spPr>
        <p:txBody>
          <a:bodyPr>
            <a:spAutoFit/>
          </a:bodyPr>
          <a:lstStyle/>
          <a:p>
            <a:r>
              <a:rPr lang="en-US" sz="2800" u="none"/>
              <a:t>               Disadvantages :</a:t>
            </a:r>
          </a:p>
          <a:p>
            <a:pPr>
              <a:lnSpc>
                <a:spcPct val="150000"/>
              </a:lnSpc>
              <a:buFontTx/>
              <a:buChar char="-"/>
            </a:pPr>
            <a:r>
              <a:rPr lang="en-US" sz="2800" u="none"/>
              <a:t> Pt co-operation</a:t>
            </a:r>
          </a:p>
          <a:p>
            <a:pPr>
              <a:lnSpc>
                <a:spcPct val="150000"/>
              </a:lnSpc>
              <a:buFontTx/>
              <a:buChar char="-"/>
            </a:pPr>
            <a:r>
              <a:rPr lang="en-US" sz="2800" u="none"/>
              <a:t> finishing &amp; detailing</a:t>
            </a:r>
          </a:p>
          <a:p>
            <a:pPr>
              <a:lnSpc>
                <a:spcPct val="150000"/>
              </a:lnSpc>
              <a:buFontTx/>
              <a:buChar char="-"/>
            </a:pPr>
            <a:r>
              <a:rPr lang="en-US" sz="2800" u="none"/>
              <a:t> mandibular rotation</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1143000" y="914400"/>
            <a:ext cx="6940550" cy="641350"/>
          </a:xfrm>
          <a:prstGeom prst="rect">
            <a:avLst/>
          </a:prstGeom>
          <a:noFill/>
          <a:ln w="12700" cap="sq">
            <a:noFill/>
            <a:miter lim="800000"/>
            <a:headEnd type="none" w="sm" len="sm"/>
            <a:tailEnd type="none" w="sm" len="sm"/>
          </a:ln>
        </p:spPr>
        <p:txBody>
          <a:bodyPr wrap="none">
            <a:spAutoFit/>
          </a:bodyPr>
          <a:lstStyle/>
          <a:p>
            <a:r>
              <a:rPr lang="en-US" sz="3600" b="1">
                <a:solidFill>
                  <a:srgbClr val="FF7C80"/>
                </a:solidFill>
              </a:rPr>
              <a:t>INDICATIONS OF ACTIVATOR</a:t>
            </a:r>
            <a:endParaRPr lang="en-GB" sz="3600" b="1">
              <a:solidFill>
                <a:srgbClr val="FF7C80"/>
              </a:solidFill>
            </a:endParaRPr>
          </a:p>
        </p:txBody>
      </p:sp>
      <p:sp>
        <p:nvSpPr>
          <p:cNvPr id="20483" name="Text Box 3"/>
          <p:cNvSpPr txBox="1">
            <a:spLocks noChangeArrowheads="1"/>
          </p:cNvSpPr>
          <p:nvPr/>
        </p:nvSpPr>
        <p:spPr bwMode="auto">
          <a:xfrm>
            <a:off x="1050925" y="2098675"/>
            <a:ext cx="6103938" cy="2282825"/>
          </a:xfrm>
          <a:prstGeom prst="rect">
            <a:avLst/>
          </a:prstGeom>
          <a:noFill/>
          <a:ln w="12700" cap="sq">
            <a:noFill/>
            <a:miter lim="800000"/>
            <a:headEnd type="none" w="sm" len="sm"/>
            <a:tailEnd type="none" w="sm" len="sm"/>
          </a:ln>
        </p:spPr>
        <p:txBody>
          <a:bodyPr wrap="none">
            <a:spAutoFit/>
          </a:bodyPr>
          <a:lstStyle/>
          <a:p>
            <a:pPr marL="457200" indent="-457200">
              <a:buFontTx/>
              <a:buAutoNum type="arabicPeriod"/>
            </a:pPr>
            <a:r>
              <a:rPr lang="en-US" b="1" u="none">
                <a:solidFill>
                  <a:srgbClr val="CCCCFF"/>
                </a:solidFill>
              </a:rPr>
              <a:t>CLASS 2 DIV-1 MALOCCLUSION</a:t>
            </a:r>
          </a:p>
          <a:p>
            <a:pPr marL="457200" indent="-457200">
              <a:buFontTx/>
              <a:buAutoNum type="arabicPeriod"/>
            </a:pPr>
            <a:r>
              <a:rPr lang="en-US" b="1" u="none">
                <a:solidFill>
                  <a:srgbClr val="CCCCFF"/>
                </a:solidFill>
              </a:rPr>
              <a:t>CLASS 2 DIV-2 MALOCCLUSION</a:t>
            </a:r>
          </a:p>
          <a:p>
            <a:pPr marL="457200" indent="-457200">
              <a:buFontTx/>
              <a:buAutoNum type="arabicPeriod"/>
            </a:pPr>
            <a:r>
              <a:rPr lang="en-US" b="1" u="none">
                <a:solidFill>
                  <a:srgbClr val="CCCCFF"/>
                </a:solidFill>
              </a:rPr>
              <a:t>CLASS 3 MALOCCLUSION</a:t>
            </a:r>
          </a:p>
          <a:p>
            <a:pPr marL="457200" indent="-457200">
              <a:buFontTx/>
              <a:buAutoNum type="arabicPeriod"/>
            </a:pPr>
            <a:r>
              <a:rPr lang="en-US" b="1" u="none">
                <a:solidFill>
                  <a:srgbClr val="CCCCFF"/>
                </a:solidFill>
              </a:rPr>
              <a:t>CLASS 1 OPENBITE</a:t>
            </a:r>
          </a:p>
          <a:p>
            <a:pPr marL="457200" indent="-457200">
              <a:buFontTx/>
              <a:buAutoNum type="arabicPeriod"/>
            </a:pPr>
            <a:r>
              <a:rPr lang="en-US" b="1" u="none">
                <a:solidFill>
                  <a:srgbClr val="CCCCFF"/>
                </a:solidFill>
              </a:rPr>
              <a:t>CLASS 1 DEEP BITE</a:t>
            </a:r>
          </a:p>
          <a:p>
            <a:pPr marL="457200" indent="-457200">
              <a:buFontTx/>
              <a:buAutoNum type="arabicPeriod"/>
            </a:pPr>
            <a:r>
              <a:rPr lang="en-US" b="1" u="none">
                <a:solidFill>
                  <a:srgbClr val="CCCCFF"/>
                </a:solidFill>
              </a:rPr>
              <a:t>FOR POST TREATMENT RETENTION</a:t>
            </a:r>
            <a:endParaRPr lang="en-GB" b="1" u="none">
              <a:solidFill>
                <a:srgbClr val="CCCCFF"/>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a:off x="1371600" y="990600"/>
            <a:ext cx="6413500" cy="823913"/>
          </a:xfrm>
          <a:prstGeom prst="rect">
            <a:avLst/>
          </a:prstGeom>
          <a:noFill/>
          <a:ln w="12700" cap="sq">
            <a:noFill/>
            <a:miter lim="800000"/>
            <a:headEnd type="none" w="sm" len="sm"/>
            <a:tailEnd type="none" w="sm" len="sm"/>
          </a:ln>
        </p:spPr>
        <p:txBody>
          <a:bodyPr wrap="none">
            <a:spAutoFit/>
          </a:bodyPr>
          <a:lstStyle/>
          <a:p>
            <a:r>
              <a:rPr lang="en-US" sz="4800"/>
              <a:t>CONTRANDICATIONS</a:t>
            </a:r>
            <a:endParaRPr lang="en-GB" sz="4800"/>
          </a:p>
        </p:txBody>
      </p:sp>
      <p:sp>
        <p:nvSpPr>
          <p:cNvPr id="21507" name="Text Box 4"/>
          <p:cNvSpPr txBox="1">
            <a:spLocks noChangeArrowheads="1"/>
          </p:cNvSpPr>
          <p:nvPr/>
        </p:nvSpPr>
        <p:spPr bwMode="auto">
          <a:xfrm>
            <a:off x="685800" y="2235200"/>
            <a:ext cx="8032750" cy="2227263"/>
          </a:xfrm>
          <a:prstGeom prst="rect">
            <a:avLst/>
          </a:prstGeom>
          <a:noFill/>
          <a:ln w="12700" cap="sq">
            <a:noFill/>
            <a:miter lim="800000"/>
            <a:headEnd type="none" w="sm" len="sm"/>
            <a:tailEnd type="none" w="sm" len="sm"/>
          </a:ln>
        </p:spPr>
        <p:txBody>
          <a:bodyPr wrap="none">
            <a:spAutoFit/>
          </a:bodyPr>
          <a:lstStyle/>
          <a:p>
            <a:pPr marL="457200" indent="-457200">
              <a:buFontTx/>
              <a:buAutoNum type="arabicPeriod"/>
            </a:pPr>
            <a:r>
              <a:rPr lang="en-US" sz="2800" b="1" u="none">
                <a:solidFill>
                  <a:srgbClr val="CCCCFF"/>
                </a:solidFill>
              </a:rPr>
              <a:t>In children with excess LFH-and extreme</a:t>
            </a:r>
          </a:p>
          <a:p>
            <a:pPr marL="457200" indent="-457200"/>
            <a:r>
              <a:rPr lang="en-US" sz="2800" b="1" u="none">
                <a:solidFill>
                  <a:srgbClr val="CCCCFF"/>
                </a:solidFill>
              </a:rPr>
              <a:t>	 vertical mandibular growth .          </a:t>
            </a:r>
          </a:p>
          <a:p>
            <a:pPr marL="457200" indent="-457200">
              <a:buFontTx/>
              <a:buAutoNum type="arabicPeriod" startAt="2"/>
            </a:pPr>
            <a:r>
              <a:rPr lang="en-US" sz="2800" b="1" u="none">
                <a:solidFill>
                  <a:srgbClr val="CCCCFF"/>
                </a:solidFill>
              </a:rPr>
              <a:t>In class –1 crowding.</a:t>
            </a:r>
          </a:p>
          <a:p>
            <a:pPr marL="457200" indent="-457200">
              <a:buFontTx/>
              <a:buAutoNum type="arabicPeriod" startAt="2"/>
            </a:pPr>
            <a:r>
              <a:rPr lang="en-US" sz="2800" b="1" u="none">
                <a:solidFill>
                  <a:srgbClr val="CCCCFF"/>
                </a:solidFill>
              </a:rPr>
              <a:t>Has limited application in non-growing children.</a:t>
            </a:r>
          </a:p>
          <a:p>
            <a:pPr marL="457200" indent="-457200">
              <a:buFontTx/>
              <a:buAutoNum type="arabicPeriod" startAt="2"/>
            </a:pPr>
            <a:r>
              <a:rPr lang="en-US" sz="2800" b="1" u="none">
                <a:solidFill>
                  <a:srgbClr val="CCCCFF"/>
                </a:solidFill>
              </a:rPr>
              <a:t>In severely proclined lower incisors.</a:t>
            </a:r>
            <a:endParaRPr lang="en-GB" sz="2800" b="1" u="none">
              <a:solidFill>
                <a:srgbClr val="CCCCFF"/>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1"/>
          <p:cNvSpPr txBox="1">
            <a:spLocks noChangeArrowheads="1"/>
          </p:cNvSpPr>
          <p:nvPr/>
        </p:nvSpPr>
        <p:spPr bwMode="auto">
          <a:xfrm>
            <a:off x="381000" y="990600"/>
            <a:ext cx="8382000" cy="6124575"/>
          </a:xfrm>
          <a:prstGeom prst="rect">
            <a:avLst/>
          </a:prstGeom>
          <a:noFill/>
          <a:ln w="9525">
            <a:noFill/>
            <a:miter lim="800000"/>
            <a:headEnd/>
            <a:tailEnd/>
          </a:ln>
        </p:spPr>
        <p:txBody>
          <a:bodyPr>
            <a:spAutoFit/>
          </a:bodyPr>
          <a:lstStyle/>
          <a:p>
            <a:r>
              <a:rPr lang="en-US" sz="2800"/>
              <a:t>Mode of action :</a:t>
            </a:r>
          </a:p>
          <a:p>
            <a:endParaRPr lang="en-US" sz="2800"/>
          </a:p>
          <a:p>
            <a:r>
              <a:rPr lang="en-US" sz="2800" u="none"/>
              <a:t> Andersen and Haupl</a:t>
            </a:r>
          </a:p>
          <a:p>
            <a:r>
              <a:rPr lang="en-US" sz="2800" u="none"/>
              <a:t> </a:t>
            </a:r>
          </a:p>
          <a:p>
            <a:r>
              <a:rPr lang="en-US" sz="2800" u="none"/>
              <a:t>activator               new pattern of mandibular closure</a:t>
            </a:r>
          </a:p>
          <a:p>
            <a:r>
              <a:rPr lang="en-US" sz="2800" u="none"/>
              <a:t>                                 </a:t>
            </a:r>
          </a:p>
          <a:p>
            <a:r>
              <a:rPr lang="en-US" sz="2800" u="none"/>
              <a:t>                                 stretching of elevator muscles</a:t>
            </a:r>
          </a:p>
          <a:p>
            <a:endParaRPr lang="en-US" sz="2800" u="none"/>
          </a:p>
          <a:p>
            <a:r>
              <a:rPr lang="en-US" sz="2800" u="none"/>
              <a:t>                                        myotactic reflex </a:t>
            </a:r>
          </a:p>
          <a:p>
            <a:endParaRPr lang="en-US" sz="2800" u="none"/>
          </a:p>
          <a:p>
            <a:r>
              <a:rPr lang="en-US" sz="2800" u="none"/>
              <a:t>         + condylar adaptation </a:t>
            </a:r>
          </a:p>
          <a:p>
            <a:endParaRPr lang="en-US" sz="2800" u="none"/>
          </a:p>
          <a:p>
            <a:r>
              <a:rPr lang="en-US" sz="2800" u="none"/>
              <a:t>                                 </a:t>
            </a:r>
          </a:p>
          <a:p>
            <a:endParaRPr lang="en-US" sz="2800" u="none"/>
          </a:p>
        </p:txBody>
      </p:sp>
      <p:cxnSp>
        <p:nvCxnSpPr>
          <p:cNvPr id="22531" name="Straight Arrow Connector 3"/>
          <p:cNvCxnSpPr>
            <a:cxnSpLocks noChangeShapeType="1"/>
          </p:cNvCxnSpPr>
          <p:nvPr/>
        </p:nvCxnSpPr>
        <p:spPr bwMode="auto">
          <a:xfrm>
            <a:off x="1981200" y="2971800"/>
            <a:ext cx="914400" cy="1588"/>
          </a:xfrm>
          <a:prstGeom prst="straightConnector1">
            <a:avLst/>
          </a:prstGeom>
          <a:noFill/>
          <a:ln w="12700" cap="sq" algn="ctr">
            <a:solidFill>
              <a:schemeClr val="tx1"/>
            </a:solidFill>
            <a:round/>
            <a:headEnd type="none" w="sm" len="sm"/>
            <a:tailEnd type="arrow" w="med" len="med"/>
          </a:ln>
        </p:spPr>
      </p:cxn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2" name="Rectangle 6"/>
          <p:cNvSpPr>
            <a:spLocks noChangeArrowheads="1"/>
          </p:cNvSpPr>
          <p:nvPr/>
        </p:nvSpPr>
        <p:spPr bwMode="auto">
          <a:xfrm>
            <a:off x="1752600" y="2667000"/>
            <a:ext cx="2057400" cy="457200"/>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9227" name="Rectangle 11"/>
          <p:cNvSpPr>
            <a:spLocks noChangeArrowheads="1"/>
          </p:cNvSpPr>
          <p:nvPr/>
        </p:nvSpPr>
        <p:spPr bwMode="auto">
          <a:xfrm rot="3604919">
            <a:off x="420688" y="2889250"/>
            <a:ext cx="1627187" cy="506413"/>
          </a:xfrm>
          <a:prstGeom prst="rect">
            <a:avLst/>
          </a:prstGeom>
          <a:solidFill>
            <a:schemeClr val="accent1"/>
          </a:solidFill>
          <a:ln w="9525">
            <a:noFill/>
            <a:miter lim="800000"/>
            <a:headEnd/>
            <a:tailEnd/>
          </a:ln>
          <a:effectLst/>
        </p:spPr>
        <p:txBody>
          <a:bodyPr wrap="none" anchor="ctr"/>
          <a:lstStyle/>
          <a:p>
            <a:endParaRPr lang="en-US"/>
          </a:p>
        </p:txBody>
      </p:sp>
      <p:sp>
        <p:nvSpPr>
          <p:cNvPr id="9228" name="Rectangle 12"/>
          <p:cNvSpPr>
            <a:spLocks noChangeArrowheads="1"/>
          </p:cNvSpPr>
          <p:nvPr/>
        </p:nvSpPr>
        <p:spPr bwMode="auto">
          <a:xfrm>
            <a:off x="1524000" y="3581400"/>
            <a:ext cx="2286000" cy="457200"/>
          </a:xfrm>
          <a:prstGeom prst="rect">
            <a:avLst/>
          </a:prstGeom>
          <a:solidFill>
            <a:schemeClr val="accent1"/>
          </a:solidFill>
          <a:ln w="9525">
            <a:noFill/>
            <a:miter lim="800000"/>
            <a:headEnd/>
            <a:tailEnd/>
          </a:ln>
          <a:effectLst/>
        </p:spPr>
        <p:txBody>
          <a:bodyPr wrap="none" anchor="ctr"/>
          <a:lstStyle/>
          <a:p>
            <a:endParaRPr lang="en-US"/>
          </a:p>
        </p:txBody>
      </p:sp>
      <p:sp>
        <p:nvSpPr>
          <p:cNvPr id="9230" name="PubPieSlice"/>
          <p:cNvSpPr>
            <a:spLocks noEditPoints="1" noChangeArrowheads="1"/>
          </p:cNvSpPr>
          <p:nvPr/>
        </p:nvSpPr>
        <p:spPr bwMode="auto">
          <a:xfrm rot="5400000">
            <a:off x="709612" y="357188"/>
            <a:ext cx="3152775" cy="3352800"/>
          </a:xfrm>
          <a:custGeom>
            <a:avLst/>
            <a:gdLst>
              <a:gd name="G0" fmla="+- 0 0 0"/>
              <a:gd name="G1" fmla="sin 10800 -5644542"/>
              <a:gd name="G2" fmla="cos 10800 -5644542"/>
              <a:gd name="G3" fmla="sin 10800 3642241"/>
              <a:gd name="G4" fmla="cos 10800 3642241"/>
              <a:gd name="G5" fmla="+- G1 10800 0"/>
              <a:gd name="G6" fmla="+- G2 10800 0"/>
              <a:gd name="G7" fmla="+- G3 10800 0"/>
              <a:gd name="G8" fmla="+- G4 10800 0"/>
              <a:gd name="G9" fmla="+- 10800 0 0"/>
              <a:gd name="T0" fmla="*/ 11529 w 21600"/>
              <a:gd name="T1" fmla="*/ 24 h 21600"/>
              <a:gd name="T2" fmla="*/ 10800 w 21600"/>
              <a:gd name="T3" fmla="*/ 10800 h 21600"/>
              <a:gd name="T4" fmla="*/ 16905 w 21600"/>
              <a:gd name="T5" fmla="*/ 19708 h 21600"/>
              <a:gd name="T6" fmla="*/ 3163 w 21600"/>
              <a:gd name="T7" fmla="*/ 3163 h 21600"/>
              <a:gd name="T8" fmla="*/ 18437 w 21600"/>
              <a:gd name="T9" fmla="*/ 18437 h 21600"/>
            </a:gdLst>
            <a:ahLst/>
            <a:cxnLst>
              <a:cxn ang="0">
                <a:pos x="T0" y="T1"/>
              </a:cxn>
              <a:cxn ang="0">
                <a:pos x="T2" y="T3"/>
              </a:cxn>
              <a:cxn ang="0">
                <a:pos x="T4" y="T5"/>
              </a:cxn>
            </a:cxnLst>
            <a:rect l="T6" t="T7" r="T8" b="T9"/>
            <a:pathLst>
              <a:path w="21600" h="21600">
                <a:moveTo>
                  <a:pt x="11528" y="24"/>
                </a:moveTo>
                <a:cubicBezTo>
                  <a:pt x="11286" y="8"/>
                  <a:pt x="11043" y="0"/>
                  <a:pt x="10800" y="0"/>
                </a:cubicBezTo>
                <a:cubicBezTo>
                  <a:pt x="4835" y="0"/>
                  <a:pt x="0" y="4835"/>
                  <a:pt x="0" y="10800"/>
                </a:cubicBezTo>
                <a:cubicBezTo>
                  <a:pt x="0" y="16764"/>
                  <a:pt x="4835" y="21600"/>
                  <a:pt x="10800" y="21600"/>
                </a:cubicBezTo>
                <a:cubicBezTo>
                  <a:pt x="12979" y="21600"/>
                  <a:pt x="15107" y="20940"/>
                  <a:pt x="16905" y="19708"/>
                </a:cubicBezTo>
                <a:lnTo>
                  <a:pt x="10800" y="10800"/>
                </a:lnTo>
                <a:close/>
              </a:path>
            </a:pathLst>
          </a:custGeom>
          <a:solidFill>
            <a:srgbClr val="FFFFCC"/>
          </a:solidFill>
          <a:ln w="9525">
            <a:solidFill>
              <a:srgbClr val="000000"/>
            </a:solidFill>
            <a:miter lim="800000"/>
            <a:headEnd/>
            <a:tailEnd/>
          </a:ln>
          <a:effectLst>
            <a:outerShdw dist="107763" dir="2700000" algn="ctr" rotWithShape="0">
              <a:srgbClr val="808080"/>
            </a:outerShdw>
          </a:effectLst>
        </p:spPr>
        <p:txBody>
          <a:bodyPr/>
          <a:lstStyle/>
          <a:p>
            <a:endParaRPr lang="en-US"/>
          </a:p>
        </p:txBody>
      </p:sp>
      <p:sp>
        <p:nvSpPr>
          <p:cNvPr id="9231" name="Rectangle 15"/>
          <p:cNvSpPr>
            <a:spLocks noChangeArrowheads="1"/>
          </p:cNvSpPr>
          <p:nvPr/>
        </p:nvSpPr>
        <p:spPr bwMode="auto">
          <a:xfrm>
            <a:off x="6172200" y="2590800"/>
            <a:ext cx="2057400" cy="457200"/>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9232" name="Rectangle 16"/>
          <p:cNvSpPr>
            <a:spLocks noChangeArrowheads="1"/>
          </p:cNvSpPr>
          <p:nvPr/>
        </p:nvSpPr>
        <p:spPr bwMode="auto">
          <a:xfrm rot="3604919">
            <a:off x="4840288" y="2813050"/>
            <a:ext cx="1627187" cy="506413"/>
          </a:xfrm>
          <a:prstGeom prst="rect">
            <a:avLst/>
          </a:prstGeom>
          <a:solidFill>
            <a:schemeClr val="accent1"/>
          </a:solidFill>
          <a:ln w="9525">
            <a:noFill/>
            <a:miter lim="800000"/>
            <a:headEnd/>
            <a:tailEnd/>
          </a:ln>
          <a:effectLst/>
        </p:spPr>
        <p:txBody>
          <a:bodyPr wrap="none" anchor="ctr"/>
          <a:lstStyle/>
          <a:p>
            <a:endParaRPr lang="en-US"/>
          </a:p>
        </p:txBody>
      </p:sp>
      <p:sp>
        <p:nvSpPr>
          <p:cNvPr id="9233" name="Rectangle 17"/>
          <p:cNvSpPr>
            <a:spLocks noChangeArrowheads="1"/>
          </p:cNvSpPr>
          <p:nvPr/>
        </p:nvSpPr>
        <p:spPr bwMode="auto">
          <a:xfrm>
            <a:off x="5943600" y="3505200"/>
            <a:ext cx="2286000" cy="457200"/>
          </a:xfrm>
          <a:prstGeom prst="rect">
            <a:avLst/>
          </a:prstGeom>
          <a:solidFill>
            <a:schemeClr val="accent1"/>
          </a:solidFill>
          <a:ln w="9525">
            <a:noFill/>
            <a:miter lim="800000"/>
            <a:headEnd/>
            <a:tailEnd/>
          </a:ln>
          <a:effectLst/>
        </p:spPr>
        <p:txBody>
          <a:bodyPr wrap="none" anchor="ctr"/>
          <a:lstStyle/>
          <a:p>
            <a:endParaRPr lang="en-US"/>
          </a:p>
        </p:txBody>
      </p:sp>
      <p:sp>
        <p:nvSpPr>
          <p:cNvPr id="9234" name="PubPieSlice"/>
          <p:cNvSpPr>
            <a:spLocks noEditPoints="1" noChangeArrowheads="1"/>
          </p:cNvSpPr>
          <p:nvPr/>
        </p:nvSpPr>
        <p:spPr bwMode="auto">
          <a:xfrm rot="5400000">
            <a:off x="5129212" y="280988"/>
            <a:ext cx="3152775" cy="3352800"/>
          </a:xfrm>
          <a:custGeom>
            <a:avLst/>
            <a:gdLst>
              <a:gd name="G0" fmla="+- 0 0 0"/>
              <a:gd name="G1" fmla="sin 10800 -5644542"/>
              <a:gd name="G2" fmla="cos 10800 -5644542"/>
              <a:gd name="G3" fmla="sin 10800 3642241"/>
              <a:gd name="G4" fmla="cos 10800 3642241"/>
              <a:gd name="G5" fmla="+- G1 10800 0"/>
              <a:gd name="G6" fmla="+- G2 10800 0"/>
              <a:gd name="G7" fmla="+- G3 10800 0"/>
              <a:gd name="G8" fmla="+- G4 10800 0"/>
              <a:gd name="G9" fmla="+- 10800 0 0"/>
              <a:gd name="T0" fmla="*/ 11529 w 21600"/>
              <a:gd name="T1" fmla="*/ 24 h 21600"/>
              <a:gd name="T2" fmla="*/ 10800 w 21600"/>
              <a:gd name="T3" fmla="*/ 10800 h 21600"/>
              <a:gd name="T4" fmla="*/ 16905 w 21600"/>
              <a:gd name="T5" fmla="*/ 19708 h 21600"/>
              <a:gd name="T6" fmla="*/ 3163 w 21600"/>
              <a:gd name="T7" fmla="*/ 3163 h 21600"/>
              <a:gd name="T8" fmla="*/ 18437 w 21600"/>
              <a:gd name="T9" fmla="*/ 18437 h 21600"/>
            </a:gdLst>
            <a:ahLst/>
            <a:cxnLst>
              <a:cxn ang="0">
                <a:pos x="T0" y="T1"/>
              </a:cxn>
              <a:cxn ang="0">
                <a:pos x="T2" y="T3"/>
              </a:cxn>
              <a:cxn ang="0">
                <a:pos x="T4" y="T5"/>
              </a:cxn>
            </a:cxnLst>
            <a:rect l="T6" t="T7" r="T8" b="T9"/>
            <a:pathLst>
              <a:path w="21600" h="21600">
                <a:moveTo>
                  <a:pt x="11528" y="24"/>
                </a:moveTo>
                <a:cubicBezTo>
                  <a:pt x="11286" y="8"/>
                  <a:pt x="11043" y="0"/>
                  <a:pt x="10800" y="0"/>
                </a:cubicBezTo>
                <a:cubicBezTo>
                  <a:pt x="4835" y="0"/>
                  <a:pt x="0" y="4835"/>
                  <a:pt x="0" y="10800"/>
                </a:cubicBezTo>
                <a:cubicBezTo>
                  <a:pt x="0" y="16764"/>
                  <a:pt x="4835" y="21600"/>
                  <a:pt x="10800" y="21600"/>
                </a:cubicBezTo>
                <a:cubicBezTo>
                  <a:pt x="12979" y="21600"/>
                  <a:pt x="15107" y="20940"/>
                  <a:pt x="16905" y="19708"/>
                </a:cubicBezTo>
                <a:lnTo>
                  <a:pt x="10800" y="10800"/>
                </a:lnTo>
                <a:close/>
              </a:path>
            </a:pathLst>
          </a:custGeom>
          <a:solidFill>
            <a:srgbClr val="FFFFCC"/>
          </a:solidFill>
          <a:ln w="9525">
            <a:solidFill>
              <a:srgbClr val="000000"/>
            </a:solidFill>
            <a:miter lim="800000"/>
            <a:headEnd/>
            <a:tailEnd/>
          </a:ln>
          <a:effectLst>
            <a:outerShdw dist="107763" dir="2700000" algn="ctr" rotWithShape="0">
              <a:srgbClr val="808080"/>
            </a:outerShdw>
          </a:effectLst>
        </p:spPr>
        <p:txBody>
          <a:bodyPr/>
          <a:lstStyle/>
          <a:p>
            <a:endParaRPr lang="en-US"/>
          </a:p>
        </p:txBody>
      </p:sp>
      <p:sp>
        <p:nvSpPr>
          <p:cNvPr id="9235" name="Text Box 19"/>
          <p:cNvSpPr txBox="1">
            <a:spLocks noChangeArrowheads="1"/>
          </p:cNvSpPr>
          <p:nvPr/>
        </p:nvSpPr>
        <p:spPr bwMode="auto">
          <a:xfrm>
            <a:off x="381000" y="5105400"/>
            <a:ext cx="8382000" cy="579438"/>
          </a:xfrm>
          <a:prstGeom prst="rect">
            <a:avLst/>
          </a:prstGeom>
          <a:noFill/>
          <a:ln w="9525">
            <a:noFill/>
            <a:miter lim="800000"/>
            <a:headEnd/>
            <a:tailEnd/>
          </a:ln>
          <a:effectLst/>
        </p:spPr>
        <p:txBody>
          <a:bodyPr>
            <a:spAutoFit/>
          </a:bodyPr>
          <a:lstStyle/>
          <a:p>
            <a:pPr>
              <a:spcBef>
                <a:spcPct val="50000"/>
              </a:spcBef>
            </a:pPr>
            <a:r>
              <a:rPr lang="en-US" sz="3200" b="1">
                <a:solidFill>
                  <a:srgbClr val="FFFF00"/>
                </a:solidFill>
                <a:effectLst>
                  <a:outerShdw blurRad="38100" dist="38100" dir="2700000" algn="tl">
                    <a:srgbClr val="000000"/>
                  </a:outerShdw>
                </a:effectLst>
              </a:rPr>
              <a:t>A skeletal Class II  - fault with the maxilla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1.38778E-17 -4.10405E-6 L 0.05 -4.10405E-6 " pathEditMode="relative" ptsTypes="AA">
                                      <p:cBhvr>
                                        <p:cTn id="6" dur="2000" fill="hold"/>
                                        <p:tgtEl>
                                          <p:spTgt spid="9222"/>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grpId="0" nodeType="clickEffect">
                                  <p:stCondLst>
                                    <p:cond delay="0"/>
                                  </p:stCondLst>
                                  <p:childTnLst>
                                    <p:animScale>
                                      <p:cBhvr>
                                        <p:cTn id="10" dur="2000" fill="hold"/>
                                        <p:tgtEl>
                                          <p:spTgt spid="9231"/>
                                        </p:tgtEl>
                                      </p:cBhvr>
                                      <p:by x="12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2" grpId="0" animBg="1"/>
      <p:bldP spid="923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Box 1"/>
          <p:cNvSpPr txBox="1">
            <a:spLocks noChangeArrowheads="1"/>
          </p:cNvSpPr>
          <p:nvPr/>
        </p:nvSpPr>
        <p:spPr bwMode="auto">
          <a:xfrm>
            <a:off x="304800" y="914400"/>
            <a:ext cx="8839200" cy="4616450"/>
          </a:xfrm>
          <a:prstGeom prst="rect">
            <a:avLst/>
          </a:prstGeom>
          <a:noFill/>
          <a:ln w="9525">
            <a:noFill/>
            <a:miter lim="800000"/>
            <a:headEnd/>
            <a:tailEnd/>
          </a:ln>
        </p:spPr>
        <p:txBody>
          <a:bodyPr>
            <a:spAutoFit/>
          </a:bodyPr>
          <a:lstStyle/>
          <a:p>
            <a:pPr>
              <a:lnSpc>
                <a:spcPct val="150000"/>
              </a:lnSpc>
            </a:pPr>
            <a:r>
              <a:rPr lang="en-US" sz="2800"/>
              <a:t>Construction bite :</a:t>
            </a:r>
          </a:p>
          <a:p>
            <a:pPr>
              <a:lnSpc>
                <a:spcPct val="150000"/>
              </a:lnSpc>
            </a:pPr>
            <a:r>
              <a:rPr lang="en-US" sz="2800" u="none"/>
              <a:t> Intermaxillary  wax record, relating the maxilla to mandible in 3dimensions of space</a:t>
            </a:r>
          </a:p>
          <a:p>
            <a:pPr>
              <a:lnSpc>
                <a:spcPct val="150000"/>
              </a:lnSpc>
            </a:pPr>
            <a:endParaRPr lang="en-US" sz="2800" u="none"/>
          </a:p>
          <a:p>
            <a:pPr>
              <a:lnSpc>
                <a:spcPct val="150000"/>
              </a:lnSpc>
            </a:pPr>
            <a:r>
              <a:rPr lang="en-US" sz="2800" u="none"/>
              <a:t>              H- Activator</a:t>
            </a:r>
          </a:p>
          <a:p>
            <a:pPr>
              <a:lnSpc>
                <a:spcPct val="150000"/>
              </a:lnSpc>
            </a:pPr>
            <a:r>
              <a:rPr lang="en-US" sz="2800" u="none"/>
              <a:t>              V- Activator</a:t>
            </a:r>
          </a:p>
          <a:p>
            <a:pPr>
              <a:lnSpc>
                <a:spcPct val="150000"/>
              </a:lnSpc>
            </a:pPr>
            <a:endParaRPr lang="en-US" sz="2800" u="none"/>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3"/>
          <p:cNvSpPr txBox="1">
            <a:spLocks noChangeArrowheads="1"/>
          </p:cNvSpPr>
          <p:nvPr/>
        </p:nvSpPr>
        <p:spPr bwMode="auto">
          <a:xfrm>
            <a:off x="1143000" y="533400"/>
            <a:ext cx="9144000" cy="523875"/>
          </a:xfrm>
          <a:prstGeom prst="rect">
            <a:avLst/>
          </a:prstGeom>
          <a:noFill/>
          <a:ln w="12700" cap="sq">
            <a:noFill/>
            <a:miter lim="800000"/>
            <a:headEnd type="none" w="sm" len="sm"/>
            <a:tailEnd type="none" w="sm" len="sm"/>
          </a:ln>
        </p:spPr>
        <p:txBody>
          <a:bodyPr>
            <a:spAutoFit/>
          </a:bodyPr>
          <a:lstStyle/>
          <a:p>
            <a:r>
              <a:rPr lang="en-US" sz="2800" b="1" i="1" u="none"/>
              <a:t>ACTIVATOR- AND ITS  MODIFICATIONS</a:t>
            </a:r>
            <a:endParaRPr lang="en-GB" sz="2800" b="1" i="1" u="none"/>
          </a:p>
        </p:txBody>
      </p:sp>
      <p:pic>
        <p:nvPicPr>
          <p:cNvPr id="4" name="Picture 4" descr="DSCN1120"/>
          <p:cNvPicPr>
            <a:picLocks noChangeAspect="1" noChangeArrowheads="1"/>
          </p:cNvPicPr>
          <p:nvPr/>
        </p:nvPicPr>
        <p:blipFill>
          <a:blip r:embed="rId3" cstate="email">
            <a:lum contrast="36000"/>
            <a:extLst>
              <a:ext uri="{28A0092B-C50C-407E-A947-70E740481C1C}">
                <a14:useLocalDpi xmlns:a14="http://schemas.microsoft.com/office/drawing/2010/main"/>
              </a:ext>
            </a:extLst>
          </a:blip>
          <a:srcRect/>
          <a:stretch>
            <a:fillRect/>
          </a:stretch>
        </p:blipFill>
        <p:spPr bwMode="auto">
          <a:xfrm>
            <a:off x="2286000" y="2286000"/>
            <a:ext cx="4267200" cy="2833688"/>
          </a:xfrm>
          <a:prstGeom prst="rect">
            <a:avLst/>
          </a:prstGeom>
          <a:noFill/>
          <a:ln w="9525">
            <a:noFill/>
            <a:miter lim="800000"/>
            <a:headEnd/>
            <a:tailEnd/>
          </a:ln>
        </p:spPr>
      </p:pic>
      <p:sp>
        <p:nvSpPr>
          <p:cNvPr id="5" name="TextBox 4"/>
          <p:cNvSpPr txBox="1">
            <a:spLocks noChangeArrowheads="1"/>
          </p:cNvSpPr>
          <p:nvPr/>
        </p:nvSpPr>
        <p:spPr bwMode="auto">
          <a:xfrm>
            <a:off x="2057400" y="1219200"/>
            <a:ext cx="5410200" cy="4894263"/>
          </a:xfrm>
          <a:prstGeom prst="rect">
            <a:avLst/>
          </a:prstGeom>
          <a:noFill/>
          <a:ln w="9525">
            <a:noFill/>
            <a:miter lim="800000"/>
            <a:headEnd/>
            <a:tailEnd/>
          </a:ln>
        </p:spPr>
        <p:txBody>
          <a:bodyPr>
            <a:spAutoFit/>
          </a:bodyPr>
          <a:lstStyle/>
          <a:p>
            <a:r>
              <a:rPr lang="en-US"/>
              <a:t>BOW ACTIVATOR</a:t>
            </a:r>
          </a:p>
          <a:p>
            <a:endParaRPr lang="en-US"/>
          </a:p>
          <a:p>
            <a:r>
              <a:rPr lang="en-US"/>
              <a:t>CYBERNATOR</a:t>
            </a:r>
          </a:p>
          <a:p>
            <a:endParaRPr lang="en-US"/>
          </a:p>
          <a:p>
            <a:r>
              <a:rPr lang="en-US"/>
              <a:t>KARWETZKY MODIFICATION</a:t>
            </a:r>
          </a:p>
          <a:p>
            <a:endParaRPr lang="en-US"/>
          </a:p>
          <a:p>
            <a:r>
              <a:rPr lang="en-US"/>
              <a:t>PROPULSOR</a:t>
            </a:r>
          </a:p>
          <a:p>
            <a:endParaRPr lang="en-US"/>
          </a:p>
          <a:p>
            <a:r>
              <a:rPr lang="en-US"/>
              <a:t>CUT OT ACTIVATOR</a:t>
            </a:r>
          </a:p>
          <a:p>
            <a:endParaRPr lang="en-US"/>
          </a:p>
          <a:p>
            <a:r>
              <a:rPr lang="en-US"/>
              <a:t>HERREN’S MODIFICATION</a:t>
            </a:r>
          </a:p>
          <a:p>
            <a:endParaRPr lang="en-US"/>
          </a:p>
          <a:p>
            <a:r>
              <a:rPr lang="en-US"/>
              <a:t>WUNDERER’S MODIFICATION</a:t>
            </a:r>
          </a:p>
        </p:txBody>
      </p:sp>
      <p:pic>
        <p:nvPicPr>
          <p:cNvPr id="6" name="Picture 7" descr="8 25"/>
          <p:cNvPicPr>
            <a:picLocks noChangeAspect="1" noChangeArrowheads="1"/>
          </p:cNvPicPr>
          <p:nvPr/>
        </p:nvPicPr>
        <p:blipFill>
          <a:blip r:embed="rId4"/>
          <a:srcRect/>
          <a:stretch>
            <a:fillRect/>
          </a:stretch>
        </p:blipFill>
        <p:spPr bwMode="auto">
          <a:xfrm>
            <a:off x="2133600" y="2971800"/>
            <a:ext cx="5029200" cy="2819400"/>
          </a:xfrm>
          <a:prstGeom prst="rect">
            <a:avLst/>
          </a:prstGeom>
          <a:noFill/>
          <a:ln w="9525">
            <a:noFill/>
            <a:miter lim="800000"/>
            <a:headEnd/>
            <a:tailEnd/>
          </a:ln>
        </p:spPr>
      </p:pic>
      <p:pic>
        <p:nvPicPr>
          <p:cNvPr id="7" name="Picture 4" descr="activ016"/>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066800" y="1182688"/>
            <a:ext cx="7010400" cy="5675312"/>
          </a:xfrm>
          <a:prstGeom prst="rect">
            <a:avLst/>
          </a:prstGeom>
          <a:noFill/>
          <a:ln w="28575">
            <a:solidFill>
              <a:srgbClr val="000000"/>
            </a:solidFill>
            <a:miter lim="800000"/>
            <a:headEnd/>
            <a:tailEnd/>
          </a:ln>
        </p:spPr>
      </p:pic>
      <p:pic>
        <p:nvPicPr>
          <p:cNvPr id="9" name="Picture 4" descr="11 2"/>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295400" y="2590800"/>
            <a:ext cx="6477000" cy="2865438"/>
          </a:xfrm>
          <a:prstGeom prst="rect">
            <a:avLst/>
          </a:prstGeom>
          <a:noFill/>
          <a:ln w="9525">
            <a:noFill/>
            <a:miter lim="800000"/>
            <a:headEnd/>
            <a:tailEnd/>
          </a:ln>
        </p:spPr>
      </p:pic>
      <p:pic>
        <p:nvPicPr>
          <p:cNvPr id="10" name="Picture 8" descr="activ013"/>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438400" y="2438400"/>
            <a:ext cx="4114800" cy="3357563"/>
          </a:xfrm>
          <a:prstGeom prst="rect">
            <a:avLst/>
          </a:prstGeom>
          <a:noFill/>
          <a:ln w="38100" cmpd="dbl">
            <a:solidFill>
              <a:srgbClr val="000000"/>
            </a:solidFill>
            <a:miter lim="800000"/>
            <a:headEnd/>
            <a:tailEnd/>
          </a:ln>
        </p:spPr>
      </p:pic>
      <p:pic>
        <p:nvPicPr>
          <p:cNvPr id="11" name="Picture 12" descr="scan0002"/>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2286000" y="2057400"/>
            <a:ext cx="4191000" cy="3929063"/>
          </a:xfrm>
          <a:prstGeom prst="rect">
            <a:avLst/>
          </a:prstGeom>
          <a:noFill/>
          <a:ln w="9525">
            <a:noFill/>
            <a:miter lim="800000"/>
            <a:headEnd/>
            <a:tailEnd/>
          </a:ln>
        </p:spPr>
      </p:pic>
      <p:pic>
        <p:nvPicPr>
          <p:cNvPr id="46084" name="Picture 4"/>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2819400" y="1143000"/>
            <a:ext cx="3819525" cy="5473700"/>
          </a:xfrm>
          <a:prstGeom prst="rect">
            <a:avLst/>
          </a:prstGeom>
          <a:noFill/>
          <a:ln w="12700" cap="sq">
            <a:noFill/>
            <a:miter lim="800000"/>
            <a:headEnd type="none" w="sm" len="sm"/>
            <a:tailEnd type="none" w="sm" len="sm"/>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xit" presetSubtype="10" fill="hold" nodeType="clickEffect">
                                  <p:stCondLst>
                                    <p:cond delay="0"/>
                                  </p:stCondLst>
                                  <p:childTnLst>
                                    <p:animEffect transition="out" filter="blinds(horizontal)">
                                      <p:cBhvr>
                                        <p:cTn id="16" dur="500"/>
                                        <p:tgtEl>
                                          <p:spTgt spid="4"/>
                                        </p:tgtEl>
                                      </p:cBhvr>
                                    </p:animEffect>
                                    <p:set>
                                      <p:cBhvr>
                                        <p:cTn id="17" dur="1" fill="hold">
                                          <p:stCondLst>
                                            <p:cond delay="499"/>
                                          </p:stCondLst>
                                        </p:cTn>
                                        <p:tgtEl>
                                          <p:spTgt spid="4"/>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blinds(horizontal)">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linds(horizontal)">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xit" presetSubtype="10" fill="hold" nodeType="clickEffect">
                                  <p:stCondLst>
                                    <p:cond delay="0"/>
                                  </p:stCondLst>
                                  <p:childTnLst>
                                    <p:animEffect transition="out" filter="blinds(horizontal)">
                                      <p:cBhvr>
                                        <p:cTn id="31" dur="500"/>
                                        <p:tgtEl>
                                          <p:spTgt spid="6"/>
                                        </p:tgtEl>
                                      </p:cBhvr>
                                    </p:animEffect>
                                    <p:set>
                                      <p:cBhvr>
                                        <p:cTn id="32" dur="1" fill="hold">
                                          <p:stCondLst>
                                            <p:cond delay="499"/>
                                          </p:stCondLst>
                                        </p:cTn>
                                        <p:tgtEl>
                                          <p:spTgt spid="6"/>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5">
                                            <p:txEl>
                                              <p:pRg st="4" end="4"/>
                                            </p:txEl>
                                          </p:spTgt>
                                        </p:tgtEl>
                                        <p:attrNameLst>
                                          <p:attrName>style.visibility</p:attrName>
                                        </p:attrNameLst>
                                      </p:cBhvr>
                                      <p:to>
                                        <p:strVal val="visible"/>
                                      </p:to>
                                    </p:set>
                                    <p:animEffect transition="in" filter="blinds(horizontal)">
                                      <p:cBhvr>
                                        <p:cTn id="37" dur="500"/>
                                        <p:tgtEl>
                                          <p:spTgt spid="5">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blinds(horizontal)">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xit" presetSubtype="10" fill="hold" nodeType="clickEffect">
                                  <p:stCondLst>
                                    <p:cond delay="0"/>
                                  </p:stCondLst>
                                  <p:childTnLst>
                                    <p:animEffect transition="out" filter="blinds(horizontal)">
                                      <p:cBhvr>
                                        <p:cTn id="46" dur="500"/>
                                        <p:tgtEl>
                                          <p:spTgt spid="7"/>
                                        </p:tgtEl>
                                      </p:cBhvr>
                                    </p:animEffect>
                                    <p:set>
                                      <p:cBhvr>
                                        <p:cTn id="47" dur="1" fill="hold">
                                          <p:stCondLst>
                                            <p:cond delay="499"/>
                                          </p:stCondLst>
                                        </p:cTn>
                                        <p:tgtEl>
                                          <p:spTgt spid="7"/>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5">
                                            <p:txEl>
                                              <p:pRg st="6" end="6"/>
                                            </p:txEl>
                                          </p:spTgt>
                                        </p:tgtEl>
                                        <p:attrNameLst>
                                          <p:attrName>style.visibility</p:attrName>
                                        </p:attrNameLst>
                                      </p:cBhvr>
                                      <p:to>
                                        <p:strVal val="visible"/>
                                      </p:to>
                                    </p:set>
                                    <p:animEffect transition="in" filter="blinds(horizontal)">
                                      <p:cBhvr>
                                        <p:cTn id="52" dur="500"/>
                                        <p:tgtEl>
                                          <p:spTgt spid="5">
                                            <p:txEl>
                                              <p:pRg st="6" end="6"/>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blinds(horizontal)">
                                      <p:cBhvr>
                                        <p:cTn id="57" dur="500"/>
                                        <p:tgtEl>
                                          <p:spTgt spid="9"/>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xit" presetSubtype="10" fill="hold" nodeType="clickEffect">
                                  <p:stCondLst>
                                    <p:cond delay="0"/>
                                  </p:stCondLst>
                                  <p:childTnLst>
                                    <p:animEffect transition="out" filter="blinds(horizontal)">
                                      <p:cBhvr>
                                        <p:cTn id="61" dur="500"/>
                                        <p:tgtEl>
                                          <p:spTgt spid="9"/>
                                        </p:tgtEl>
                                      </p:cBhvr>
                                    </p:animEffect>
                                    <p:set>
                                      <p:cBhvr>
                                        <p:cTn id="62" dur="1" fill="hold">
                                          <p:stCondLst>
                                            <p:cond delay="499"/>
                                          </p:stCondLst>
                                        </p:cTn>
                                        <p:tgtEl>
                                          <p:spTgt spid="9"/>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nodeType="clickEffect">
                                  <p:stCondLst>
                                    <p:cond delay="0"/>
                                  </p:stCondLst>
                                  <p:childTnLst>
                                    <p:set>
                                      <p:cBhvr>
                                        <p:cTn id="66" dur="1" fill="hold">
                                          <p:stCondLst>
                                            <p:cond delay="0"/>
                                          </p:stCondLst>
                                        </p:cTn>
                                        <p:tgtEl>
                                          <p:spTgt spid="5">
                                            <p:txEl>
                                              <p:pRg st="8" end="8"/>
                                            </p:txEl>
                                          </p:spTgt>
                                        </p:tgtEl>
                                        <p:attrNameLst>
                                          <p:attrName>style.visibility</p:attrName>
                                        </p:attrNameLst>
                                      </p:cBhvr>
                                      <p:to>
                                        <p:strVal val="visible"/>
                                      </p:to>
                                    </p:set>
                                    <p:animEffect transition="in" filter="blinds(horizontal)">
                                      <p:cBhvr>
                                        <p:cTn id="67" dur="500"/>
                                        <p:tgtEl>
                                          <p:spTgt spid="5">
                                            <p:txEl>
                                              <p:pRg st="8" end="8"/>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nodeType="click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blinds(horizontal)">
                                      <p:cBhvr>
                                        <p:cTn id="72" dur="500"/>
                                        <p:tgtEl>
                                          <p:spTgt spid="10"/>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xit" presetSubtype="10" fill="hold" nodeType="clickEffect">
                                  <p:stCondLst>
                                    <p:cond delay="0"/>
                                  </p:stCondLst>
                                  <p:childTnLst>
                                    <p:animEffect transition="out" filter="blinds(horizontal)">
                                      <p:cBhvr>
                                        <p:cTn id="76" dur="500"/>
                                        <p:tgtEl>
                                          <p:spTgt spid="10"/>
                                        </p:tgtEl>
                                      </p:cBhvr>
                                    </p:animEffect>
                                    <p:set>
                                      <p:cBhvr>
                                        <p:cTn id="77" dur="1" fill="hold">
                                          <p:stCondLst>
                                            <p:cond delay="499"/>
                                          </p:stCondLst>
                                        </p:cTn>
                                        <p:tgtEl>
                                          <p:spTgt spid="10"/>
                                        </p:tgtEl>
                                        <p:attrNameLst>
                                          <p:attrName>style.visibility</p:attrName>
                                        </p:attrNameLst>
                                      </p:cBhvr>
                                      <p:to>
                                        <p:strVal val="hidden"/>
                                      </p:to>
                                    </p:set>
                                  </p:childTnLst>
                                </p:cTn>
                              </p:par>
                            </p:childTnLst>
                          </p:cTn>
                        </p:par>
                      </p:childTnLst>
                    </p:cTn>
                  </p:par>
                  <p:par>
                    <p:cTn id="78" fill="hold">
                      <p:stCondLst>
                        <p:cond delay="indefinite"/>
                      </p:stCondLst>
                      <p:childTnLst>
                        <p:par>
                          <p:cTn id="79" fill="hold">
                            <p:stCondLst>
                              <p:cond delay="0"/>
                            </p:stCondLst>
                            <p:childTnLst>
                              <p:par>
                                <p:cTn id="80" presetID="3" presetClass="entr" presetSubtype="10" fill="hold" nodeType="clickEffect">
                                  <p:stCondLst>
                                    <p:cond delay="0"/>
                                  </p:stCondLst>
                                  <p:childTnLst>
                                    <p:set>
                                      <p:cBhvr>
                                        <p:cTn id="81" dur="1" fill="hold">
                                          <p:stCondLst>
                                            <p:cond delay="0"/>
                                          </p:stCondLst>
                                        </p:cTn>
                                        <p:tgtEl>
                                          <p:spTgt spid="5">
                                            <p:txEl>
                                              <p:pRg st="10" end="10"/>
                                            </p:txEl>
                                          </p:spTgt>
                                        </p:tgtEl>
                                        <p:attrNameLst>
                                          <p:attrName>style.visibility</p:attrName>
                                        </p:attrNameLst>
                                      </p:cBhvr>
                                      <p:to>
                                        <p:strVal val="visible"/>
                                      </p:to>
                                    </p:set>
                                    <p:animEffect transition="in" filter="blinds(horizontal)">
                                      <p:cBhvr>
                                        <p:cTn id="82" dur="500"/>
                                        <p:tgtEl>
                                          <p:spTgt spid="5">
                                            <p:txEl>
                                              <p:pRg st="10" end="10"/>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3" presetClass="entr" presetSubtype="10" fill="hold" nodeType="clickEffect">
                                  <p:stCondLst>
                                    <p:cond delay="0"/>
                                  </p:stCondLst>
                                  <p:childTnLst>
                                    <p:set>
                                      <p:cBhvr>
                                        <p:cTn id="86" dur="1" fill="hold">
                                          <p:stCondLst>
                                            <p:cond delay="0"/>
                                          </p:stCondLst>
                                        </p:cTn>
                                        <p:tgtEl>
                                          <p:spTgt spid="11"/>
                                        </p:tgtEl>
                                        <p:attrNameLst>
                                          <p:attrName>style.visibility</p:attrName>
                                        </p:attrNameLst>
                                      </p:cBhvr>
                                      <p:to>
                                        <p:strVal val="visible"/>
                                      </p:to>
                                    </p:set>
                                    <p:animEffect transition="in" filter="blinds(horizontal)">
                                      <p:cBhvr>
                                        <p:cTn id="87" dur="500"/>
                                        <p:tgtEl>
                                          <p:spTgt spid="11"/>
                                        </p:tgtEl>
                                      </p:cBhvr>
                                    </p:animEffect>
                                  </p:childTnLst>
                                </p:cTn>
                              </p:par>
                            </p:childTnLst>
                          </p:cTn>
                        </p:par>
                      </p:childTnLst>
                    </p:cTn>
                  </p:par>
                  <p:par>
                    <p:cTn id="88" fill="hold">
                      <p:stCondLst>
                        <p:cond delay="indefinite"/>
                      </p:stCondLst>
                      <p:childTnLst>
                        <p:par>
                          <p:cTn id="89" fill="hold">
                            <p:stCondLst>
                              <p:cond delay="0"/>
                            </p:stCondLst>
                            <p:childTnLst>
                              <p:par>
                                <p:cTn id="90" presetID="3" presetClass="exit" presetSubtype="10" fill="hold" nodeType="clickEffect">
                                  <p:stCondLst>
                                    <p:cond delay="0"/>
                                  </p:stCondLst>
                                  <p:childTnLst>
                                    <p:animEffect transition="out" filter="blinds(horizontal)">
                                      <p:cBhvr>
                                        <p:cTn id="91" dur="500"/>
                                        <p:tgtEl>
                                          <p:spTgt spid="11"/>
                                        </p:tgtEl>
                                      </p:cBhvr>
                                    </p:animEffect>
                                    <p:set>
                                      <p:cBhvr>
                                        <p:cTn id="92" dur="1" fill="hold">
                                          <p:stCondLst>
                                            <p:cond delay="499"/>
                                          </p:stCondLst>
                                        </p:cTn>
                                        <p:tgtEl>
                                          <p:spTgt spid="11"/>
                                        </p:tgtEl>
                                        <p:attrNameLst>
                                          <p:attrName>style.visibility</p:attrName>
                                        </p:attrNameLst>
                                      </p:cBhvr>
                                      <p:to>
                                        <p:strVal val="hidden"/>
                                      </p:to>
                                    </p:set>
                                  </p:childTnLst>
                                </p:cTn>
                              </p:par>
                            </p:childTnLst>
                          </p:cTn>
                        </p:par>
                      </p:childTnLst>
                    </p:cTn>
                  </p:par>
                  <p:par>
                    <p:cTn id="93" fill="hold">
                      <p:stCondLst>
                        <p:cond delay="indefinite"/>
                      </p:stCondLst>
                      <p:childTnLst>
                        <p:par>
                          <p:cTn id="94" fill="hold">
                            <p:stCondLst>
                              <p:cond delay="0"/>
                            </p:stCondLst>
                            <p:childTnLst>
                              <p:par>
                                <p:cTn id="95" presetID="3" presetClass="entr" presetSubtype="10" fill="hold" nodeType="clickEffect">
                                  <p:stCondLst>
                                    <p:cond delay="0"/>
                                  </p:stCondLst>
                                  <p:childTnLst>
                                    <p:set>
                                      <p:cBhvr>
                                        <p:cTn id="96" dur="1" fill="hold">
                                          <p:stCondLst>
                                            <p:cond delay="0"/>
                                          </p:stCondLst>
                                        </p:cTn>
                                        <p:tgtEl>
                                          <p:spTgt spid="5">
                                            <p:txEl>
                                              <p:pRg st="12" end="12"/>
                                            </p:txEl>
                                          </p:spTgt>
                                        </p:tgtEl>
                                        <p:attrNameLst>
                                          <p:attrName>style.visibility</p:attrName>
                                        </p:attrNameLst>
                                      </p:cBhvr>
                                      <p:to>
                                        <p:strVal val="visible"/>
                                      </p:to>
                                    </p:set>
                                    <p:animEffect transition="in" filter="blinds(horizontal)">
                                      <p:cBhvr>
                                        <p:cTn id="97" dur="500"/>
                                        <p:tgtEl>
                                          <p:spTgt spid="5">
                                            <p:txEl>
                                              <p:pRg st="12" end="12"/>
                                            </p:txEl>
                                          </p:spTgt>
                                        </p:tgtEl>
                                      </p:cBhvr>
                                    </p:animEffect>
                                  </p:childTnLst>
                                </p:cTn>
                              </p:par>
                            </p:childTnLst>
                          </p:cTn>
                        </p:par>
                      </p:childTnLst>
                    </p:cTn>
                  </p:par>
                  <p:par>
                    <p:cTn id="98" fill="hold">
                      <p:stCondLst>
                        <p:cond delay="indefinite"/>
                      </p:stCondLst>
                      <p:childTnLst>
                        <p:par>
                          <p:cTn id="99" fill="hold">
                            <p:stCondLst>
                              <p:cond delay="0"/>
                            </p:stCondLst>
                            <p:childTnLst>
                              <p:par>
                                <p:cTn id="100" presetID="3" presetClass="entr" presetSubtype="10" fill="hold" nodeType="clickEffect">
                                  <p:stCondLst>
                                    <p:cond delay="0"/>
                                  </p:stCondLst>
                                  <p:childTnLst>
                                    <p:set>
                                      <p:cBhvr>
                                        <p:cTn id="101" dur="1" fill="hold">
                                          <p:stCondLst>
                                            <p:cond delay="0"/>
                                          </p:stCondLst>
                                        </p:cTn>
                                        <p:tgtEl>
                                          <p:spTgt spid="46084"/>
                                        </p:tgtEl>
                                        <p:attrNameLst>
                                          <p:attrName>style.visibility</p:attrName>
                                        </p:attrNameLst>
                                      </p:cBhvr>
                                      <p:to>
                                        <p:strVal val="visible"/>
                                      </p:to>
                                    </p:set>
                                    <p:animEffect transition="in" filter="blinds(horizontal)">
                                      <p:cBhvr>
                                        <p:cTn id="102" dur="500"/>
                                        <p:tgtEl>
                                          <p:spTgt spid="46084"/>
                                        </p:tgtEl>
                                      </p:cBhvr>
                                    </p:animEffect>
                                  </p:childTnLst>
                                </p:cTn>
                              </p:par>
                            </p:childTnLst>
                          </p:cTn>
                        </p:par>
                      </p:childTnLst>
                    </p:cTn>
                  </p:par>
                  <p:par>
                    <p:cTn id="103" fill="hold">
                      <p:stCondLst>
                        <p:cond delay="indefinite"/>
                      </p:stCondLst>
                      <p:childTnLst>
                        <p:par>
                          <p:cTn id="104" fill="hold">
                            <p:stCondLst>
                              <p:cond delay="0"/>
                            </p:stCondLst>
                            <p:childTnLst>
                              <p:par>
                                <p:cTn id="105" presetID="3" presetClass="exit" presetSubtype="10" fill="hold" nodeType="clickEffect">
                                  <p:stCondLst>
                                    <p:cond delay="0"/>
                                  </p:stCondLst>
                                  <p:childTnLst>
                                    <p:animEffect transition="out" filter="blinds(horizontal)">
                                      <p:cBhvr>
                                        <p:cTn id="106" dur="500"/>
                                        <p:tgtEl>
                                          <p:spTgt spid="46084"/>
                                        </p:tgtEl>
                                      </p:cBhvr>
                                    </p:animEffect>
                                    <p:set>
                                      <p:cBhvr>
                                        <p:cTn id="107" dur="1" fill="hold">
                                          <p:stCondLst>
                                            <p:cond delay="499"/>
                                          </p:stCondLst>
                                        </p:cTn>
                                        <p:tgtEl>
                                          <p:spTgt spid="4608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Box 1"/>
          <p:cNvSpPr txBox="1">
            <a:spLocks noChangeArrowheads="1"/>
          </p:cNvSpPr>
          <p:nvPr/>
        </p:nvSpPr>
        <p:spPr bwMode="auto">
          <a:xfrm>
            <a:off x="304800" y="457200"/>
            <a:ext cx="8839200" cy="1200150"/>
          </a:xfrm>
          <a:prstGeom prst="rect">
            <a:avLst/>
          </a:prstGeom>
          <a:noFill/>
          <a:ln w="9525">
            <a:noFill/>
            <a:miter lim="800000"/>
            <a:headEnd/>
            <a:tailEnd/>
          </a:ln>
        </p:spPr>
        <p:txBody>
          <a:bodyPr>
            <a:spAutoFit/>
          </a:bodyPr>
          <a:lstStyle/>
          <a:p>
            <a:r>
              <a:rPr lang="en-US" u="none"/>
              <a:t>                             </a:t>
            </a:r>
            <a:r>
              <a:rPr lang="en-US"/>
              <a:t>TRIMMING OF ACTIVATOR</a:t>
            </a:r>
          </a:p>
          <a:p>
            <a:endParaRPr lang="en-US"/>
          </a:p>
          <a:p>
            <a:endParaRPr lang="en-US"/>
          </a:p>
        </p:txBody>
      </p:sp>
      <p:pic>
        <p:nvPicPr>
          <p:cNvPr id="25603"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905000" y="1066800"/>
            <a:ext cx="5334000" cy="4327830"/>
          </a:xfrm>
          <a:prstGeom prst="rect">
            <a:avLst/>
          </a:prstGeom>
          <a:noFill/>
          <a:ln w="12700" cap="sq">
            <a:noFill/>
            <a:miter lim="800000"/>
            <a:headEnd type="none" w="sm" len="sm"/>
            <a:tailEnd type="none" w="sm" len="sm"/>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2"/>
          <p:cNvSpPr txBox="1">
            <a:spLocks noChangeArrowheads="1"/>
          </p:cNvSpPr>
          <p:nvPr/>
        </p:nvSpPr>
        <p:spPr bwMode="auto">
          <a:xfrm>
            <a:off x="2422525" y="704850"/>
            <a:ext cx="184150" cy="579438"/>
          </a:xfrm>
          <a:prstGeom prst="rect">
            <a:avLst/>
          </a:prstGeom>
          <a:noFill/>
          <a:ln w="9525">
            <a:noFill/>
            <a:miter lim="800000"/>
            <a:headEnd/>
            <a:tailEnd/>
          </a:ln>
        </p:spPr>
        <p:txBody>
          <a:bodyPr wrap="none">
            <a:spAutoFit/>
          </a:bodyPr>
          <a:lstStyle/>
          <a:p>
            <a:endParaRPr lang="en-US" sz="3200" u="none"/>
          </a:p>
        </p:txBody>
      </p:sp>
      <p:sp>
        <p:nvSpPr>
          <p:cNvPr id="26627" name="Text Box 3"/>
          <p:cNvSpPr txBox="1">
            <a:spLocks noChangeArrowheads="1"/>
          </p:cNvSpPr>
          <p:nvPr/>
        </p:nvSpPr>
        <p:spPr bwMode="auto">
          <a:xfrm>
            <a:off x="381000" y="609600"/>
            <a:ext cx="3227388" cy="762000"/>
          </a:xfrm>
          <a:prstGeom prst="rect">
            <a:avLst/>
          </a:prstGeom>
          <a:noFill/>
          <a:ln w="9525">
            <a:noFill/>
            <a:miter lim="800000"/>
            <a:headEnd/>
            <a:tailEnd/>
          </a:ln>
        </p:spPr>
        <p:txBody>
          <a:bodyPr wrap="none">
            <a:spAutoFit/>
          </a:bodyPr>
          <a:lstStyle/>
          <a:p>
            <a:r>
              <a:rPr lang="en-US" sz="4400" b="1">
                <a:solidFill>
                  <a:srgbClr val="FF5050"/>
                </a:solidFill>
              </a:rPr>
              <a:t>BIONATOR</a:t>
            </a:r>
            <a:endParaRPr lang="en-GB" sz="4400" b="1">
              <a:solidFill>
                <a:srgbClr val="FF5050"/>
              </a:solidFill>
            </a:endParaRPr>
          </a:p>
        </p:txBody>
      </p:sp>
      <p:sp>
        <p:nvSpPr>
          <p:cNvPr id="26628" name="Text Box 4"/>
          <p:cNvSpPr txBox="1">
            <a:spLocks noChangeArrowheads="1"/>
          </p:cNvSpPr>
          <p:nvPr/>
        </p:nvSpPr>
        <p:spPr bwMode="auto">
          <a:xfrm>
            <a:off x="2251075" y="1466850"/>
            <a:ext cx="4530725" cy="2041525"/>
          </a:xfrm>
          <a:prstGeom prst="rect">
            <a:avLst/>
          </a:prstGeom>
          <a:noFill/>
          <a:ln w="9525">
            <a:noFill/>
            <a:miter lim="800000"/>
            <a:headEnd/>
            <a:tailEnd/>
          </a:ln>
        </p:spPr>
        <p:txBody>
          <a:bodyPr wrap="none">
            <a:spAutoFit/>
          </a:bodyPr>
          <a:lstStyle/>
          <a:p>
            <a:r>
              <a:rPr lang="en-US" sz="3200" u="none">
                <a:solidFill>
                  <a:srgbClr val="FFFFFF"/>
                </a:solidFill>
              </a:rPr>
              <a:t>Developed by-Balter-1950</a:t>
            </a:r>
          </a:p>
          <a:p>
            <a:endParaRPr lang="en-US" sz="3200" u="none">
              <a:solidFill>
                <a:srgbClr val="FFFFFF"/>
              </a:solidFill>
            </a:endParaRPr>
          </a:p>
          <a:p>
            <a:endParaRPr lang="en-US" sz="3200" u="none"/>
          </a:p>
          <a:p>
            <a:endParaRPr lang="en-GB" sz="3200" u="none"/>
          </a:p>
        </p:txBody>
      </p:sp>
      <p:sp>
        <p:nvSpPr>
          <p:cNvPr id="26629" name="Text Box 5"/>
          <p:cNvSpPr txBox="1">
            <a:spLocks noChangeArrowheads="1"/>
          </p:cNvSpPr>
          <p:nvPr/>
        </p:nvSpPr>
        <p:spPr bwMode="auto">
          <a:xfrm>
            <a:off x="685800" y="2392363"/>
            <a:ext cx="7723188" cy="579437"/>
          </a:xfrm>
          <a:prstGeom prst="rect">
            <a:avLst/>
          </a:prstGeom>
          <a:noFill/>
          <a:ln w="9525">
            <a:noFill/>
            <a:miter lim="800000"/>
            <a:headEnd/>
            <a:tailEnd/>
          </a:ln>
        </p:spPr>
        <p:txBody>
          <a:bodyPr wrap="none">
            <a:spAutoFit/>
          </a:bodyPr>
          <a:lstStyle/>
          <a:p>
            <a:r>
              <a:rPr lang="en-US" sz="3200" u="none"/>
              <a:t>HORSE SHOE SHAPED-acrylic lingual plate</a:t>
            </a:r>
            <a:endParaRPr lang="en-GB" sz="3200" u="none"/>
          </a:p>
        </p:txBody>
      </p:sp>
      <p:sp>
        <p:nvSpPr>
          <p:cNvPr id="26630" name="Text Box 6"/>
          <p:cNvSpPr txBox="1">
            <a:spLocks noChangeArrowheads="1"/>
          </p:cNvSpPr>
          <p:nvPr/>
        </p:nvSpPr>
        <p:spPr bwMode="auto">
          <a:xfrm>
            <a:off x="1889125" y="3143250"/>
            <a:ext cx="184150" cy="579438"/>
          </a:xfrm>
          <a:prstGeom prst="rect">
            <a:avLst/>
          </a:prstGeom>
          <a:noFill/>
          <a:ln w="9525">
            <a:noFill/>
            <a:miter lim="800000"/>
            <a:headEnd/>
            <a:tailEnd/>
          </a:ln>
        </p:spPr>
        <p:txBody>
          <a:bodyPr wrap="none">
            <a:spAutoFit/>
          </a:bodyPr>
          <a:lstStyle/>
          <a:p>
            <a:endParaRPr lang="en-US" sz="3200" u="none"/>
          </a:p>
        </p:txBody>
      </p:sp>
      <p:pic>
        <p:nvPicPr>
          <p:cNvPr id="26631" name="Picture 7" descr="myofunctional appliances 005"/>
          <p:cNvPicPr>
            <a:picLocks noChangeAspect="1" noChangeArrowheads="1"/>
          </p:cNvPicPr>
          <p:nvPr/>
        </p:nvPicPr>
        <p:blipFill>
          <a:blip r:embed="rId3" cstate="email">
            <a:lum bright="-12000" contrast="60000"/>
            <a:extLst>
              <a:ext uri="{28A0092B-C50C-407E-A947-70E740481C1C}">
                <a14:useLocalDpi xmlns:a14="http://schemas.microsoft.com/office/drawing/2010/main"/>
              </a:ext>
            </a:extLst>
          </a:blip>
          <a:srcRect/>
          <a:stretch>
            <a:fillRect/>
          </a:stretch>
        </p:blipFill>
        <p:spPr bwMode="auto">
          <a:xfrm>
            <a:off x="2057400" y="3124200"/>
            <a:ext cx="5199063" cy="3460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4800" y="228600"/>
            <a:ext cx="3067050" cy="2566988"/>
          </a:xfrm>
          <a:prstGeom prst="rect">
            <a:avLst/>
          </a:prstGeom>
          <a:noFill/>
          <a:ln w="12700" cap="sq">
            <a:noFill/>
            <a:miter lim="800000"/>
            <a:headEnd type="none" w="sm" len="sm"/>
            <a:tailEnd type="none" w="sm" len="sm"/>
          </a:ln>
        </p:spPr>
      </p:pic>
      <p:pic>
        <p:nvPicPr>
          <p:cNvPr id="27651"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581400" y="609600"/>
            <a:ext cx="5181600" cy="1658938"/>
          </a:xfrm>
          <a:prstGeom prst="rect">
            <a:avLst/>
          </a:prstGeom>
          <a:noFill/>
          <a:ln w="12700" cap="sq">
            <a:noFill/>
            <a:miter lim="800000"/>
            <a:headEnd type="none" w="sm" len="sm"/>
            <a:tailEnd type="none" w="sm" len="sm"/>
          </a:ln>
        </p:spPr>
      </p:pic>
      <p:pic>
        <p:nvPicPr>
          <p:cNvPr id="27652" name="Picture 4"/>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04800" y="3048000"/>
            <a:ext cx="3124200" cy="2667000"/>
          </a:xfrm>
          <a:prstGeom prst="rect">
            <a:avLst/>
          </a:prstGeom>
          <a:noFill/>
          <a:ln w="12700" cap="sq">
            <a:noFill/>
            <a:miter lim="800000"/>
            <a:headEnd type="none" w="sm" len="sm"/>
            <a:tailEnd type="none" w="sm" len="sm"/>
          </a:ln>
        </p:spPr>
      </p:pic>
      <p:pic>
        <p:nvPicPr>
          <p:cNvPr id="27653" name="Picture 6"/>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657600" y="3048000"/>
            <a:ext cx="5105400" cy="1752600"/>
          </a:xfrm>
          <a:prstGeom prst="rect">
            <a:avLst/>
          </a:prstGeom>
          <a:noFill/>
          <a:ln w="12700" cap="sq">
            <a:noFill/>
            <a:miter lim="800000"/>
            <a:headEnd type="none" w="sm" len="sm"/>
            <a:tailEnd type="none" w="sm" len="sm"/>
          </a:ln>
        </p:spPr>
      </p:pic>
      <p:pic>
        <p:nvPicPr>
          <p:cNvPr id="27654" name="Picture 7"/>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657600" y="5368925"/>
            <a:ext cx="5105400" cy="1489075"/>
          </a:xfrm>
          <a:prstGeom prst="rect">
            <a:avLst/>
          </a:prstGeom>
          <a:noFill/>
          <a:ln w="12700" cap="sq">
            <a:noFill/>
            <a:miter lim="800000"/>
            <a:headEnd type="none" w="sm" len="sm"/>
            <a:tailEnd type="none" w="sm" len="sm"/>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1026"/>
          <p:cNvSpPr txBox="1">
            <a:spLocks noChangeArrowheads="1"/>
          </p:cNvSpPr>
          <p:nvPr/>
        </p:nvSpPr>
        <p:spPr bwMode="auto">
          <a:xfrm>
            <a:off x="381000" y="609600"/>
            <a:ext cx="7937500" cy="823913"/>
          </a:xfrm>
          <a:prstGeom prst="rect">
            <a:avLst/>
          </a:prstGeom>
          <a:noFill/>
          <a:ln w="12700" cap="sq">
            <a:noFill/>
            <a:miter lim="800000"/>
            <a:headEnd type="none" w="sm" len="sm"/>
            <a:tailEnd type="none" w="sm" len="sm"/>
          </a:ln>
        </p:spPr>
        <p:txBody>
          <a:bodyPr wrap="none">
            <a:spAutoFit/>
          </a:bodyPr>
          <a:lstStyle/>
          <a:p>
            <a:r>
              <a:rPr lang="en-US" sz="4800" b="1" u="none">
                <a:solidFill>
                  <a:schemeClr val="hlink"/>
                </a:solidFill>
              </a:rPr>
              <a:t>TWIN BLOCK APPLIANCE</a:t>
            </a:r>
            <a:endParaRPr lang="en-GB" sz="4800" b="1" u="none">
              <a:solidFill>
                <a:schemeClr val="hlink"/>
              </a:solidFill>
            </a:endParaRPr>
          </a:p>
        </p:txBody>
      </p:sp>
      <p:pic>
        <p:nvPicPr>
          <p:cNvPr id="28675" name="Picture 1027" descr="Twin block 003"/>
          <p:cNvPicPr>
            <a:picLocks noChangeAspect="1" noChangeArrowheads="1"/>
          </p:cNvPicPr>
          <p:nvPr/>
        </p:nvPicPr>
        <p:blipFill>
          <a:blip r:embed="rId3" cstate="email">
            <a:lum bright="-6000" contrast="42000"/>
            <a:extLst>
              <a:ext uri="{28A0092B-C50C-407E-A947-70E740481C1C}">
                <a14:useLocalDpi xmlns:a14="http://schemas.microsoft.com/office/drawing/2010/main"/>
              </a:ext>
            </a:extLst>
          </a:blip>
          <a:srcRect/>
          <a:stretch>
            <a:fillRect/>
          </a:stretch>
        </p:blipFill>
        <p:spPr bwMode="auto">
          <a:xfrm>
            <a:off x="1143000" y="1524000"/>
            <a:ext cx="6737350" cy="4876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0" y="457200"/>
            <a:ext cx="6357938" cy="579438"/>
          </a:xfrm>
          <a:prstGeom prst="rect">
            <a:avLst/>
          </a:prstGeom>
          <a:noFill/>
          <a:ln w="12700" cap="sq">
            <a:noFill/>
            <a:miter lim="800000"/>
            <a:headEnd type="none" w="sm" len="sm"/>
            <a:tailEnd type="none" w="sm" len="sm"/>
          </a:ln>
        </p:spPr>
        <p:txBody>
          <a:bodyPr wrap="none">
            <a:spAutoFit/>
          </a:bodyPr>
          <a:lstStyle/>
          <a:p>
            <a:r>
              <a:rPr lang="en-US" sz="3200" u="none"/>
              <a:t>Introduced by william J.Clark in--</a:t>
            </a:r>
            <a:r>
              <a:rPr lang="en-US" u="none"/>
              <a:t>1982</a:t>
            </a:r>
            <a:endParaRPr lang="en-GB" u="none"/>
          </a:p>
        </p:txBody>
      </p:sp>
      <p:sp>
        <p:nvSpPr>
          <p:cNvPr id="29699" name="Text Box 3"/>
          <p:cNvSpPr txBox="1">
            <a:spLocks noChangeArrowheads="1"/>
          </p:cNvSpPr>
          <p:nvPr/>
        </p:nvSpPr>
        <p:spPr bwMode="auto">
          <a:xfrm>
            <a:off x="1050925" y="1870075"/>
            <a:ext cx="184150" cy="457200"/>
          </a:xfrm>
          <a:prstGeom prst="rect">
            <a:avLst/>
          </a:prstGeom>
          <a:noFill/>
          <a:ln w="12700" cap="sq">
            <a:noFill/>
            <a:miter lim="800000"/>
            <a:headEnd type="none" w="sm" len="sm"/>
            <a:tailEnd type="none" w="sm" len="sm"/>
          </a:ln>
        </p:spPr>
        <p:txBody>
          <a:bodyPr wrap="none">
            <a:spAutoFit/>
          </a:bodyPr>
          <a:lstStyle/>
          <a:p>
            <a:endParaRPr lang="en-US" u="none"/>
          </a:p>
        </p:txBody>
      </p:sp>
      <p:pic>
        <p:nvPicPr>
          <p:cNvPr id="6" name="Picture 5" descr="C:\Users\devi kanth\AppData\Local\Microsoft\Windows\Temporary Internet Files\Content.Word\IMG_9906.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85800" y="3200400"/>
            <a:ext cx="2768600" cy="1846263"/>
          </a:xfrm>
          <a:prstGeom prst="rect">
            <a:avLst/>
          </a:prstGeom>
          <a:noFill/>
          <a:ln w="9525">
            <a:noFill/>
            <a:miter lim="800000"/>
            <a:headEnd/>
            <a:tailEnd/>
          </a:ln>
        </p:spPr>
      </p:pic>
      <p:pic>
        <p:nvPicPr>
          <p:cNvPr id="7" name="Picture 6" descr="C:\Users\devi kanth\AppData\Local\Microsoft\Windows\Temporary Internet Files\Content.Word\IMG_9905.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657600" y="3200400"/>
            <a:ext cx="2768600" cy="1846263"/>
          </a:xfrm>
          <a:prstGeom prst="rect">
            <a:avLst/>
          </a:prstGeom>
          <a:noFill/>
          <a:ln w="9525">
            <a:noFill/>
            <a:miter lim="800000"/>
            <a:headEnd/>
            <a:tailEnd/>
          </a:ln>
        </p:spPr>
      </p:pic>
      <p:pic>
        <p:nvPicPr>
          <p:cNvPr id="8" name="Picture 7" descr="C:\Users\devi kanth\AppData\Local\Microsoft\Windows\Temporary Internet Files\Content.Word\IMG_9948.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752600" y="5011738"/>
            <a:ext cx="2768600" cy="1846262"/>
          </a:xfrm>
          <a:prstGeom prst="rect">
            <a:avLst/>
          </a:prstGeom>
          <a:noFill/>
          <a:ln w="9525">
            <a:noFill/>
            <a:miter lim="800000"/>
            <a:headEnd/>
            <a:tailEnd/>
          </a:ln>
        </p:spPr>
      </p:pic>
      <p:pic>
        <p:nvPicPr>
          <p:cNvPr id="9" name="Picture 8" descr="C:\Users\devi kanth\AppData\Local\Microsoft\Windows\Temporary Internet Files\Content.Word\IMG_9950.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00" y="4994275"/>
            <a:ext cx="2801938" cy="1863725"/>
          </a:xfrm>
          <a:prstGeom prst="rect">
            <a:avLst/>
          </a:prstGeom>
          <a:noFill/>
          <a:ln w="9525">
            <a:noFill/>
            <a:miter lim="800000"/>
            <a:headEnd/>
            <a:tailEnd/>
          </a:ln>
        </p:spPr>
      </p:pic>
      <p:pic>
        <p:nvPicPr>
          <p:cNvPr id="10" name="Picture 9" descr="E:\patient photos\exam cases\Dharani\New folder\IMG_9269.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34975" y="1143000"/>
            <a:ext cx="2613025" cy="1733550"/>
          </a:xfrm>
          <a:prstGeom prst="rect">
            <a:avLst/>
          </a:prstGeom>
          <a:noFill/>
          <a:ln w="9525">
            <a:noFill/>
            <a:miter lim="800000"/>
            <a:headEnd/>
            <a:tailEnd/>
          </a:ln>
        </p:spPr>
      </p:pic>
      <p:pic>
        <p:nvPicPr>
          <p:cNvPr id="11" name="Picture 10" descr="E:\patient photos\exam cases\Dharani\New folder\IMG_9256.jp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3352800" y="1143000"/>
            <a:ext cx="2598738" cy="1733550"/>
          </a:xfrm>
          <a:prstGeom prst="rect">
            <a:avLst/>
          </a:prstGeom>
          <a:noFill/>
          <a:ln w="9525">
            <a:noFill/>
            <a:miter lim="800000"/>
            <a:headEnd/>
            <a:tailEnd/>
          </a:ln>
        </p:spPr>
      </p:pic>
      <p:pic>
        <p:nvPicPr>
          <p:cNvPr id="12" name="Picture 11" descr="E:\patient photos\exam cases\Dharani\New folder\IMG_9266.jpg"/>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6226175" y="1143000"/>
            <a:ext cx="2613025" cy="1733550"/>
          </a:xfrm>
          <a:prstGeom prst="rect">
            <a:avLst/>
          </a:prstGeom>
          <a:noFill/>
          <a:ln w="9525">
            <a:noFill/>
            <a:miter lim="800000"/>
            <a:headEnd/>
            <a:tailEnd/>
          </a:ln>
        </p:spPr>
      </p:pic>
      <p:pic>
        <p:nvPicPr>
          <p:cNvPr id="13" name="Picture 12" descr="C:\Users\devi kanth\AppData\Local\Microsoft\Windows\Temporary Internet Files\Content.Word\DSC_7212.jpg"/>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2057400" y="3581400"/>
            <a:ext cx="2724150" cy="1819275"/>
          </a:xfrm>
          <a:prstGeom prst="rect">
            <a:avLst/>
          </a:prstGeom>
          <a:noFill/>
          <a:ln w="9525">
            <a:noFill/>
            <a:miter lim="800000"/>
            <a:headEnd/>
            <a:tailEnd/>
          </a:ln>
        </p:spPr>
      </p:pic>
      <p:pic>
        <p:nvPicPr>
          <p:cNvPr id="14" name="Picture 13" descr="C:\Users\devi kanth\AppData\Local\Microsoft\Windows\Temporary Internet Files\Content.Word\DSC_7207.jpg"/>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4876800" y="3581400"/>
            <a:ext cx="2724150" cy="1819275"/>
          </a:xfrm>
          <a:prstGeom prst="rect">
            <a:avLst/>
          </a:prstGeom>
          <a:noFill/>
          <a:ln w="9525">
            <a:noFill/>
            <a:miter lim="800000"/>
            <a:headEnd/>
            <a:tailEnd/>
          </a:ln>
        </p:spPr>
      </p:pic>
      <p:pic>
        <p:nvPicPr>
          <p:cNvPr id="15" name="Picture 14" descr="E:\patient photos\exam cases\Dharani\New folder\IMG_9269.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124200" y="1828800"/>
            <a:ext cx="2613025" cy="1733550"/>
          </a:xfrm>
          <a:prstGeom prst="rect">
            <a:avLst/>
          </a:prstGeom>
          <a:noFill/>
          <a:ln w="9525">
            <a:noFill/>
            <a:miter lim="800000"/>
            <a:headEnd/>
            <a:tailEnd/>
          </a:ln>
        </p:spPr>
      </p:pic>
      <p:pic>
        <p:nvPicPr>
          <p:cNvPr id="17" name="Picture 16" descr="C:\Users\devi kanth\AppData\Local\Microsoft\Windows\Temporary Internet Files\Content.Word\DSC_7212.jpg"/>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5334000" y="3657600"/>
            <a:ext cx="2724150" cy="18192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par>
                                <p:cTn id="8" presetID="3" presetClass="entr" presetSubtype="1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linds(horizontal)">
                                      <p:cBhvr>
                                        <p:cTn id="10" dur="500"/>
                                        <p:tgtEl>
                                          <p:spTgt spid="11"/>
                                        </p:tgtEl>
                                      </p:cBhvr>
                                    </p:animEffect>
                                  </p:childTnLst>
                                </p:cTn>
                              </p:par>
                              <p:par>
                                <p:cTn id="11" presetID="3" presetClass="entr" presetSubtype="1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linds(horizontal)">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xit" presetSubtype="10" fill="hold" nodeType="clickEffect">
                                  <p:stCondLst>
                                    <p:cond delay="0"/>
                                  </p:stCondLst>
                                  <p:childTnLst>
                                    <p:animEffect transition="out" filter="blinds(horizontal)">
                                      <p:cBhvr>
                                        <p:cTn id="17" dur="500"/>
                                        <p:tgtEl>
                                          <p:spTgt spid="10"/>
                                        </p:tgtEl>
                                      </p:cBhvr>
                                    </p:animEffect>
                                    <p:set>
                                      <p:cBhvr>
                                        <p:cTn id="18" dur="1" fill="hold">
                                          <p:stCondLst>
                                            <p:cond delay="499"/>
                                          </p:stCondLst>
                                        </p:cTn>
                                        <p:tgtEl>
                                          <p:spTgt spid="10"/>
                                        </p:tgtEl>
                                        <p:attrNameLst>
                                          <p:attrName>style.visibility</p:attrName>
                                        </p:attrNameLst>
                                      </p:cBhvr>
                                      <p:to>
                                        <p:strVal val="hidden"/>
                                      </p:to>
                                    </p:set>
                                  </p:childTnLst>
                                </p:cTn>
                              </p:par>
                              <p:par>
                                <p:cTn id="19" presetID="3" presetClass="exit" presetSubtype="10" fill="hold" nodeType="withEffect">
                                  <p:stCondLst>
                                    <p:cond delay="0"/>
                                  </p:stCondLst>
                                  <p:childTnLst>
                                    <p:animEffect transition="out" filter="blinds(horizontal)">
                                      <p:cBhvr>
                                        <p:cTn id="20" dur="500"/>
                                        <p:tgtEl>
                                          <p:spTgt spid="11"/>
                                        </p:tgtEl>
                                      </p:cBhvr>
                                    </p:animEffect>
                                    <p:set>
                                      <p:cBhvr>
                                        <p:cTn id="21" dur="1" fill="hold">
                                          <p:stCondLst>
                                            <p:cond delay="499"/>
                                          </p:stCondLst>
                                        </p:cTn>
                                        <p:tgtEl>
                                          <p:spTgt spid="11"/>
                                        </p:tgtEl>
                                        <p:attrNameLst>
                                          <p:attrName>style.visibility</p:attrName>
                                        </p:attrNameLst>
                                      </p:cBhvr>
                                      <p:to>
                                        <p:strVal val="hidden"/>
                                      </p:to>
                                    </p:set>
                                  </p:childTnLst>
                                </p:cTn>
                              </p:par>
                              <p:par>
                                <p:cTn id="22" presetID="3" presetClass="exit" presetSubtype="10" fill="hold" nodeType="withEffect">
                                  <p:stCondLst>
                                    <p:cond delay="0"/>
                                  </p:stCondLst>
                                  <p:childTnLst>
                                    <p:animEffect transition="out" filter="blinds(horizontal)">
                                      <p:cBhvr>
                                        <p:cTn id="23" dur="500"/>
                                        <p:tgtEl>
                                          <p:spTgt spid="12"/>
                                        </p:tgtEl>
                                      </p:cBhvr>
                                    </p:animEffect>
                                    <p:set>
                                      <p:cBhvr>
                                        <p:cTn id="24" dur="1" fill="hold">
                                          <p:stCondLst>
                                            <p:cond delay="499"/>
                                          </p:stCondLst>
                                        </p:cTn>
                                        <p:tgtEl>
                                          <p:spTgt spid="12"/>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blinds(horizontal)">
                                      <p:cBhvr>
                                        <p:cTn id="29" dur="500"/>
                                        <p:tgtEl>
                                          <p:spTgt spid="6"/>
                                        </p:tgtEl>
                                      </p:cBhvr>
                                    </p:animEffect>
                                  </p:childTnLst>
                                </p:cTn>
                              </p:par>
                              <p:par>
                                <p:cTn id="30" presetID="3" presetClass="entr" presetSubtype="10" fill="hold" nodeType="with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blinds(horizontal)">
                                      <p:cBhvr>
                                        <p:cTn id="32" dur="500"/>
                                        <p:tgtEl>
                                          <p:spTgt spid="7"/>
                                        </p:tgtEl>
                                      </p:cBhvr>
                                    </p:animEffect>
                                  </p:childTnLst>
                                </p:cTn>
                              </p:par>
                              <p:par>
                                <p:cTn id="33" presetID="3" presetClass="entr" presetSubtype="10" fill="hold" nodeType="with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blinds(horizontal)">
                                      <p:cBhvr>
                                        <p:cTn id="35" dur="500"/>
                                        <p:tgtEl>
                                          <p:spTgt spid="9"/>
                                        </p:tgtEl>
                                      </p:cBhvr>
                                    </p:animEffect>
                                  </p:childTnLst>
                                </p:cTn>
                              </p:par>
                              <p:par>
                                <p:cTn id="36" presetID="3" presetClass="entr" presetSubtype="10" fill="hold" nodeType="with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blinds(horizontal)">
                                      <p:cBhvr>
                                        <p:cTn id="38" dur="500"/>
                                        <p:tgtEl>
                                          <p:spTgt spid="8"/>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xit" presetSubtype="10" fill="hold" nodeType="clickEffect">
                                  <p:stCondLst>
                                    <p:cond delay="0"/>
                                  </p:stCondLst>
                                  <p:childTnLst>
                                    <p:animEffect transition="out" filter="blinds(horizontal)">
                                      <p:cBhvr>
                                        <p:cTn id="42" dur="500"/>
                                        <p:tgtEl>
                                          <p:spTgt spid="6"/>
                                        </p:tgtEl>
                                      </p:cBhvr>
                                    </p:animEffect>
                                    <p:set>
                                      <p:cBhvr>
                                        <p:cTn id="43" dur="1" fill="hold">
                                          <p:stCondLst>
                                            <p:cond delay="499"/>
                                          </p:stCondLst>
                                        </p:cTn>
                                        <p:tgtEl>
                                          <p:spTgt spid="6"/>
                                        </p:tgtEl>
                                        <p:attrNameLst>
                                          <p:attrName>style.visibility</p:attrName>
                                        </p:attrNameLst>
                                      </p:cBhvr>
                                      <p:to>
                                        <p:strVal val="hidden"/>
                                      </p:to>
                                    </p:set>
                                  </p:childTnLst>
                                </p:cTn>
                              </p:par>
                              <p:par>
                                <p:cTn id="44" presetID="3" presetClass="exit" presetSubtype="10" fill="hold" nodeType="withEffect">
                                  <p:stCondLst>
                                    <p:cond delay="0"/>
                                  </p:stCondLst>
                                  <p:childTnLst>
                                    <p:animEffect transition="out" filter="blinds(horizontal)">
                                      <p:cBhvr>
                                        <p:cTn id="45" dur="500"/>
                                        <p:tgtEl>
                                          <p:spTgt spid="7"/>
                                        </p:tgtEl>
                                      </p:cBhvr>
                                    </p:animEffect>
                                    <p:set>
                                      <p:cBhvr>
                                        <p:cTn id="46" dur="1" fill="hold">
                                          <p:stCondLst>
                                            <p:cond delay="499"/>
                                          </p:stCondLst>
                                        </p:cTn>
                                        <p:tgtEl>
                                          <p:spTgt spid="7"/>
                                        </p:tgtEl>
                                        <p:attrNameLst>
                                          <p:attrName>style.visibility</p:attrName>
                                        </p:attrNameLst>
                                      </p:cBhvr>
                                      <p:to>
                                        <p:strVal val="hidden"/>
                                      </p:to>
                                    </p:set>
                                  </p:childTnLst>
                                </p:cTn>
                              </p:par>
                              <p:par>
                                <p:cTn id="47" presetID="3" presetClass="exit" presetSubtype="10" fill="hold" nodeType="withEffect">
                                  <p:stCondLst>
                                    <p:cond delay="0"/>
                                  </p:stCondLst>
                                  <p:childTnLst>
                                    <p:animEffect transition="out" filter="blinds(horizontal)">
                                      <p:cBhvr>
                                        <p:cTn id="48" dur="500"/>
                                        <p:tgtEl>
                                          <p:spTgt spid="9"/>
                                        </p:tgtEl>
                                      </p:cBhvr>
                                    </p:animEffect>
                                    <p:set>
                                      <p:cBhvr>
                                        <p:cTn id="49" dur="1" fill="hold">
                                          <p:stCondLst>
                                            <p:cond delay="499"/>
                                          </p:stCondLst>
                                        </p:cTn>
                                        <p:tgtEl>
                                          <p:spTgt spid="9"/>
                                        </p:tgtEl>
                                        <p:attrNameLst>
                                          <p:attrName>style.visibility</p:attrName>
                                        </p:attrNameLst>
                                      </p:cBhvr>
                                      <p:to>
                                        <p:strVal val="hidden"/>
                                      </p:to>
                                    </p:set>
                                  </p:childTnLst>
                                </p:cTn>
                              </p:par>
                              <p:par>
                                <p:cTn id="50" presetID="3" presetClass="exit" presetSubtype="10" fill="hold" nodeType="withEffect">
                                  <p:stCondLst>
                                    <p:cond delay="0"/>
                                  </p:stCondLst>
                                  <p:childTnLst>
                                    <p:animEffect transition="out" filter="blinds(horizontal)">
                                      <p:cBhvr>
                                        <p:cTn id="51" dur="500"/>
                                        <p:tgtEl>
                                          <p:spTgt spid="8"/>
                                        </p:tgtEl>
                                      </p:cBhvr>
                                    </p:animEffect>
                                    <p:set>
                                      <p:cBhvr>
                                        <p:cTn id="52" dur="1" fill="hold">
                                          <p:stCondLst>
                                            <p:cond delay="499"/>
                                          </p:stCondLst>
                                        </p:cTn>
                                        <p:tgtEl>
                                          <p:spTgt spid="8"/>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blinds(horizontal)">
                                      <p:cBhvr>
                                        <p:cTn id="57" dur="500"/>
                                        <p:tgtEl>
                                          <p:spTgt spid="13"/>
                                        </p:tgtEl>
                                      </p:cBhvr>
                                    </p:animEffect>
                                  </p:childTnLst>
                                </p:cTn>
                              </p:par>
                              <p:par>
                                <p:cTn id="58" presetID="3" presetClass="entr" presetSubtype="10" fill="hold" nodeType="withEffect">
                                  <p:stCondLst>
                                    <p:cond delay="0"/>
                                  </p:stCondLst>
                                  <p:childTnLst>
                                    <p:set>
                                      <p:cBhvr>
                                        <p:cTn id="59" dur="1" fill="hold">
                                          <p:stCondLst>
                                            <p:cond delay="0"/>
                                          </p:stCondLst>
                                        </p:cTn>
                                        <p:tgtEl>
                                          <p:spTgt spid="14"/>
                                        </p:tgtEl>
                                        <p:attrNameLst>
                                          <p:attrName>style.visibility</p:attrName>
                                        </p:attrNameLst>
                                      </p:cBhvr>
                                      <p:to>
                                        <p:strVal val="visible"/>
                                      </p:to>
                                    </p:set>
                                    <p:animEffect transition="in" filter="blinds(horizontal)">
                                      <p:cBhvr>
                                        <p:cTn id="60" dur="500"/>
                                        <p:tgtEl>
                                          <p:spTgt spid="14"/>
                                        </p:tgtEl>
                                      </p:cBhvr>
                                    </p:animEffect>
                                  </p:childTnLst>
                                </p:cTn>
                              </p:par>
                            </p:childTnLst>
                          </p:cTn>
                        </p:par>
                      </p:childTnLst>
                    </p:cTn>
                  </p:par>
                  <p:par>
                    <p:cTn id="61" fill="hold">
                      <p:stCondLst>
                        <p:cond delay="indefinite"/>
                      </p:stCondLst>
                      <p:childTnLst>
                        <p:par>
                          <p:cTn id="62" fill="hold">
                            <p:stCondLst>
                              <p:cond delay="0"/>
                            </p:stCondLst>
                            <p:childTnLst>
                              <p:par>
                                <p:cTn id="63" presetID="3" presetClass="exit" presetSubtype="10" fill="hold" nodeType="clickEffect">
                                  <p:stCondLst>
                                    <p:cond delay="0"/>
                                  </p:stCondLst>
                                  <p:childTnLst>
                                    <p:animEffect transition="out" filter="blinds(horizontal)">
                                      <p:cBhvr>
                                        <p:cTn id="64" dur="500"/>
                                        <p:tgtEl>
                                          <p:spTgt spid="13"/>
                                        </p:tgtEl>
                                      </p:cBhvr>
                                    </p:animEffect>
                                    <p:set>
                                      <p:cBhvr>
                                        <p:cTn id="65" dur="1" fill="hold">
                                          <p:stCondLst>
                                            <p:cond delay="499"/>
                                          </p:stCondLst>
                                        </p:cTn>
                                        <p:tgtEl>
                                          <p:spTgt spid="13"/>
                                        </p:tgtEl>
                                        <p:attrNameLst>
                                          <p:attrName>style.visibility</p:attrName>
                                        </p:attrNameLst>
                                      </p:cBhvr>
                                      <p:to>
                                        <p:strVal val="hidden"/>
                                      </p:to>
                                    </p:set>
                                  </p:childTnLst>
                                </p:cTn>
                              </p:par>
                              <p:par>
                                <p:cTn id="66" presetID="3" presetClass="exit" presetSubtype="10" fill="hold" nodeType="withEffect">
                                  <p:stCondLst>
                                    <p:cond delay="0"/>
                                  </p:stCondLst>
                                  <p:childTnLst>
                                    <p:animEffect transition="out" filter="blinds(horizontal)">
                                      <p:cBhvr>
                                        <p:cTn id="67" dur="500"/>
                                        <p:tgtEl>
                                          <p:spTgt spid="14"/>
                                        </p:tgtEl>
                                      </p:cBhvr>
                                    </p:animEffect>
                                    <p:set>
                                      <p:cBhvr>
                                        <p:cTn id="68" dur="1" fill="hold">
                                          <p:stCondLst>
                                            <p:cond delay="499"/>
                                          </p:stCondLst>
                                        </p:cTn>
                                        <p:tgtEl>
                                          <p:spTgt spid="14"/>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3" presetClass="entr" presetSubtype="10" fill="hold" nodeType="clickEffect">
                                  <p:stCondLst>
                                    <p:cond delay="0"/>
                                  </p:stCondLst>
                                  <p:childTnLst>
                                    <p:set>
                                      <p:cBhvr>
                                        <p:cTn id="72" dur="1" fill="hold">
                                          <p:stCondLst>
                                            <p:cond delay="0"/>
                                          </p:stCondLst>
                                        </p:cTn>
                                        <p:tgtEl>
                                          <p:spTgt spid="15"/>
                                        </p:tgtEl>
                                        <p:attrNameLst>
                                          <p:attrName>style.visibility</p:attrName>
                                        </p:attrNameLst>
                                      </p:cBhvr>
                                      <p:to>
                                        <p:strVal val="visible"/>
                                      </p:to>
                                    </p:set>
                                    <p:animEffect transition="in" filter="blinds(horizontal)">
                                      <p:cBhvr>
                                        <p:cTn id="73" dur="500"/>
                                        <p:tgtEl>
                                          <p:spTgt spid="15"/>
                                        </p:tgtEl>
                                      </p:cBhvr>
                                    </p:animEffect>
                                  </p:childTnLst>
                                </p:cTn>
                              </p:par>
                            </p:childTnLst>
                          </p:cTn>
                        </p:par>
                      </p:childTnLst>
                    </p:cTn>
                  </p:par>
                  <p:par>
                    <p:cTn id="74" fill="hold">
                      <p:stCondLst>
                        <p:cond delay="indefinite"/>
                      </p:stCondLst>
                      <p:childTnLst>
                        <p:par>
                          <p:cTn id="75" fill="hold">
                            <p:stCondLst>
                              <p:cond delay="0"/>
                            </p:stCondLst>
                            <p:childTnLst>
                              <p:par>
                                <p:cTn id="76" presetID="3" presetClass="exit" presetSubtype="10" fill="hold" nodeType="clickEffect">
                                  <p:stCondLst>
                                    <p:cond delay="0"/>
                                  </p:stCondLst>
                                  <p:childTnLst>
                                    <p:animEffect transition="out" filter="blinds(horizontal)">
                                      <p:cBhvr>
                                        <p:cTn id="77" dur="500"/>
                                        <p:tgtEl>
                                          <p:spTgt spid="15"/>
                                        </p:tgtEl>
                                      </p:cBhvr>
                                    </p:animEffect>
                                    <p:set>
                                      <p:cBhvr>
                                        <p:cTn id="78" dur="1" fill="hold">
                                          <p:stCondLst>
                                            <p:cond delay="499"/>
                                          </p:stCondLst>
                                        </p:cTn>
                                        <p:tgtEl>
                                          <p:spTgt spid="15"/>
                                        </p:tgtEl>
                                        <p:attrNameLst>
                                          <p:attrName>style.visibility</p:attrName>
                                        </p:attrNameLst>
                                      </p:cBhvr>
                                      <p:to>
                                        <p:strVal val="hidden"/>
                                      </p:to>
                                    </p:set>
                                  </p:childTnLst>
                                </p:cTn>
                              </p:par>
                            </p:childTnLst>
                          </p:cTn>
                        </p:par>
                      </p:childTnLst>
                    </p:cTn>
                  </p:par>
                  <p:par>
                    <p:cTn id="79" fill="hold">
                      <p:stCondLst>
                        <p:cond delay="indefinite"/>
                      </p:stCondLst>
                      <p:childTnLst>
                        <p:par>
                          <p:cTn id="80" fill="hold">
                            <p:stCondLst>
                              <p:cond delay="0"/>
                            </p:stCondLst>
                            <p:childTnLst>
                              <p:par>
                                <p:cTn id="81" presetID="3" presetClass="entr" presetSubtype="10" fill="hold" nodeType="click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blinds(horizontal)">
                                      <p:cBhvr>
                                        <p:cTn id="83" dur="500"/>
                                        <p:tgtEl>
                                          <p:spTgt spid="17"/>
                                        </p:tgtEl>
                                      </p:cBhvr>
                                    </p:animEffect>
                                  </p:childTnLst>
                                </p:cTn>
                              </p:par>
                            </p:childTnLst>
                          </p:cTn>
                        </p:par>
                      </p:childTnLst>
                    </p:cTn>
                  </p:par>
                  <p:par>
                    <p:cTn id="84" fill="hold">
                      <p:stCondLst>
                        <p:cond delay="indefinite"/>
                      </p:stCondLst>
                      <p:childTnLst>
                        <p:par>
                          <p:cTn id="85" fill="hold">
                            <p:stCondLst>
                              <p:cond delay="0"/>
                            </p:stCondLst>
                            <p:childTnLst>
                              <p:par>
                                <p:cTn id="86" presetID="3" presetClass="exit" presetSubtype="10" fill="hold" nodeType="clickEffect">
                                  <p:stCondLst>
                                    <p:cond delay="0"/>
                                  </p:stCondLst>
                                  <p:childTnLst>
                                    <p:animEffect transition="out" filter="blinds(horizontal)">
                                      <p:cBhvr>
                                        <p:cTn id="87" dur="500"/>
                                        <p:tgtEl>
                                          <p:spTgt spid="17"/>
                                        </p:tgtEl>
                                      </p:cBhvr>
                                    </p:animEffect>
                                    <p:set>
                                      <p:cBhvr>
                                        <p:cTn id="88" dur="1" fill="hold">
                                          <p:stCondLst>
                                            <p:cond delay="499"/>
                                          </p:stCondLst>
                                        </p:cTn>
                                        <p:tgtEl>
                                          <p:spTgt spid="17"/>
                                        </p:tgtEl>
                                        <p:attrNameLst>
                                          <p:attrName>style.visibility</p:attrName>
                                        </p:attrNameLst>
                                      </p:cBhvr>
                                      <p:to>
                                        <p:strVal val="hidden"/>
                                      </p:to>
                                    </p:set>
                                  </p:childTnLst>
                                </p:cTn>
                              </p:par>
                            </p:childTnLst>
                          </p:cTn>
                        </p:par>
                      </p:childTnLst>
                    </p:cTn>
                  </p:par>
                  <p:par>
                    <p:cTn id="89" fill="hold">
                      <p:stCondLst>
                        <p:cond delay="indefinite"/>
                      </p:stCondLst>
                      <p:childTnLst>
                        <p:par>
                          <p:cTn id="90" fill="hold">
                            <p:stCondLst>
                              <p:cond delay="0"/>
                            </p:stCondLst>
                            <p:childTnLst>
                              <p:par>
                                <p:cTn id="91" presetID="3" presetClass="entr" presetSubtype="10" fill="hold" nodeType="clickEffect">
                                  <p:stCondLst>
                                    <p:cond delay="0"/>
                                  </p:stCondLst>
                                  <p:childTnLst>
                                    <p:set>
                                      <p:cBhvr>
                                        <p:cTn id="92" dur="1" fill="hold">
                                          <p:stCondLst>
                                            <p:cond delay="0"/>
                                          </p:stCondLst>
                                        </p:cTn>
                                        <p:tgtEl>
                                          <p:spTgt spid="15"/>
                                        </p:tgtEl>
                                        <p:attrNameLst>
                                          <p:attrName>style.visibility</p:attrName>
                                        </p:attrNameLst>
                                      </p:cBhvr>
                                      <p:to>
                                        <p:strVal val="visible"/>
                                      </p:to>
                                    </p:set>
                                    <p:animEffect transition="in" filter="blinds(horizontal)">
                                      <p:cBhvr>
                                        <p:cTn id="93" dur="500"/>
                                        <p:tgtEl>
                                          <p:spTgt spid="15"/>
                                        </p:tgtEl>
                                      </p:cBhvr>
                                    </p:animEffect>
                                  </p:childTnLst>
                                </p:cTn>
                              </p:par>
                              <p:par>
                                <p:cTn id="94" presetID="3" presetClass="entr" presetSubtype="10" fill="hold" nodeType="withEffect">
                                  <p:stCondLst>
                                    <p:cond delay="0"/>
                                  </p:stCondLst>
                                  <p:childTnLst>
                                    <p:set>
                                      <p:cBhvr>
                                        <p:cTn id="95" dur="1" fill="hold">
                                          <p:stCondLst>
                                            <p:cond delay="0"/>
                                          </p:stCondLst>
                                        </p:cTn>
                                        <p:tgtEl>
                                          <p:spTgt spid="17"/>
                                        </p:tgtEl>
                                        <p:attrNameLst>
                                          <p:attrName>style.visibility</p:attrName>
                                        </p:attrNameLst>
                                      </p:cBhvr>
                                      <p:to>
                                        <p:strVal val="visible"/>
                                      </p:to>
                                    </p:set>
                                    <p:animEffect transition="in" filter="blinds(horizontal)">
                                      <p:cBhvr>
                                        <p:cTn id="9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2"/>
          <p:cNvSpPr txBox="1">
            <a:spLocks noChangeArrowheads="1"/>
          </p:cNvSpPr>
          <p:nvPr/>
        </p:nvSpPr>
        <p:spPr bwMode="auto">
          <a:xfrm>
            <a:off x="609600" y="2165350"/>
            <a:ext cx="7959725" cy="2101850"/>
          </a:xfrm>
          <a:prstGeom prst="rect">
            <a:avLst/>
          </a:prstGeom>
          <a:noFill/>
          <a:ln w="12700" cap="sq">
            <a:noFill/>
            <a:miter lim="800000"/>
            <a:headEnd type="none" w="sm" len="sm"/>
            <a:tailEnd type="none" w="sm" len="sm"/>
          </a:ln>
        </p:spPr>
        <p:txBody>
          <a:bodyPr wrap="none">
            <a:spAutoFit/>
          </a:bodyPr>
          <a:lstStyle/>
          <a:p>
            <a:r>
              <a:rPr lang="en-US" sz="4400" b="1" u="none"/>
              <a:t>	FUNCTION REGULATOR </a:t>
            </a:r>
          </a:p>
          <a:p>
            <a:r>
              <a:rPr lang="en-US" sz="4400" b="1" u="none"/>
              <a:t>                              OR</a:t>
            </a:r>
          </a:p>
          <a:p>
            <a:r>
              <a:rPr lang="en-US" sz="4400" b="1" u="none"/>
              <a:t>           FRANKEL APPLIANCE</a:t>
            </a:r>
            <a:endParaRPr lang="en-GB" sz="4400" b="1" u="none"/>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2"/>
          <p:cNvSpPr txBox="1">
            <a:spLocks noChangeArrowheads="1"/>
          </p:cNvSpPr>
          <p:nvPr/>
        </p:nvSpPr>
        <p:spPr bwMode="auto">
          <a:xfrm>
            <a:off x="1600200" y="990600"/>
            <a:ext cx="6315075" cy="762000"/>
          </a:xfrm>
          <a:prstGeom prst="rect">
            <a:avLst/>
          </a:prstGeom>
          <a:noFill/>
          <a:ln w="12700" cap="sq">
            <a:noFill/>
            <a:miter lim="800000"/>
            <a:headEnd type="none" w="sm" len="sm"/>
            <a:tailEnd type="none" w="sm" len="sm"/>
          </a:ln>
        </p:spPr>
        <p:txBody>
          <a:bodyPr wrap="none">
            <a:spAutoFit/>
          </a:bodyPr>
          <a:lstStyle/>
          <a:p>
            <a:r>
              <a:rPr lang="en-US" sz="4400" b="1"/>
              <a:t>FRANKEL APPLIANCE</a:t>
            </a:r>
            <a:endParaRPr lang="en-GB" sz="4400" b="1"/>
          </a:p>
        </p:txBody>
      </p:sp>
      <p:sp>
        <p:nvSpPr>
          <p:cNvPr id="31747" name="Text Box 3"/>
          <p:cNvSpPr txBox="1">
            <a:spLocks noChangeArrowheads="1"/>
          </p:cNvSpPr>
          <p:nvPr/>
        </p:nvSpPr>
        <p:spPr bwMode="auto">
          <a:xfrm>
            <a:off x="381000" y="2387600"/>
            <a:ext cx="8332788" cy="519113"/>
          </a:xfrm>
          <a:prstGeom prst="rect">
            <a:avLst/>
          </a:prstGeom>
          <a:noFill/>
          <a:ln w="12700" cap="sq">
            <a:noFill/>
            <a:miter lim="800000"/>
            <a:headEnd type="none" w="sm" len="sm"/>
            <a:tailEnd type="none" w="sm" len="sm"/>
          </a:ln>
        </p:spPr>
        <p:txBody>
          <a:bodyPr wrap="none">
            <a:spAutoFit/>
          </a:bodyPr>
          <a:lstStyle/>
          <a:p>
            <a:r>
              <a:rPr lang="en-US" sz="2800" b="1" u="none">
                <a:solidFill>
                  <a:srgbClr val="00FFFF"/>
                </a:solidFill>
              </a:rPr>
              <a:t>Developed by Prof. ROLF FRANKEL of GERMANY</a:t>
            </a:r>
            <a:endParaRPr lang="en-GB" sz="2800" b="1" u="none">
              <a:solidFill>
                <a:srgbClr val="00FFFF"/>
              </a:solidFill>
            </a:endParaRPr>
          </a:p>
        </p:txBody>
      </p:sp>
      <p:sp>
        <p:nvSpPr>
          <p:cNvPr id="31748" name="Text Box 4"/>
          <p:cNvSpPr txBox="1">
            <a:spLocks noChangeArrowheads="1"/>
          </p:cNvSpPr>
          <p:nvPr/>
        </p:nvSpPr>
        <p:spPr bwMode="auto">
          <a:xfrm>
            <a:off x="141288" y="3276600"/>
            <a:ext cx="7580312" cy="2894013"/>
          </a:xfrm>
          <a:prstGeom prst="rect">
            <a:avLst/>
          </a:prstGeom>
          <a:noFill/>
          <a:ln w="12700" cap="sq">
            <a:noFill/>
            <a:miter lim="800000"/>
            <a:headEnd type="none" w="sm" len="sm"/>
            <a:tailEnd type="none" w="sm" len="sm"/>
          </a:ln>
        </p:spPr>
        <p:txBody>
          <a:bodyPr wrap="none">
            <a:spAutoFit/>
          </a:bodyPr>
          <a:lstStyle/>
          <a:p>
            <a:r>
              <a:rPr lang="en-US" u="none"/>
              <a:t>Also called –</a:t>
            </a:r>
            <a:r>
              <a:rPr lang="en-US" sz="3200" u="none">
                <a:solidFill>
                  <a:srgbClr val="FF9933"/>
                </a:solidFill>
              </a:rPr>
              <a:t>Vestibular Appliance and</a:t>
            </a:r>
          </a:p>
          <a:p>
            <a:endParaRPr lang="en-US" u="none"/>
          </a:p>
          <a:p>
            <a:r>
              <a:rPr lang="en-US" sz="3200" u="none">
                <a:solidFill>
                  <a:srgbClr val="FF9933"/>
                </a:solidFill>
              </a:rPr>
              <a:t>		Oral –Gymnastic appliance</a:t>
            </a:r>
          </a:p>
          <a:p>
            <a:r>
              <a:rPr lang="en-US" sz="3200" u="none">
                <a:solidFill>
                  <a:srgbClr val="FF9933"/>
                </a:solidFill>
              </a:rPr>
              <a:t>                   (FRANKEL –recommended</a:t>
            </a:r>
          </a:p>
          <a:p>
            <a:r>
              <a:rPr lang="en-US" sz="3200" u="none">
                <a:solidFill>
                  <a:srgbClr val="FF9933"/>
                </a:solidFill>
              </a:rPr>
              <a:t>                    certain oral excercises called</a:t>
            </a:r>
          </a:p>
          <a:p>
            <a:r>
              <a:rPr lang="en-US" sz="3200" u="none">
                <a:solidFill>
                  <a:srgbClr val="FF9933"/>
                </a:solidFill>
              </a:rPr>
              <a:t>                    oral gymnastics-hence the name)</a:t>
            </a:r>
            <a:endParaRPr lang="en-GB" sz="3200" u="none">
              <a:solidFill>
                <a:srgbClr val="FF9933"/>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2"/>
          <p:cNvSpPr txBox="1">
            <a:spLocks noChangeArrowheads="1"/>
          </p:cNvSpPr>
          <p:nvPr/>
        </p:nvSpPr>
        <p:spPr bwMode="auto">
          <a:xfrm>
            <a:off x="1905000" y="609600"/>
            <a:ext cx="4157663" cy="523875"/>
          </a:xfrm>
          <a:prstGeom prst="rect">
            <a:avLst/>
          </a:prstGeom>
          <a:noFill/>
          <a:ln w="12700" cap="sq">
            <a:noFill/>
            <a:miter lim="800000"/>
            <a:headEnd type="none" w="sm" len="sm"/>
            <a:tailEnd type="none" w="sm" len="sm"/>
          </a:ln>
        </p:spPr>
        <p:txBody>
          <a:bodyPr wrap="none">
            <a:spAutoFit/>
          </a:bodyPr>
          <a:lstStyle/>
          <a:p>
            <a:r>
              <a:rPr lang="en-US" sz="2800"/>
              <a:t>FRANKEL PHILOSOPHY</a:t>
            </a:r>
          </a:p>
        </p:txBody>
      </p:sp>
      <p:pic>
        <p:nvPicPr>
          <p:cNvPr id="32771" name="Picture 3" descr="myofunctional appliances 009"/>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8600" y="1371600"/>
            <a:ext cx="3471863" cy="4724400"/>
          </a:xfrm>
          <a:prstGeom prst="rect">
            <a:avLst/>
          </a:prstGeom>
          <a:noFill/>
          <a:ln w="9525">
            <a:noFill/>
            <a:miter lim="800000"/>
            <a:headEnd/>
            <a:tailEnd/>
          </a:ln>
        </p:spPr>
      </p:pic>
      <p:sp>
        <p:nvSpPr>
          <p:cNvPr id="32772" name="TextBox 3"/>
          <p:cNvSpPr txBox="1">
            <a:spLocks noChangeArrowheads="1"/>
          </p:cNvSpPr>
          <p:nvPr/>
        </p:nvSpPr>
        <p:spPr bwMode="auto">
          <a:xfrm>
            <a:off x="3886200" y="1219200"/>
            <a:ext cx="4876800" cy="5262563"/>
          </a:xfrm>
          <a:prstGeom prst="rect">
            <a:avLst/>
          </a:prstGeom>
          <a:noFill/>
          <a:ln w="9525">
            <a:noFill/>
            <a:miter lim="800000"/>
            <a:headEnd/>
            <a:tailEnd/>
          </a:ln>
        </p:spPr>
        <p:txBody>
          <a:bodyPr>
            <a:spAutoFit/>
          </a:bodyPr>
          <a:lstStyle/>
          <a:p>
            <a:pPr marL="457200" indent="-457200">
              <a:buFontTx/>
              <a:buAutoNum type="arabicParenR"/>
            </a:pPr>
            <a:r>
              <a:rPr lang="en-US" sz="2800" u="none"/>
              <a:t>Vestibular arena of operation</a:t>
            </a:r>
          </a:p>
          <a:p>
            <a:pPr marL="457200" indent="-457200">
              <a:buFontTx/>
              <a:buAutoNum type="arabicParenR"/>
            </a:pPr>
            <a:endParaRPr lang="en-US" sz="2800" u="none"/>
          </a:p>
          <a:p>
            <a:pPr marL="457200" indent="-457200">
              <a:buFontTx/>
              <a:buAutoNum type="arabicParenR"/>
            </a:pPr>
            <a:r>
              <a:rPr lang="en-US" sz="2800" u="none"/>
              <a:t>Sagital correction via tooth borne maxillary anchorage</a:t>
            </a:r>
          </a:p>
          <a:p>
            <a:pPr marL="457200" indent="-457200">
              <a:buFontTx/>
              <a:buAutoNum type="arabicParenR"/>
            </a:pPr>
            <a:endParaRPr lang="en-US" sz="2800" u="none"/>
          </a:p>
          <a:p>
            <a:pPr marL="457200" indent="-457200">
              <a:buFontTx/>
              <a:buAutoNum type="arabicParenR"/>
            </a:pPr>
            <a:r>
              <a:rPr lang="en-US" sz="2800" u="none"/>
              <a:t>Differential eruption guidence</a:t>
            </a:r>
          </a:p>
          <a:p>
            <a:pPr marL="457200" indent="-457200">
              <a:buFontTx/>
              <a:buAutoNum type="arabicParenR"/>
            </a:pPr>
            <a:endParaRPr lang="en-US" sz="2800" u="none"/>
          </a:p>
          <a:p>
            <a:pPr marL="457200" indent="-457200">
              <a:buFontTx/>
              <a:buAutoNum type="arabicParenR"/>
            </a:pPr>
            <a:r>
              <a:rPr lang="en-US" sz="2800" u="none"/>
              <a:t>Minimal maxillary basal effect</a:t>
            </a:r>
          </a:p>
          <a:p>
            <a:pPr marL="457200" indent="-457200">
              <a:buFontTx/>
              <a:buAutoNum type="arabicParenR"/>
            </a:pPr>
            <a:endParaRPr lang="en-US" sz="2800" u="none"/>
          </a:p>
          <a:p>
            <a:pPr marL="457200" indent="-457200">
              <a:buFontTx/>
              <a:buAutoNum type="arabicParenR"/>
            </a:pPr>
            <a:r>
              <a:rPr lang="en-US" sz="2800" u="none"/>
              <a:t>Periosteal pull</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4"/>
          <p:cNvSpPr>
            <a:spLocks noChangeArrowheads="1"/>
          </p:cNvSpPr>
          <p:nvPr/>
        </p:nvSpPr>
        <p:spPr bwMode="auto">
          <a:xfrm>
            <a:off x="1143000" y="2209800"/>
            <a:ext cx="2057400" cy="457200"/>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11269" name="Rectangle 5"/>
          <p:cNvSpPr>
            <a:spLocks noChangeArrowheads="1"/>
          </p:cNvSpPr>
          <p:nvPr/>
        </p:nvSpPr>
        <p:spPr bwMode="auto">
          <a:xfrm rot="3604919">
            <a:off x="-188912" y="2465387"/>
            <a:ext cx="1627188" cy="506413"/>
          </a:xfrm>
          <a:prstGeom prst="rect">
            <a:avLst/>
          </a:prstGeom>
          <a:solidFill>
            <a:schemeClr val="accent1"/>
          </a:solidFill>
          <a:ln w="9525">
            <a:noFill/>
            <a:miter lim="800000"/>
            <a:headEnd/>
            <a:tailEnd/>
          </a:ln>
          <a:effectLst/>
        </p:spPr>
        <p:txBody>
          <a:bodyPr wrap="none" anchor="ctr"/>
          <a:lstStyle/>
          <a:p>
            <a:endParaRPr lang="en-US"/>
          </a:p>
        </p:txBody>
      </p:sp>
      <p:sp>
        <p:nvSpPr>
          <p:cNvPr id="11270" name="Rectangle 6"/>
          <p:cNvSpPr>
            <a:spLocks noChangeArrowheads="1"/>
          </p:cNvSpPr>
          <p:nvPr/>
        </p:nvSpPr>
        <p:spPr bwMode="auto">
          <a:xfrm>
            <a:off x="914400" y="3157538"/>
            <a:ext cx="2286000" cy="457200"/>
          </a:xfrm>
          <a:prstGeom prst="rect">
            <a:avLst/>
          </a:prstGeom>
          <a:solidFill>
            <a:schemeClr val="accent1"/>
          </a:solidFill>
          <a:ln w="9525">
            <a:noFill/>
            <a:miter lim="800000"/>
            <a:headEnd/>
            <a:tailEnd/>
          </a:ln>
          <a:effectLst/>
        </p:spPr>
        <p:txBody>
          <a:bodyPr wrap="none" anchor="ctr"/>
          <a:lstStyle/>
          <a:p>
            <a:endParaRPr lang="en-US"/>
          </a:p>
        </p:txBody>
      </p:sp>
      <p:sp>
        <p:nvSpPr>
          <p:cNvPr id="11271" name="PubPieSlice"/>
          <p:cNvSpPr>
            <a:spLocks noEditPoints="1" noChangeArrowheads="1"/>
          </p:cNvSpPr>
          <p:nvPr/>
        </p:nvSpPr>
        <p:spPr bwMode="auto">
          <a:xfrm rot="5400000">
            <a:off x="100012" y="-100012"/>
            <a:ext cx="3152775" cy="3352800"/>
          </a:xfrm>
          <a:custGeom>
            <a:avLst/>
            <a:gdLst>
              <a:gd name="G0" fmla="+- 0 0 0"/>
              <a:gd name="G1" fmla="sin 10800 -5644542"/>
              <a:gd name="G2" fmla="cos 10800 -5644542"/>
              <a:gd name="G3" fmla="sin 10800 3642241"/>
              <a:gd name="G4" fmla="cos 10800 3642241"/>
              <a:gd name="G5" fmla="+- G1 10800 0"/>
              <a:gd name="G6" fmla="+- G2 10800 0"/>
              <a:gd name="G7" fmla="+- G3 10800 0"/>
              <a:gd name="G8" fmla="+- G4 10800 0"/>
              <a:gd name="G9" fmla="+- 10800 0 0"/>
              <a:gd name="T0" fmla="*/ 11529 w 21600"/>
              <a:gd name="T1" fmla="*/ 24 h 21600"/>
              <a:gd name="T2" fmla="*/ 10800 w 21600"/>
              <a:gd name="T3" fmla="*/ 10800 h 21600"/>
              <a:gd name="T4" fmla="*/ 16905 w 21600"/>
              <a:gd name="T5" fmla="*/ 19708 h 21600"/>
              <a:gd name="T6" fmla="*/ 3163 w 21600"/>
              <a:gd name="T7" fmla="*/ 3163 h 21600"/>
              <a:gd name="T8" fmla="*/ 18437 w 21600"/>
              <a:gd name="T9" fmla="*/ 18437 h 21600"/>
            </a:gdLst>
            <a:ahLst/>
            <a:cxnLst>
              <a:cxn ang="0">
                <a:pos x="T0" y="T1"/>
              </a:cxn>
              <a:cxn ang="0">
                <a:pos x="T2" y="T3"/>
              </a:cxn>
              <a:cxn ang="0">
                <a:pos x="T4" y="T5"/>
              </a:cxn>
            </a:cxnLst>
            <a:rect l="T6" t="T7" r="T8" b="T9"/>
            <a:pathLst>
              <a:path w="21600" h="21600">
                <a:moveTo>
                  <a:pt x="11528" y="24"/>
                </a:moveTo>
                <a:cubicBezTo>
                  <a:pt x="11286" y="8"/>
                  <a:pt x="11043" y="0"/>
                  <a:pt x="10800" y="0"/>
                </a:cubicBezTo>
                <a:cubicBezTo>
                  <a:pt x="4835" y="0"/>
                  <a:pt x="0" y="4835"/>
                  <a:pt x="0" y="10800"/>
                </a:cubicBezTo>
                <a:cubicBezTo>
                  <a:pt x="0" y="16764"/>
                  <a:pt x="4835" y="21600"/>
                  <a:pt x="10800" y="21600"/>
                </a:cubicBezTo>
                <a:cubicBezTo>
                  <a:pt x="12979" y="21600"/>
                  <a:pt x="15107" y="20940"/>
                  <a:pt x="16905" y="19708"/>
                </a:cubicBezTo>
                <a:lnTo>
                  <a:pt x="10800" y="10800"/>
                </a:lnTo>
                <a:close/>
              </a:path>
            </a:pathLst>
          </a:custGeom>
          <a:solidFill>
            <a:srgbClr val="FFFFCC"/>
          </a:solidFill>
          <a:ln w="9525">
            <a:solidFill>
              <a:srgbClr val="000000"/>
            </a:solidFill>
            <a:miter lim="800000"/>
            <a:headEnd/>
            <a:tailEnd/>
          </a:ln>
          <a:effectLst>
            <a:outerShdw dist="107763" dir="2700000" algn="ctr" rotWithShape="0">
              <a:srgbClr val="808080"/>
            </a:outerShdw>
          </a:effectLst>
        </p:spPr>
        <p:txBody>
          <a:bodyPr/>
          <a:lstStyle/>
          <a:p>
            <a:endParaRPr lang="en-US"/>
          </a:p>
        </p:txBody>
      </p:sp>
      <p:sp>
        <p:nvSpPr>
          <p:cNvPr id="11280" name="Rectangle 16"/>
          <p:cNvSpPr>
            <a:spLocks noChangeArrowheads="1"/>
          </p:cNvSpPr>
          <p:nvPr/>
        </p:nvSpPr>
        <p:spPr bwMode="auto">
          <a:xfrm>
            <a:off x="6858000" y="2362200"/>
            <a:ext cx="2057400" cy="457200"/>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11281" name="Rectangle 17"/>
          <p:cNvSpPr>
            <a:spLocks noChangeArrowheads="1"/>
          </p:cNvSpPr>
          <p:nvPr/>
        </p:nvSpPr>
        <p:spPr bwMode="auto">
          <a:xfrm rot="3604919">
            <a:off x="5526088" y="2617787"/>
            <a:ext cx="1627188" cy="506413"/>
          </a:xfrm>
          <a:prstGeom prst="rect">
            <a:avLst/>
          </a:prstGeom>
          <a:solidFill>
            <a:schemeClr val="accent1"/>
          </a:solidFill>
          <a:ln w="9525">
            <a:noFill/>
            <a:miter lim="800000"/>
            <a:headEnd/>
            <a:tailEnd/>
          </a:ln>
          <a:effectLst/>
        </p:spPr>
        <p:txBody>
          <a:bodyPr wrap="none" anchor="ctr"/>
          <a:lstStyle/>
          <a:p>
            <a:endParaRPr lang="en-US"/>
          </a:p>
        </p:txBody>
      </p:sp>
      <p:sp>
        <p:nvSpPr>
          <p:cNvPr id="11282" name="Rectangle 18"/>
          <p:cNvSpPr>
            <a:spLocks noChangeArrowheads="1"/>
          </p:cNvSpPr>
          <p:nvPr/>
        </p:nvSpPr>
        <p:spPr bwMode="auto">
          <a:xfrm>
            <a:off x="6629400" y="3309938"/>
            <a:ext cx="2286000" cy="457200"/>
          </a:xfrm>
          <a:prstGeom prst="rect">
            <a:avLst/>
          </a:prstGeom>
          <a:solidFill>
            <a:schemeClr val="accent1"/>
          </a:solidFill>
          <a:ln w="9525">
            <a:noFill/>
            <a:miter lim="800000"/>
            <a:headEnd/>
            <a:tailEnd/>
          </a:ln>
          <a:effectLst/>
        </p:spPr>
        <p:txBody>
          <a:bodyPr wrap="none" anchor="ctr"/>
          <a:lstStyle/>
          <a:p>
            <a:endParaRPr lang="en-US"/>
          </a:p>
        </p:txBody>
      </p:sp>
      <p:sp>
        <p:nvSpPr>
          <p:cNvPr id="11283" name="PubPieSlice"/>
          <p:cNvSpPr>
            <a:spLocks noEditPoints="1" noChangeArrowheads="1"/>
          </p:cNvSpPr>
          <p:nvPr/>
        </p:nvSpPr>
        <p:spPr bwMode="auto">
          <a:xfrm rot="5400000">
            <a:off x="5815012" y="52388"/>
            <a:ext cx="3152775" cy="3352800"/>
          </a:xfrm>
          <a:custGeom>
            <a:avLst/>
            <a:gdLst>
              <a:gd name="G0" fmla="+- 0 0 0"/>
              <a:gd name="G1" fmla="sin 10800 -5644542"/>
              <a:gd name="G2" fmla="cos 10800 -5644542"/>
              <a:gd name="G3" fmla="sin 10800 3642241"/>
              <a:gd name="G4" fmla="cos 10800 3642241"/>
              <a:gd name="G5" fmla="+- G1 10800 0"/>
              <a:gd name="G6" fmla="+- G2 10800 0"/>
              <a:gd name="G7" fmla="+- G3 10800 0"/>
              <a:gd name="G8" fmla="+- G4 10800 0"/>
              <a:gd name="G9" fmla="+- 10800 0 0"/>
              <a:gd name="T0" fmla="*/ 11529 w 21600"/>
              <a:gd name="T1" fmla="*/ 24 h 21600"/>
              <a:gd name="T2" fmla="*/ 10800 w 21600"/>
              <a:gd name="T3" fmla="*/ 10800 h 21600"/>
              <a:gd name="T4" fmla="*/ 16905 w 21600"/>
              <a:gd name="T5" fmla="*/ 19708 h 21600"/>
              <a:gd name="T6" fmla="*/ 3163 w 21600"/>
              <a:gd name="T7" fmla="*/ 3163 h 21600"/>
              <a:gd name="T8" fmla="*/ 18437 w 21600"/>
              <a:gd name="T9" fmla="*/ 18437 h 21600"/>
            </a:gdLst>
            <a:ahLst/>
            <a:cxnLst>
              <a:cxn ang="0">
                <a:pos x="T0" y="T1"/>
              </a:cxn>
              <a:cxn ang="0">
                <a:pos x="T2" y="T3"/>
              </a:cxn>
              <a:cxn ang="0">
                <a:pos x="T4" y="T5"/>
              </a:cxn>
            </a:cxnLst>
            <a:rect l="T6" t="T7" r="T8" b="T9"/>
            <a:pathLst>
              <a:path w="21600" h="21600">
                <a:moveTo>
                  <a:pt x="11528" y="24"/>
                </a:moveTo>
                <a:cubicBezTo>
                  <a:pt x="11286" y="8"/>
                  <a:pt x="11043" y="0"/>
                  <a:pt x="10800" y="0"/>
                </a:cubicBezTo>
                <a:cubicBezTo>
                  <a:pt x="4835" y="0"/>
                  <a:pt x="0" y="4835"/>
                  <a:pt x="0" y="10800"/>
                </a:cubicBezTo>
                <a:cubicBezTo>
                  <a:pt x="0" y="16764"/>
                  <a:pt x="4835" y="21600"/>
                  <a:pt x="10800" y="21600"/>
                </a:cubicBezTo>
                <a:cubicBezTo>
                  <a:pt x="12979" y="21600"/>
                  <a:pt x="15107" y="20940"/>
                  <a:pt x="16905" y="19708"/>
                </a:cubicBezTo>
                <a:lnTo>
                  <a:pt x="10800" y="10800"/>
                </a:lnTo>
                <a:close/>
              </a:path>
            </a:pathLst>
          </a:custGeom>
          <a:solidFill>
            <a:srgbClr val="FFFFCC"/>
          </a:solidFill>
          <a:ln w="9525">
            <a:solidFill>
              <a:srgbClr val="000000"/>
            </a:solidFill>
            <a:miter lim="800000"/>
            <a:headEnd/>
            <a:tailEnd/>
          </a:ln>
          <a:effectLst>
            <a:outerShdw dist="107763" dir="2700000" algn="ctr" rotWithShape="0">
              <a:srgbClr val="808080"/>
            </a:outerShdw>
          </a:effectLst>
        </p:spPr>
        <p:txBody>
          <a:bodyPr/>
          <a:lstStyle/>
          <a:p>
            <a:endParaRPr lang="en-US"/>
          </a:p>
        </p:txBody>
      </p:sp>
      <p:sp>
        <p:nvSpPr>
          <p:cNvPr id="11286" name="Text Box 22"/>
          <p:cNvSpPr txBox="1">
            <a:spLocks noChangeArrowheads="1"/>
          </p:cNvSpPr>
          <p:nvPr/>
        </p:nvSpPr>
        <p:spPr bwMode="auto">
          <a:xfrm>
            <a:off x="152400" y="5105400"/>
            <a:ext cx="8763000" cy="579438"/>
          </a:xfrm>
          <a:prstGeom prst="rect">
            <a:avLst/>
          </a:prstGeom>
          <a:noFill/>
          <a:ln w="9525">
            <a:noFill/>
            <a:miter lim="800000"/>
            <a:headEnd/>
            <a:tailEnd/>
          </a:ln>
          <a:effectLst/>
        </p:spPr>
        <p:txBody>
          <a:bodyPr>
            <a:spAutoFit/>
          </a:bodyPr>
          <a:lstStyle/>
          <a:p>
            <a:pPr>
              <a:spcBef>
                <a:spcPct val="50000"/>
              </a:spcBef>
            </a:pPr>
            <a:r>
              <a:rPr lang="en-US" sz="3200" b="1">
                <a:solidFill>
                  <a:srgbClr val="FFFF00"/>
                </a:solidFill>
                <a:effectLst>
                  <a:outerShdw blurRad="38100" dist="38100" dir="2700000" algn="tl">
                    <a:srgbClr val="000000"/>
                  </a:outerShdw>
                </a:effectLst>
              </a:rPr>
              <a:t>A skeletal Class II  - fault with the mandible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0 0.0 L -0.025 0.0 " pathEditMode="relative" ptsTypes="AA">
                                      <p:cBhvr>
                                        <p:cTn id="6" dur="2000" fill="hold"/>
                                        <p:tgtEl>
                                          <p:spTgt spid="11270"/>
                                        </p:tgtEl>
                                        <p:attrNameLst>
                                          <p:attrName>ppt_x</p:attrName>
                                          <p:attrName>ppt_y</p:attrName>
                                        </p:attrNameLst>
                                      </p:cBhvr>
                                    </p:animMotion>
                                  </p:childTnLst>
                                </p:cTn>
                              </p:par>
                              <p:par>
                                <p:cTn id="7" presetID="0" presetClass="path" presetSubtype="0" accel="50000" decel="50000" fill="hold" grpId="0" nodeType="withEffect">
                                  <p:stCondLst>
                                    <p:cond delay="0"/>
                                  </p:stCondLst>
                                  <p:childTnLst>
                                    <p:animMotion origin="layout" path="M 0.0 0.0 L -0.025 0.0 " pathEditMode="relative" ptsTypes="AA">
                                      <p:cBhvr>
                                        <p:cTn id="8" dur="2000" fill="hold"/>
                                        <p:tgtEl>
                                          <p:spTgt spid="11269"/>
                                        </p:tgtEl>
                                        <p:attrNameLst>
                                          <p:attrName>ppt_x</p:attrName>
                                          <p:attrName>ppt_y</p:attrName>
                                        </p:attrNameLst>
                                      </p:cBhvr>
                                    </p:animMotion>
                                  </p:childTnLst>
                                </p:cTn>
                              </p:par>
                            </p:childTnLst>
                          </p:cTn>
                        </p:par>
                      </p:childTnLst>
                    </p:cTn>
                  </p:par>
                  <p:par>
                    <p:cTn id="9" fill="hold">
                      <p:stCondLst>
                        <p:cond delay="indefinite"/>
                      </p:stCondLst>
                      <p:childTnLst>
                        <p:par>
                          <p:cTn id="10" fill="hold">
                            <p:stCondLst>
                              <p:cond delay="0"/>
                            </p:stCondLst>
                            <p:childTnLst>
                              <p:par>
                                <p:cTn id="11" presetID="6" presetClass="emph" presetSubtype="0" fill="hold" grpId="0" nodeType="clickEffect">
                                  <p:stCondLst>
                                    <p:cond delay="0"/>
                                  </p:stCondLst>
                                  <p:childTnLst>
                                    <p:animScale>
                                      <p:cBhvr>
                                        <p:cTn id="12" dur="2000" fill="hold"/>
                                        <p:tgtEl>
                                          <p:spTgt spid="11281"/>
                                        </p:tgtEl>
                                      </p:cBhvr>
                                      <p:by x="90000" y="90000"/>
                                    </p:animScale>
                                  </p:childTnLst>
                                </p:cTn>
                              </p:par>
                              <p:par>
                                <p:cTn id="13" presetID="6" presetClass="emph" presetSubtype="0" fill="hold" grpId="0" nodeType="withEffect">
                                  <p:stCondLst>
                                    <p:cond delay="0"/>
                                  </p:stCondLst>
                                  <p:childTnLst>
                                    <p:animScale>
                                      <p:cBhvr>
                                        <p:cTn id="14" dur="2000" fill="hold"/>
                                        <p:tgtEl>
                                          <p:spTgt spid="11282"/>
                                        </p:tgtEl>
                                      </p:cBhvr>
                                      <p:by x="90000" y="9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9" grpId="0" animBg="1"/>
      <p:bldP spid="11270" grpId="0" animBg="1"/>
      <p:bldP spid="11281" grpId="0" animBg="1"/>
      <p:bldP spid="1128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Box 1"/>
          <p:cNvSpPr txBox="1">
            <a:spLocks noChangeArrowheads="1"/>
          </p:cNvSpPr>
          <p:nvPr/>
        </p:nvSpPr>
        <p:spPr bwMode="auto">
          <a:xfrm>
            <a:off x="304800" y="838200"/>
            <a:ext cx="8534400" cy="3846513"/>
          </a:xfrm>
          <a:prstGeom prst="rect">
            <a:avLst/>
          </a:prstGeom>
          <a:noFill/>
          <a:ln w="9525">
            <a:noFill/>
            <a:miter lim="800000"/>
            <a:headEnd/>
            <a:tailEnd/>
          </a:ln>
        </p:spPr>
        <p:txBody>
          <a:bodyPr>
            <a:spAutoFit/>
          </a:bodyPr>
          <a:lstStyle/>
          <a:p>
            <a:r>
              <a:rPr lang="en-US" b="1"/>
              <a:t>MODE OF ACTION</a:t>
            </a:r>
          </a:p>
          <a:p>
            <a:endParaRPr lang="en-US"/>
          </a:p>
          <a:p>
            <a:r>
              <a:rPr lang="en-US" u="none"/>
              <a:t> </a:t>
            </a:r>
            <a:r>
              <a:rPr lang="en-US" sz="2800" u="none"/>
              <a:t>- Increase in transverse and sagittal intra-oral space</a:t>
            </a:r>
          </a:p>
          <a:p>
            <a:endParaRPr lang="en-US" sz="2800" u="none"/>
          </a:p>
          <a:p>
            <a:pPr>
              <a:buFontTx/>
              <a:buChar char="-"/>
            </a:pPr>
            <a:r>
              <a:rPr lang="en-US" sz="2800" u="none"/>
              <a:t>Increase in vertical space</a:t>
            </a:r>
          </a:p>
          <a:p>
            <a:pPr>
              <a:buFontTx/>
              <a:buChar char="-"/>
            </a:pPr>
            <a:endParaRPr lang="en-US" sz="2800" u="none"/>
          </a:p>
          <a:p>
            <a:pPr>
              <a:buFontTx/>
              <a:buChar char="-"/>
            </a:pPr>
            <a:r>
              <a:rPr lang="en-US" sz="2800" u="none"/>
              <a:t> Mandibular protraction</a:t>
            </a:r>
          </a:p>
          <a:p>
            <a:pPr>
              <a:buFontTx/>
              <a:buChar char="-"/>
            </a:pPr>
            <a:endParaRPr lang="en-US" sz="2800" u="none"/>
          </a:p>
          <a:p>
            <a:pPr>
              <a:buFontTx/>
              <a:buChar char="-"/>
            </a:pPr>
            <a:r>
              <a:rPr lang="en-US" sz="2800" u="none"/>
              <a:t> Muscle function adaptation</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Text Box 3"/>
          <p:cNvSpPr txBox="1">
            <a:spLocks noChangeArrowheads="1"/>
          </p:cNvSpPr>
          <p:nvPr/>
        </p:nvSpPr>
        <p:spPr bwMode="auto">
          <a:xfrm>
            <a:off x="1828800" y="914399"/>
            <a:ext cx="6604000" cy="584775"/>
          </a:xfrm>
          <a:prstGeom prst="rect">
            <a:avLst/>
          </a:prstGeom>
          <a:noFill/>
          <a:ln w="12700" cap="sq">
            <a:noFill/>
            <a:miter lim="800000"/>
            <a:headEnd type="none" w="sm" len="sm"/>
            <a:tailEnd type="none" w="sm" len="sm"/>
          </a:ln>
        </p:spPr>
        <p:txBody>
          <a:bodyPr wrap="square">
            <a:spAutoFit/>
          </a:bodyPr>
          <a:lstStyle/>
          <a:p>
            <a:r>
              <a:rPr lang="en-US" sz="3200" b="1" dirty="0"/>
              <a:t>TYPES OF </a:t>
            </a:r>
            <a:r>
              <a:rPr lang="en-US" sz="3200" b="1" dirty="0" smtClean="0"/>
              <a:t> FRANKEL</a:t>
            </a:r>
            <a:endParaRPr lang="en-GB" sz="3200" b="1" dirty="0"/>
          </a:p>
        </p:txBody>
      </p:sp>
      <p:sp>
        <p:nvSpPr>
          <p:cNvPr id="51204" name="Text Box 4"/>
          <p:cNvSpPr txBox="1">
            <a:spLocks noChangeArrowheads="1"/>
          </p:cNvSpPr>
          <p:nvPr/>
        </p:nvSpPr>
        <p:spPr bwMode="auto">
          <a:xfrm>
            <a:off x="685800" y="1981201"/>
            <a:ext cx="8229600" cy="4031873"/>
          </a:xfrm>
          <a:prstGeom prst="rect">
            <a:avLst/>
          </a:prstGeom>
          <a:noFill/>
          <a:ln w="12700" cap="sq">
            <a:noFill/>
            <a:miter lim="800000"/>
            <a:headEnd type="none" w="sm" len="sm"/>
            <a:tailEnd type="none" w="sm" len="sm"/>
          </a:ln>
        </p:spPr>
        <p:txBody>
          <a:bodyPr wrap="square">
            <a:spAutoFit/>
          </a:bodyPr>
          <a:lstStyle/>
          <a:p>
            <a:pPr marL="457200" indent="-457200">
              <a:buFontTx/>
              <a:buChar char="-"/>
              <a:defRPr/>
            </a:pPr>
            <a:r>
              <a:rPr lang="en-US" sz="3200" b="1" u="none" dirty="0" smtClean="0">
                <a:solidFill>
                  <a:srgbClr val="00FFFF"/>
                </a:solidFill>
              </a:rPr>
              <a:t>FR1</a:t>
            </a:r>
          </a:p>
          <a:p>
            <a:pPr marL="457200" indent="-457200">
              <a:defRPr/>
            </a:pPr>
            <a:r>
              <a:rPr lang="en-US" sz="3200" b="1" dirty="0" smtClean="0">
                <a:solidFill>
                  <a:srgbClr val="00FFFF"/>
                </a:solidFill>
              </a:rPr>
              <a:t>     FR1</a:t>
            </a:r>
            <a:r>
              <a:rPr lang="en-US" sz="3200" b="1" u="none" dirty="0" smtClean="0">
                <a:solidFill>
                  <a:srgbClr val="00FFFF"/>
                </a:solidFill>
              </a:rPr>
              <a:t>a – </a:t>
            </a:r>
            <a:r>
              <a:rPr lang="en-US" sz="2400" b="1" u="none" dirty="0" smtClean="0">
                <a:solidFill>
                  <a:srgbClr val="00FFFF"/>
                </a:solidFill>
              </a:rPr>
              <a:t>mild to moderate crowding, Deep </a:t>
            </a:r>
            <a:r>
              <a:rPr lang="en-US" sz="2400" b="1" u="none" dirty="0" err="1" smtClean="0">
                <a:solidFill>
                  <a:srgbClr val="00FFFF"/>
                </a:solidFill>
              </a:rPr>
              <a:t>bIte</a:t>
            </a:r>
            <a:endParaRPr lang="en-US" sz="3200" b="1" u="none" dirty="0">
              <a:solidFill>
                <a:srgbClr val="00FFFF"/>
              </a:solidFill>
            </a:endParaRPr>
          </a:p>
          <a:p>
            <a:pPr marL="457200" indent="-457200">
              <a:defRPr/>
            </a:pPr>
            <a:r>
              <a:rPr lang="en-US" sz="3200" b="1" u="none" dirty="0">
                <a:solidFill>
                  <a:srgbClr val="00FFFF"/>
                </a:solidFill>
              </a:rPr>
              <a:t>     </a:t>
            </a:r>
            <a:r>
              <a:rPr lang="en-US" sz="3200" b="1" u="none" dirty="0" smtClean="0">
                <a:solidFill>
                  <a:srgbClr val="00FFFF"/>
                </a:solidFill>
              </a:rPr>
              <a:t>FR1b – </a:t>
            </a:r>
            <a:r>
              <a:rPr lang="en-US" sz="2400" b="1" dirty="0" smtClean="0">
                <a:solidFill>
                  <a:srgbClr val="00FFFF"/>
                </a:solidFill>
              </a:rPr>
              <a:t>class II With 5mm </a:t>
            </a:r>
            <a:r>
              <a:rPr lang="en-US" sz="2400" b="1" dirty="0" err="1" smtClean="0">
                <a:solidFill>
                  <a:srgbClr val="00FFFF"/>
                </a:solidFill>
              </a:rPr>
              <a:t>Overjet</a:t>
            </a:r>
            <a:endParaRPr lang="en-US" sz="3200" b="1" u="none" dirty="0">
              <a:solidFill>
                <a:srgbClr val="00FFFF"/>
              </a:solidFill>
            </a:endParaRPr>
          </a:p>
          <a:p>
            <a:pPr marL="457200" indent="-457200">
              <a:defRPr/>
            </a:pPr>
            <a:r>
              <a:rPr lang="en-US" sz="3200" b="1" u="none" dirty="0">
                <a:solidFill>
                  <a:srgbClr val="00FFFF"/>
                </a:solidFill>
              </a:rPr>
              <a:t>     </a:t>
            </a:r>
            <a:r>
              <a:rPr lang="en-US" sz="3200" b="1" u="none" dirty="0" smtClean="0">
                <a:solidFill>
                  <a:srgbClr val="00FFFF"/>
                </a:solidFill>
              </a:rPr>
              <a:t>FR1c – </a:t>
            </a:r>
            <a:r>
              <a:rPr lang="en-US" sz="2400" b="1" u="none" dirty="0" smtClean="0">
                <a:solidFill>
                  <a:srgbClr val="00FFFF"/>
                </a:solidFill>
              </a:rPr>
              <a:t>Class II with 7mm </a:t>
            </a:r>
            <a:r>
              <a:rPr lang="en-US" sz="2400" b="1" u="none" dirty="0" err="1" smtClean="0">
                <a:solidFill>
                  <a:srgbClr val="00FFFF"/>
                </a:solidFill>
              </a:rPr>
              <a:t>overjet</a:t>
            </a:r>
            <a:endParaRPr lang="en-US" sz="2400" b="1" u="none" dirty="0">
              <a:solidFill>
                <a:srgbClr val="00FFFF"/>
              </a:solidFill>
            </a:endParaRPr>
          </a:p>
          <a:p>
            <a:pPr marL="457200" indent="-457200">
              <a:defRPr/>
            </a:pPr>
            <a:r>
              <a:rPr lang="en-US" sz="3200" b="1" u="none" dirty="0">
                <a:solidFill>
                  <a:srgbClr val="00FFFF"/>
                </a:solidFill>
              </a:rPr>
              <a:t>-  FR2 </a:t>
            </a:r>
            <a:r>
              <a:rPr lang="en-US" sz="3200" b="1" u="none" dirty="0" smtClean="0">
                <a:solidFill>
                  <a:srgbClr val="00FFFF"/>
                </a:solidFill>
              </a:rPr>
              <a:t> - </a:t>
            </a:r>
            <a:r>
              <a:rPr lang="en-US" sz="2400" b="1" u="none" dirty="0" smtClean="0">
                <a:solidFill>
                  <a:srgbClr val="00FFFF"/>
                </a:solidFill>
              </a:rPr>
              <a:t>class II div I &amp; </a:t>
            </a:r>
            <a:r>
              <a:rPr lang="en-US" sz="2400" b="1" dirty="0" smtClean="0">
                <a:solidFill>
                  <a:srgbClr val="00FFFF"/>
                </a:solidFill>
              </a:rPr>
              <a:t>II</a:t>
            </a:r>
            <a:endParaRPr lang="en-US" sz="2400" b="1" u="none" dirty="0">
              <a:solidFill>
                <a:srgbClr val="00FFFF"/>
              </a:solidFill>
            </a:endParaRPr>
          </a:p>
          <a:p>
            <a:pPr marL="514350" indent="-514350">
              <a:defRPr/>
            </a:pPr>
            <a:r>
              <a:rPr lang="en-US" sz="3200" b="1" u="none" dirty="0">
                <a:solidFill>
                  <a:srgbClr val="00FFFF"/>
                </a:solidFill>
              </a:rPr>
              <a:t>-  </a:t>
            </a:r>
            <a:r>
              <a:rPr lang="en-US" sz="3200" b="1" u="none" dirty="0" smtClean="0">
                <a:solidFill>
                  <a:srgbClr val="00FFFF"/>
                </a:solidFill>
              </a:rPr>
              <a:t>FR3 – </a:t>
            </a:r>
            <a:r>
              <a:rPr lang="en-US" sz="2400" b="1" u="none" dirty="0" smtClean="0">
                <a:solidFill>
                  <a:srgbClr val="00FFFF"/>
                </a:solidFill>
              </a:rPr>
              <a:t>Class III</a:t>
            </a:r>
            <a:endParaRPr lang="en-US" sz="2400" b="1" u="none" dirty="0">
              <a:solidFill>
                <a:srgbClr val="00FFFF"/>
              </a:solidFill>
            </a:endParaRPr>
          </a:p>
          <a:p>
            <a:pPr marL="514350" indent="-514350">
              <a:defRPr/>
            </a:pPr>
            <a:r>
              <a:rPr lang="en-US" sz="2400" b="1" u="none" dirty="0">
                <a:solidFill>
                  <a:srgbClr val="00FFFF"/>
                </a:solidFill>
              </a:rPr>
              <a:t>-  </a:t>
            </a:r>
            <a:r>
              <a:rPr lang="en-US" sz="3200" b="1" u="none" dirty="0" smtClean="0">
                <a:solidFill>
                  <a:srgbClr val="00FFFF"/>
                </a:solidFill>
              </a:rPr>
              <a:t>FR4</a:t>
            </a:r>
            <a:r>
              <a:rPr lang="en-US" sz="2400" b="1" u="none" dirty="0" smtClean="0">
                <a:solidFill>
                  <a:srgbClr val="00FFFF"/>
                </a:solidFill>
              </a:rPr>
              <a:t> – Open bite and </a:t>
            </a:r>
            <a:r>
              <a:rPr lang="en-US" sz="2400" b="1" u="none" dirty="0" err="1" smtClean="0">
                <a:solidFill>
                  <a:srgbClr val="00FFFF"/>
                </a:solidFill>
              </a:rPr>
              <a:t>bimax</a:t>
            </a:r>
            <a:r>
              <a:rPr lang="en-US" sz="2400" b="1" u="none" dirty="0" smtClean="0">
                <a:solidFill>
                  <a:srgbClr val="00FFFF"/>
                </a:solidFill>
              </a:rPr>
              <a:t> Protrusion</a:t>
            </a:r>
            <a:endParaRPr lang="en-US" sz="2400" b="1" u="none" dirty="0">
              <a:solidFill>
                <a:srgbClr val="00FFFF"/>
              </a:solidFill>
            </a:endParaRPr>
          </a:p>
          <a:p>
            <a:pPr marL="514350" indent="-514350">
              <a:defRPr/>
            </a:pPr>
            <a:r>
              <a:rPr lang="en-US" sz="3200" b="1" u="none" dirty="0">
                <a:solidFill>
                  <a:srgbClr val="00FFFF"/>
                </a:solidFill>
              </a:rPr>
              <a:t>-  </a:t>
            </a:r>
            <a:r>
              <a:rPr lang="en-US" sz="3200" b="1" u="none" dirty="0" smtClean="0">
                <a:solidFill>
                  <a:srgbClr val="00FFFF"/>
                </a:solidFill>
              </a:rPr>
              <a:t>FR5 – </a:t>
            </a:r>
            <a:r>
              <a:rPr lang="en-US" sz="2400" b="1" u="none" dirty="0" smtClean="0">
                <a:solidFill>
                  <a:srgbClr val="00FFFF"/>
                </a:solidFill>
              </a:rPr>
              <a:t>long face patients</a:t>
            </a:r>
            <a:endParaRPr lang="en-GB" sz="2400" b="1" u="none" dirty="0">
              <a:solidFill>
                <a:srgbClr val="00FFFF"/>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3"/>
          <p:cNvSpPr txBox="1">
            <a:spLocks noChangeArrowheads="1"/>
          </p:cNvSpPr>
          <p:nvPr/>
        </p:nvSpPr>
        <p:spPr bwMode="auto">
          <a:xfrm>
            <a:off x="2193925" y="1946275"/>
            <a:ext cx="184150" cy="457200"/>
          </a:xfrm>
          <a:prstGeom prst="rect">
            <a:avLst/>
          </a:prstGeom>
          <a:noFill/>
          <a:ln w="12700" cap="sq">
            <a:noFill/>
            <a:miter lim="800000"/>
            <a:headEnd type="none" w="sm" len="sm"/>
            <a:tailEnd type="none" w="sm" len="sm"/>
          </a:ln>
        </p:spPr>
        <p:txBody>
          <a:bodyPr wrap="none">
            <a:spAutoFit/>
          </a:bodyPr>
          <a:lstStyle/>
          <a:p>
            <a:endParaRPr lang="en-US"/>
          </a:p>
        </p:txBody>
      </p:sp>
      <p:sp>
        <p:nvSpPr>
          <p:cNvPr id="36867" name="Text Box 4"/>
          <p:cNvSpPr txBox="1">
            <a:spLocks noChangeArrowheads="1"/>
          </p:cNvSpPr>
          <p:nvPr/>
        </p:nvSpPr>
        <p:spPr bwMode="auto">
          <a:xfrm>
            <a:off x="304800" y="762000"/>
            <a:ext cx="7091363" cy="762000"/>
          </a:xfrm>
          <a:prstGeom prst="rect">
            <a:avLst/>
          </a:prstGeom>
          <a:noFill/>
          <a:ln w="12700" cap="sq">
            <a:noFill/>
            <a:miter lim="800000"/>
            <a:headEnd type="none" w="sm" len="sm"/>
            <a:tailEnd type="none" w="sm" len="sm"/>
          </a:ln>
        </p:spPr>
        <p:txBody>
          <a:bodyPr wrap="none">
            <a:spAutoFit/>
          </a:bodyPr>
          <a:lstStyle/>
          <a:p>
            <a:r>
              <a:rPr lang="en-US" sz="4400">
                <a:solidFill>
                  <a:srgbClr val="66FF33"/>
                </a:solidFill>
              </a:rPr>
              <a:t>Parts of FR-2-Class 2-div-1&amp;2</a:t>
            </a:r>
            <a:endParaRPr lang="en-GB" sz="4400">
              <a:solidFill>
                <a:srgbClr val="66FF33"/>
              </a:solidFill>
            </a:endParaRPr>
          </a:p>
        </p:txBody>
      </p:sp>
      <p:sp>
        <p:nvSpPr>
          <p:cNvPr id="36868" name="Text Box 6"/>
          <p:cNvSpPr txBox="1">
            <a:spLocks noChangeArrowheads="1"/>
          </p:cNvSpPr>
          <p:nvPr/>
        </p:nvSpPr>
        <p:spPr bwMode="auto">
          <a:xfrm>
            <a:off x="2292350" y="1524000"/>
            <a:ext cx="4946650" cy="5216525"/>
          </a:xfrm>
          <a:prstGeom prst="rect">
            <a:avLst/>
          </a:prstGeom>
          <a:noFill/>
          <a:ln w="12700" cap="sq">
            <a:noFill/>
            <a:miter lim="800000"/>
            <a:headEnd type="none" w="sm" len="sm"/>
            <a:tailEnd type="none" w="sm" len="sm"/>
          </a:ln>
        </p:spPr>
        <p:txBody>
          <a:bodyPr wrap="none">
            <a:spAutoFit/>
          </a:bodyPr>
          <a:lstStyle/>
          <a:p>
            <a:r>
              <a:rPr lang="en-US" sz="2800">
                <a:solidFill>
                  <a:srgbClr val="00FFFF"/>
                </a:solidFill>
              </a:rPr>
              <a:t>The acrylic components include:-</a:t>
            </a:r>
          </a:p>
          <a:p>
            <a:r>
              <a:rPr lang="en-US" sz="2800" u="none"/>
              <a:t>       A.Buccal shields</a:t>
            </a:r>
          </a:p>
          <a:p>
            <a:r>
              <a:rPr lang="en-US" sz="2800" u="none"/>
              <a:t>       B.Lip pads</a:t>
            </a:r>
          </a:p>
          <a:p>
            <a:r>
              <a:rPr lang="en-US" sz="2800" u="none"/>
              <a:t>       C.Lower lingual pad</a:t>
            </a:r>
          </a:p>
          <a:p>
            <a:r>
              <a:rPr lang="en-US" sz="2800">
                <a:solidFill>
                  <a:srgbClr val="00FFFF"/>
                </a:solidFill>
              </a:rPr>
              <a:t>The wire components include:-</a:t>
            </a:r>
          </a:p>
          <a:p>
            <a:r>
              <a:rPr lang="en-US" sz="2800" u="none"/>
              <a:t>     A.  Palatal bow</a:t>
            </a:r>
          </a:p>
          <a:p>
            <a:r>
              <a:rPr lang="en-US" sz="2800" u="none"/>
              <a:t>     B.Labial bow</a:t>
            </a:r>
          </a:p>
          <a:p>
            <a:r>
              <a:rPr lang="en-US" sz="2800" u="none"/>
              <a:t>     C.Canine Extensions</a:t>
            </a:r>
          </a:p>
          <a:p>
            <a:r>
              <a:rPr lang="en-US" sz="2800" u="none"/>
              <a:t>     D.Upper Lingual wire</a:t>
            </a:r>
          </a:p>
          <a:p>
            <a:r>
              <a:rPr lang="en-US" sz="2800" u="none"/>
              <a:t>     E.Lingual crossover wire</a:t>
            </a:r>
          </a:p>
          <a:p>
            <a:r>
              <a:rPr lang="en-US" u="none"/>
              <a:t>     </a:t>
            </a:r>
            <a:r>
              <a:rPr lang="en-US" sz="2800" u="none"/>
              <a:t>F.Support wire for lip pads</a:t>
            </a:r>
          </a:p>
          <a:p>
            <a:r>
              <a:rPr lang="en-US" sz="2800" u="none"/>
              <a:t>     G.Lower lingual springs.</a:t>
            </a:r>
            <a:endParaRPr lang="en-GB" sz="2800" u="none"/>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9600" y="0"/>
            <a:ext cx="7851775" cy="6858000"/>
          </a:xfrm>
          <a:prstGeom prst="rect">
            <a:avLst/>
          </a:prstGeom>
          <a:noFill/>
          <a:ln w="12700" cap="sq">
            <a:noFill/>
            <a:miter lim="800000"/>
            <a:headEnd type="none" w="sm" len="sm"/>
            <a:tailEnd type="none" w="sm" len="sm"/>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990600"/>
            <a:ext cx="9144000" cy="4713288"/>
          </a:xfrm>
          <a:prstGeom prst="rect">
            <a:avLst/>
          </a:prstGeom>
          <a:noFill/>
          <a:ln w="12700" cap="sq">
            <a:noFill/>
            <a:miter lim="800000"/>
            <a:headEnd type="none" w="sm" len="sm"/>
            <a:tailEnd type="none" w="sm" len="sm"/>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Text Box 3"/>
          <p:cNvSpPr txBox="1">
            <a:spLocks noChangeArrowheads="1"/>
          </p:cNvSpPr>
          <p:nvPr/>
        </p:nvSpPr>
        <p:spPr bwMode="auto">
          <a:xfrm>
            <a:off x="304800" y="914400"/>
            <a:ext cx="8255000" cy="701675"/>
          </a:xfrm>
          <a:prstGeom prst="rect">
            <a:avLst/>
          </a:prstGeom>
          <a:noFill/>
          <a:ln w="12700" cap="sq">
            <a:noFill/>
            <a:miter lim="800000"/>
            <a:headEnd type="none" w="sm" len="sm"/>
            <a:tailEnd type="none" w="sm" len="sm"/>
          </a:ln>
        </p:spPr>
        <p:txBody>
          <a:bodyPr wrap="none">
            <a:spAutoFit/>
          </a:bodyPr>
          <a:lstStyle/>
          <a:p>
            <a:r>
              <a:rPr lang="en-US" sz="3200" b="1">
                <a:solidFill>
                  <a:schemeClr val="tx2"/>
                </a:solidFill>
              </a:rPr>
              <a:t>Commonly used </a:t>
            </a:r>
            <a:r>
              <a:rPr lang="en-US" sz="4000" b="1">
                <a:solidFill>
                  <a:srgbClr val="FF6699"/>
                </a:solidFill>
              </a:rPr>
              <a:t>fixed</a:t>
            </a:r>
            <a:r>
              <a:rPr lang="en-US" sz="4000" b="1">
                <a:solidFill>
                  <a:schemeClr val="tx2"/>
                </a:solidFill>
              </a:rPr>
              <a:t> </a:t>
            </a:r>
            <a:r>
              <a:rPr lang="en-US" sz="3200" b="1">
                <a:solidFill>
                  <a:schemeClr val="tx2"/>
                </a:solidFill>
              </a:rPr>
              <a:t>functional appliances:-</a:t>
            </a:r>
            <a:endParaRPr lang="en-GB" sz="3200" b="1">
              <a:solidFill>
                <a:schemeClr val="tx2"/>
              </a:solidFill>
            </a:endParaRPr>
          </a:p>
        </p:txBody>
      </p:sp>
      <p:sp>
        <p:nvSpPr>
          <p:cNvPr id="20484" name="Text Box 4"/>
          <p:cNvSpPr txBox="1">
            <a:spLocks noChangeArrowheads="1"/>
          </p:cNvSpPr>
          <p:nvPr/>
        </p:nvSpPr>
        <p:spPr bwMode="auto">
          <a:xfrm>
            <a:off x="1828800" y="2670175"/>
            <a:ext cx="6164263" cy="2282825"/>
          </a:xfrm>
          <a:prstGeom prst="rect">
            <a:avLst/>
          </a:prstGeom>
          <a:noFill/>
          <a:ln w="12700" cap="sq">
            <a:noFill/>
            <a:miter lim="800000"/>
            <a:headEnd type="none" w="sm" len="sm"/>
            <a:tailEnd type="none" w="sm" len="sm"/>
          </a:ln>
        </p:spPr>
        <p:txBody>
          <a:bodyPr wrap="none">
            <a:spAutoFit/>
          </a:bodyPr>
          <a:lstStyle/>
          <a:p>
            <a:pPr marL="457200" indent="-457200">
              <a:buFontTx/>
              <a:buAutoNum type="arabicPeriod"/>
            </a:pPr>
            <a:r>
              <a:rPr lang="en-US" u="none">
                <a:latin typeface="Comic Sans MS" pitchFamily="66" charset="0"/>
              </a:rPr>
              <a:t>Herbst Appliance</a:t>
            </a:r>
          </a:p>
          <a:p>
            <a:pPr marL="457200" indent="-457200">
              <a:buFontTx/>
              <a:buAutoNum type="arabicPeriod"/>
            </a:pPr>
            <a:r>
              <a:rPr lang="en-US" u="none">
                <a:latin typeface="Comic Sans MS" pitchFamily="66" charset="0"/>
              </a:rPr>
              <a:t>Jasper jumper</a:t>
            </a:r>
          </a:p>
          <a:p>
            <a:pPr marL="457200" indent="-457200">
              <a:buFontTx/>
              <a:buAutoNum type="arabicPeriod"/>
            </a:pPr>
            <a:r>
              <a:rPr lang="en-US" u="none">
                <a:latin typeface="Comic Sans MS" pitchFamily="66" charset="0"/>
              </a:rPr>
              <a:t>Forsus (Fatigue resistant device.)</a:t>
            </a:r>
          </a:p>
          <a:p>
            <a:pPr marL="457200" indent="-457200">
              <a:buFontTx/>
              <a:buAutoNum type="arabicPeriod"/>
            </a:pPr>
            <a:r>
              <a:rPr lang="en-US" u="none">
                <a:latin typeface="Comic Sans MS" pitchFamily="66" charset="0"/>
              </a:rPr>
              <a:t>MARA –Appliance (Mandibular anterior</a:t>
            </a:r>
          </a:p>
          <a:p>
            <a:pPr marL="457200" indent="-457200">
              <a:buFontTx/>
              <a:buAutoNum type="arabicPeriod"/>
            </a:pPr>
            <a:r>
              <a:rPr lang="en-US" u="none">
                <a:latin typeface="Comic Sans MS" pitchFamily="66" charset="0"/>
              </a:rPr>
              <a:t> repositioning device)</a:t>
            </a:r>
          </a:p>
          <a:p>
            <a:pPr marL="457200" indent="-457200">
              <a:buFontTx/>
              <a:buAutoNum type="arabicPeriod"/>
            </a:pPr>
            <a:r>
              <a:rPr lang="en-US" u="none">
                <a:latin typeface="Comic Sans MS" pitchFamily="66" charset="0"/>
              </a:rPr>
              <a:t>Eureka Spring</a:t>
            </a:r>
            <a:endParaRPr lang="en-GB" u="none">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0483"/>
                                        </p:tgtEl>
                                        <p:attrNameLst>
                                          <p:attrName>style.visibility</p:attrName>
                                        </p:attrNameLst>
                                      </p:cBhvr>
                                      <p:to>
                                        <p:strVal val="visible"/>
                                      </p:to>
                                    </p:set>
                                    <p:anim calcmode="lin" valueType="num">
                                      <p:cBhvr additive="base">
                                        <p:cTn id="7" dur="500" fill="hold"/>
                                        <p:tgtEl>
                                          <p:spTgt spid="20483"/>
                                        </p:tgtEl>
                                        <p:attrNameLst>
                                          <p:attrName>ppt_x</p:attrName>
                                        </p:attrNameLst>
                                      </p:cBhvr>
                                      <p:tavLst>
                                        <p:tav tm="0">
                                          <p:val>
                                            <p:strVal val="0-#ppt_w/2"/>
                                          </p:val>
                                        </p:tav>
                                        <p:tav tm="100000">
                                          <p:val>
                                            <p:strVal val="#ppt_x"/>
                                          </p:val>
                                        </p:tav>
                                      </p:tavLst>
                                    </p:anim>
                                    <p:anim calcmode="lin" valueType="num">
                                      <p:cBhvr additive="base">
                                        <p:cTn id="8" dur="500" fill="hold"/>
                                        <p:tgtEl>
                                          <p:spTgt spid="2048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4" presetClass="entr" presetSubtype="0" fill="hold" grpId="0" nodeType="clickEffect">
                                  <p:stCondLst>
                                    <p:cond delay="0"/>
                                  </p:stCondLst>
                                  <p:childTnLst>
                                    <p:set>
                                      <p:cBhvr>
                                        <p:cTn id="12" dur="1" fill="hold">
                                          <p:stCondLst>
                                            <p:cond delay="499"/>
                                          </p:stCondLst>
                                        </p:cTn>
                                        <p:tgtEl>
                                          <p:spTgt spid="20484"/>
                                        </p:tgtEl>
                                        <p:attrNameLst>
                                          <p:attrName>style.visibility</p:attrName>
                                        </p:attrNameLst>
                                      </p:cBhvr>
                                      <p:to>
                                        <p:strVal val="visible"/>
                                      </p:to>
                                    </p:set>
                                    <p:anim to="" calcmode="lin" valueType="num">
                                      <p:cBhvr>
                                        <p:cTn id="13" dur="1" fill="hold"/>
                                        <p:tgtEl>
                                          <p:spTgt spid="2048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autoUpdateAnimBg="0"/>
      <p:bldP spid="20484" grpId="0"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200" y="304800"/>
            <a:ext cx="8229600" cy="6442075"/>
          </a:xfrm>
          <a:prstGeom prst="rect">
            <a:avLst/>
          </a:prstGeom>
          <a:noFill/>
          <a:ln w="12700" cap="sq">
            <a:noFill/>
            <a:miter lim="800000"/>
            <a:headEnd type="none" w="sm" len="sm"/>
            <a:tailEnd type="none" w="sm" len="sm"/>
          </a:ln>
        </p:spPr>
      </p:pic>
      <p:sp>
        <p:nvSpPr>
          <p:cNvPr id="40963" name="TextBox 2"/>
          <p:cNvSpPr txBox="1">
            <a:spLocks noChangeArrowheads="1"/>
          </p:cNvSpPr>
          <p:nvPr/>
        </p:nvSpPr>
        <p:spPr bwMode="auto">
          <a:xfrm>
            <a:off x="457200" y="5715000"/>
            <a:ext cx="3581400" cy="461963"/>
          </a:xfrm>
          <a:prstGeom prst="rect">
            <a:avLst/>
          </a:prstGeom>
          <a:noFill/>
          <a:ln w="9525">
            <a:noFill/>
            <a:miter lim="800000"/>
            <a:headEnd/>
            <a:tailEnd/>
          </a:ln>
        </p:spPr>
        <p:txBody>
          <a:bodyPr>
            <a:spAutoFit/>
          </a:bodyPr>
          <a:lstStyle/>
          <a:p>
            <a:r>
              <a:rPr lang="en-US"/>
              <a:t>HERBST APPLIANCE</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3400" y="304800"/>
            <a:ext cx="4191000" cy="6272213"/>
          </a:xfrm>
          <a:prstGeom prst="rect">
            <a:avLst/>
          </a:prstGeom>
          <a:noFill/>
          <a:ln w="12700" cap="sq">
            <a:noFill/>
            <a:miter lim="800000"/>
            <a:headEnd type="none" w="sm" len="sm"/>
            <a:tailEnd type="none" w="sm" len="sm"/>
          </a:ln>
        </p:spPr>
      </p:pic>
      <p:sp>
        <p:nvSpPr>
          <p:cNvPr id="41987" name="TextBox 3"/>
          <p:cNvSpPr txBox="1">
            <a:spLocks noChangeArrowheads="1"/>
          </p:cNvSpPr>
          <p:nvPr/>
        </p:nvSpPr>
        <p:spPr bwMode="auto">
          <a:xfrm>
            <a:off x="5486400" y="2667000"/>
            <a:ext cx="3657600" cy="461963"/>
          </a:xfrm>
          <a:prstGeom prst="rect">
            <a:avLst/>
          </a:prstGeom>
          <a:noFill/>
          <a:ln w="9525">
            <a:noFill/>
            <a:miter lim="800000"/>
            <a:headEnd/>
            <a:tailEnd/>
          </a:ln>
        </p:spPr>
        <p:txBody>
          <a:bodyPr>
            <a:spAutoFit/>
          </a:bodyPr>
          <a:lstStyle/>
          <a:p>
            <a:r>
              <a:rPr lang="en-US"/>
              <a:t>JASPER JUMPER</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1" descr="C:\Users\devi kanth\AppData\Local\Microsoft\Windows\Temporary Internet Files\Content.Word\IMG_1693.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09800" y="2819400"/>
            <a:ext cx="2767013" cy="1839913"/>
          </a:xfrm>
          <a:prstGeom prst="rect">
            <a:avLst/>
          </a:prstGeom>
          <a:noFill/>
          <a:ln w="9525">
            <a:noFill/>
            <a:miter lim="800000"/>
            <a:headEnd/>
            <a:tailEnd/>
          </a:ln>
        </p:spPr>
      </p:pic>
      <p:pic>
        <p:nvPicPr>
          <p:cNvPr id="43011" name="Picture 2" descr="C:\Users\devi kanth\AppData\Local\Microsoft\Windows\Temporary Internet Files\Content.Word\IMG_1692.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257800" y="2819400"/>
            <a:ext cx="2767013" cy="1839913"/>
          </a:xfrm>
          <a:prstGeom prst="rect">
            <a:avLst/>
          </a:prstGeom>
          <a:noFill/>
          <a:ln w="9525">
            <a:noFill/>
            <a:miter lim="800000"/>
            <a:headEnd/>
            <a:tailEnd/>
          </a:ln>
        </p:spPr>
      </p:pic>
      <p:pic>
        <p:nvPicPr>
          <p:cNvPr id="43012" name="Picture 4" descr="C:\Users\devi kanth\AppData\Local\Microsoft\Windows\Temporary Internet Files\Content.Word\IMG_9992.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505200" y="4800600"/>
            <a:ext cx="2686050" cy="1790700"/>
          </a:xfrm>
          <a:prstGeom prst="rect">
            <a:avLst/>
          </a:prstGeom>
          <a:noFill/>
          <a:ln w="9525">
            <a:noFill/>
            <a:miter lim="800000"/>
            <a:headEnd/>
            <a:tailEnd/>
          </a:ln>
        </p:spPr>
      </p:pic>
      <p:pic>
        <p:nvPicPr>
          <p:cNvPr id="43013" name="Picture 5" descr="C:\Users\devi kanth\AppData\Local\Microsoft\Windows\Temporary Internet Files\Content.Word\IMG_9991.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457950" y="4800600"/>
            <a:ext cx="2686050" cy="1790700"/>
          </a:xfrm>
          <a:prstGeom prst="rect">
            <a:avLst/>
          </a:prstGeom>
          <a:noFill/>
          <a:ln w="9525">
            <a:noFill/>
            <a:miter lim="800000"/>
            <a:headEnd/>
            <a:tailEnd/>
          </a:ln>
        </p:spPr>
      </p:pic>
      <p:pic>
        <p:nvPicPr>
          <p:cNvPr id="43014" name="Picture 2"/>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09600" y="609600"/>
            <a:ext cx="3048000" cy="2033588"/>
          </a:xfrm>
          <a:prstGeom prst="rect">
            <a:avLst/>
          </a:prstGeom>
          <a:noFill/>
          <a:ln w="12700" cap="sq">
            <a:noFill/>
            <a:miter lim="800000"/>
            <a:headEnd type="none" w="sm" len="sm"/>
            <a:tailEnd type="none" w="sm" len="sm"/>
          </a:ln>
        </p:spPr>
      </p:pic>
      <p:pic>
        <p:nvPicPr>
          <p:cNvPr id="43015" name="Picture 3"/>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3886200" y="609600"/>
            <a:ext cx="2971800" cy="1981200"/>
          </a:xfrm>
          <a:prstGeom prst="rect">
            <a:avLst/>
          </a:prstGeom>
          <a:noFill/>
          <a:ln w="12700" cap="sq">
            <a:noFill/>
            <a:miter lim="800000"/>
            <a:headEnd type="none" w="sm" len="sm"/>
            <a:tailEnd type="none" w="sm" len="sm"/>
          </a:ln>
        </p:spPr>
      </p:pic>
      <p:sp>
        <p:nvSpPr>
          <p:cNvPr id="43016" name="TextBox 8"/>
          <p:cNvSpPr txBox="1">
            <a:spLocks noChangeArrowheads="1"/>
          </p:cNvSpPr>
          <p:nvPr/>
        </p:nvSpPr>
        <p:spPr bwMode="auto">
          <a:xfrm>
            <a:off x="533400" y="4953000"/>
            <a:ext cx="2286000" cy="708025"/>
          </a:xfrm>
          <a:prstGeom prst="rect">
            <a:avLst/>
          </a:prstGeom>
          <a:noFill/>
          <a:ln w="9525">
            <a:noFill/>
            <a:miter lim="800000"/>
            <a:headEnd/>
            <a:tailEnd/>
          </a:ln>
        </p:spPr>
        <p:txBody>
          <a:bodyPr>
            <a:spAutoFit/>
          </a:bodyPr>
          <a:lstStyle/>
          <a:p>
            <a:r>
              <a:rPr lang="en-US" sz="4000" b="1"/>
              <a:t>Forsus</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762000"/>
            <a:ext cx="8229600" cy="1938992"/>
          </a:xfrm>
          <a:prstGeom prst="rect">
            <a:avLst/>
          </a:prstGeom>
          <a:noFill/>
        </p:spPr>
        <p:txBody>
          <a:bodyPr wrap="square" rtlCol="0">
            <a:spAutoFit/>
          </a:bodyPr>
          <a:lstStyle/>
          <a:p>
            <a:r>
              <a:rPr lang="en-US" sz="2400" dirty="0" smtClean="0">
                <a:latin typeface="Times New Roman" pitchFamily="18" charset="0"/>
                <a:cs typeface="Times New Roman" pitchFamily="18" charset="0"/>
              </a:rPr>
              <a:t>CONCLUSION:</a:t>
            </a:r>
          </a:p>
          <a:p>
            <a:endParaRPr lang="en-US" sz="2400" dirty="0" smtClean="0">
              <a:latin typeface="Times New Roman" pitchFamily="18" charset="0"/>
              <a:cs typeface="Times New Roman" pitchFamily="18" charset="0"/>
            </a:endParaRPr>
          </a:p>
          <a:p>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 A thorough knowledge of Growth is essential for achieving orthodontic goals </a:t>
            </a:r>
            <a:endParaRPr lang="en-US" sz="2400" dirty="0">
              <a:latin typeface="Times New Roman" pitchFamily="18" charset="0"/>
              <a:cs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228600" y="228600"/>
            <a:ext cx="8458200" cy="1978025"/>
          </a:xfrm>
        </p:spPr>
        <p:txBody>
          <a:bodyPr/>
          <a:lstStyle/>
          <a:p>
            <a:r>
              <a:rPr lang="en-US" sz="3600">
                <a:solidFill>
                  <a:srgbClr val="FFFF00"/>
                </a:solidFill>
              </a:rPr>
              <a:t>Components of a growing skeletal Class II malocclusion</a:t>
            </a:r>
          </a:p>
        </p:txBody>
      </p:sp>
      <p:sp>
        <p:nvSpPr>
          <p:cNvPr id="93187" name="Rectangle 3"/>
          <p:cNvSpPr>
            <a:spLocks noGrp="1" noChangeArrowheads="1"/>
          </p:cNvSpPr>
          <p:nvPr>
            <p:ph type="body" idx="1"/>
          </p:nvPr>
        </p:nvSpPr>
        <p:spPr>
          <a:xfrm>
            <a:off x="457200" y="2179638"/>
            <a:ext cx="8229600" cy="3459162"/>
          </a:xfrm>
        </p:spPr>
        <p:txBody>
          <a:bodyPr/>
          <a:lstStyle/>
          <a:p>
            <a:r>
              <a:rPr lang="en-US" sz="2800"/>
              <a:t>Maxillary prognathism – 30%</a:t>
            </a:r>
          </a:p>
          <a:p>
            <a:r>
              <a:rPr lang="en-US" sz="2800"/>
              <a:t>Mandibular retrusion   -  70%</a:t>
            </a:r>
          </a:p>
          <a:p>
            <a:pPr>
              <a:buFont typeface="Wingdings" pitchFamily="2" charset="2"/>
              <a:buNone/>
            </a:pPr>
            <a:r>
              <a:rPr lang="en-US" sz="2800"/>
              <a:t>                                       ----</a:t>
            </a:r>
            <a:r>
              <a:rPr lang="en-US" sz="2800">
                <a:solidFill>
                  <a:srgbClr val="FFFF00"/>
                </a:solidFill>
              </a:rPr>
              <a:t>Mc’Namara (1981)</a:t>
            </a:r>
          </a:p>
          <a:p>
            <a:pPr>
              <a:buFont typeface="Wingdings" pitchFamily="2" charset="2"/>
              <a:buNone/>
            </a:pPr>
            <a:endParaRPr lang="en-US" sz="2800">
              <a:solidFill>
                <a:srgbClr val="FFFF00"/>
              </a:solidFill>
            </a:endParaRPr>
          </a:p>
          <a:p>
            <a:pPr>
              <a:buFont typeface="Wingdings" pitchFamily="2" charset="2"/>
              <a:buNone/>
            </a:pPr>
            <a:r>
              <a:rPr lang="en-US" sz="2800">
                <a:solidFill>
                  <a:srgbClr val="FFFF00"/>
                </a:solidFill>
              </a:rPr>
              <a:t>Mastorakos study( 1984)</a:t>
            </a:r>
            <a:r>
              <a:rPr lang="en-US" sz="2800"/>
              <a:t>  --- slight disagreement with Mc’Namara’s values</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lumMod val="60000"/>
                    <a:lumOff val="40000"/>
                  </a:schemeClr>
                </a:solidFill>
                <a:latin typeface="Aharoni" pitchFamily="2" charset="-79"/>
                <a:cs typeface="Aharoni" pitchFamily="2" charset="-79"/>
              </a:rPr>
              <a:t>References </a:t>
            </a:r>
            <a:endParaRPr lang="en-US" dirty="0">
              <a:solidFill>
                <a:schemeClr val="accent2">
                  <a:lumMod val="60000"/>
                  <a:lumOff val="40000"/>
                </a:schemeClr>
              </a:solidFill>
              <a:latin typeface="Aharoni" pitchFamily="2" charset="-79"/>
              <a:cs typeface="Aharoni" pitchFamily="2" charset="-79"/>
            </a:endParaRPr>
          </a:p>
        </p:txBody>
      </p:sp>
      <p:sp>
        <p:nvSpPr>
          <p:cNvPr id="3" name="Content Placeholder 2"/>
          <p:cNvSpPr>
            <a:spLocks noGrp="1"/>
          </p:cNvSpPr>
          <p:nvPr>
            <p:ph idx="1"/>
          </p:nvPr>
        </p:nvSpPr>
        <p:spPr>
          <a:xfrm>
            <a:off x="228600" y="1600200"/>
            <a:ext cx="8915400" cy="4525963"/>
          </a:xfrm>
        </p:spPr>
        <p:txBody>
          <a:bodyPr>
            <a:noAutofit/>
          </a:bodyPr>
          <a:lstStyle/>
          <a:p>
            <a:pPr marL="457200" indent="-457200">
              <a:lnSpc>
                <a:spcPct val="150000"/>
              </a:lnSpc>
              <a:buFont typeface="+mj-lt"/>
              <a:buAutoNum type="arabicPeriod"/>
            </a:pPr>
            <a:r>
              <a:rPr lang="en-US" sz="2400" dirty="0" smtClean="0">
                <a:latin typeface="Times New Roman" pitchFamily="18" charset="0"/>
                <a:cs typeface="Times New Roman" pitchFamily="18" charset="0"/>
              </a:rPr>
              <a:t>Graber, </a:t>
            </a:r>
            <a:r>
              <a:rPr lang="en-US" sz="2400" dirty="0" err="1" smtClean="0">
                <a:latin typeface="Times New Roman" pitchFamily="18" charset="0"/>
                <a:cs typeface="Times New Roman" pitchFamily="18" charset="0"/>
              </a:rPr>
              <a:t>Rakosi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Petrovic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Dentofacial</a:t>
            </a:r>
            <a:r>
              <a:rPr lang="en-US" sz="2400" dirty="0" smtClean="0">
                <a:latin typeface="Times New Roman" pitchFamily="18" charset="0"/>
                <a:cs typeface="Times New Roman" pitchFamily="18" charset="0"/>
              </a:rPr>
              <a:t> orthopedics with functional appliances </a:t>
            </a:r>
          </a:p>
          <a:p>
            <a:pPr marL="457200" indent="-457200">
              <a:lnSpc>
                <a:spcPct val="150000"/>
              </a:lnSpc>
              <a:buFont typeface="+mj-lt"/>
              <a:buAutoNum type="arabicPeriod"/>
            </a:pPr>
            <a:r>
              <a:rPr lang="en-US" sz="2400" dirty="0" smtClean="0">
                <a:latin typeface="Times New Roman" pitchFamily="18" charset="0"/>
                <a:cs typeface="Times New Roman" pitchFamily="18" charset="0"/>
              </a:rPr>
              <a:t>Removable orthodontic appliances  Graber and Neumann</a:t>
            </a:r>
          </a:p>
          <a:p>
            <a:pPr marL="457200" indent="-457200">
              <a:lnSpc>
                <a:spcPct val="150000"/>
              </a:lnSpc>
              <a:buFont typeface="+mj-lt"/>
              <a:buAutoNum type="arabicPeriod"/>
            </a:pPr>
            <a:r>
              <a:rPr lang="en-US" sz="2400" dirty="0" err="1" smtClean="0">
                <a:latin typeface="Times New Roman" pitchFamily="18" charset="0"/>
                <a:cs typeface="Times New Roman" pitchFamily="18" charset="0"/>
              </a:rPr>
              <a:t>Bishara</a:t>
            </a:r>
            <a:r>
              <a:rPr lang="en-US" sz="2400" dirty="0" smtClean="0">
                <a:latin typeface="Times New Roman" pitchFamily="18" charset="0"/>
                <a:cs typeface="Times New Roman" pitchFamily="18" charset="0"/>
              </a:rPr>
              <a:t> and </a:t>
            </a:r>
            <a:r>
              <a:rPr lang="en-US" sz="2400" dirty="0" err="1" smtClean="0">
                <a:latin typeface="Times New Roman" pitchFamily="18" charset="0"/>
                <a:cs typeface="Times New Roman" pitchFamily="18" charset="0"/>
              </a:rPr>
              <a:t>Ziaja</a:t>
            </a:r>
            <a:r>
              <a:rPr lang="en-US" sz="2400" dirty="0" smtClean="0">
                <a:latin typeface="Times New Roman" pitchFamily="18" charset="0"/>
                <a:cs typeface="Times New Roman" pitchFamily="18" charset="0"/>
              </a:rPr>
              <a:t> : Functional appliances: A review AJO-DO Volume 1989 Mar (250 - 258)</a:t>
            </a:r>
          </a:p>
          <a:p>
            <a:pPr marL="457200" indent="-457200">
              <a:lnSpc>
                <a:spcPct val="150000"/>
              </a:lnSpc>
              <a:buFont typeface="+mj-lt"/>
              <a:buAutoNum type="arabicPeriod"/>
            </a:pP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Carels</a:t>
            </a:r>
            <a:r>
              <a:rPr lang="en-US" sz="2400" dirty="0" smtClean="0">
                <a:latin typeface="Times New Roman" pitchFamily="18" charset="0"/>
                <a:cs typeface="Times New Roman" pitchFamily="18" charset="0"/>
              </a:rPr>
              <a:t> and van </a:t>
            </a:r>
            <a:r>
              <a:rPr lang="en-US" sz="2400" dirty="0" err="1" smtClean="0">
                <a:latin typeface="Times New Roman" pitchFamily="18" charset="0"/>
                <a:cs typeface="Times New Roman" pitchFamily="18" charset="0"/>
              </a:rPr>
              <a:t>der</a:t>
            </a:r>
            <a:r>
              <a:rPr lang="en-US" sz="2400" dirty="0" smtClean="0">
                <a:latin typeface="Times New Roman" pitchFamily="18" charset="0"/>
                <a:cs typeface="Times New Roman" pitchFamily="18" charset="0"/>
              </a:rPr>
              <a:t> Linden : Functional appliances' mode of action - AJO-DO Volume 1987 Aug (162 - 168) </a:t>
            </a:r>
          </a:p>
          <a:p>
            <a:pPr marL="457200" indent="-457200">
              <a:buFont typeface="+mj-lt"/>
              <a:buAutoNum type="arabicPeriod"/>
            </a:pPr>
            <a:endParaRPr lang="en-US" sz="2400"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pPr marL="457200" indent="-457200">
              <a:lnSpc>
                <a:spcPct val="150000"/>
              </a:lnSpc>
              <a:buNone/>
            </a:pPr>
            <a:r>
              <a:rPr lang="en-US" dirty="0" smtClean="0">
                <a:latin typeface="Times New Roman" pitchFamily="18" charset="0"/>
                <a:cs typeface="Times New Roman" pitchFamily="18" charset="0"/>
              </a:rPr>
              <a:t>5.  </a:t>
            </a:r>
            <a:r>
              <a:rPr lang="en-US" dirty="0" err="1" smtClean="0">
                <a:latin typeface="Times New Roman" pitchFamily="18" charset="0"/>
                <a:cs typeface="Times New Roman" pitchFamily="18" charset="0"/>
              </a:rPr>
              <a:t>Voudouris</a:t>
            </a:r>
            <a:r>
              <a:rPr lang="en-US" dirty="0" smtClean="0">
                <a:latin typeface="Times New Roman" pitchFamily="18" charset="0"/>
                <a:cs typeface="Times New Roman" pitchFamily="18" charset="0"/>
              </a:rPr>
              <a:t> and </a:t>
            </a:r>
            <a:r>
              <a:rPr lang="en-US" dirty="0" err="1" smtClean="0">
                <a:latin typeface="Times New Roman" pitchFamily="18" charset="0"/>
                <a:cs typeface="Times New Roman" pitchFamily="18" charset="0"/>
              </a:rPr>
              <a:t>Kuftinec</a:t>
            </a:r>
            <a:r>
              <a:rPr lang="en-US" dirty="0" smtClean="0">
                <a:latin typeface="Times New Roman" pitchFamily="18" charset="0"/>
                <a:cs typeface="Times New Roman" pitchFamily="18" charset="0"/>
              </a:rPr>
              <a:t> : Improved clinical use of Twin-block and </a:t>
            </a:r>
            <a:r>
              <a:rPr lang="en-US" dirty="0" err="1" smtClean="0">
                <a:latin typeface="Times New Roman" pitchFamily="18" charset="0"/>
                <a:cs typeface="Times New Roman" pitchFamily="18" charset="0"/>
              </a:rPr>
              <a:t>Herbst</a:t>
            </a:r>
            <a:r>
              <a:rPr lang="en-US" dirty="0" smtClean="0">
                <a:latin typeface="Times New Roman" pitchFamily="18" charset="0"/>
                <a:cs typeface="Times New Roman" pitchFamily="18" charset="0"/>
              </a:rPr>
              <a:t> as a result of radiating </a:t>
            </a:r>
            <a:r>
              <a:rPr lang="en-US" dirty="0" err="1" smtClean="0">
                <a:latin typeface="Times New Roman" pitchFamily="18" charset="0"/>
                <a:cs typeface="Times New Roman" pitchFamily="18" charset="0"/>
              </a:rPr>
              <a:t>viscoelastic</a:t>
            </a:r>
            <a:r>
              <a:rPr lang="en-US" dirty="0" smtClean="0">
                <a:latin typeface="Times New Roman" pitchFamily="18" charset="0"/>
                <a:cs typeface="Times New Roman" pitchFamily="18" charset="0"/>
              </a:rPr>
              <a:t> tissue forces on the </a:t>
            </a:r>
            <a:r>
              <a:rPr lang="en-US" dirty="0" err="1" smtClean="0">
                <a:latin typeface="Times New Roman" pitchFamily="18" charset="0"/>
                <a:cs typeface="Times New Roman" pitchFamily="18" charset="0"/>
              </a:rPr>
              <a:t>condyle</a:t>
            </a:r>
            <a:r>
              <a:rPr lang="en-US" dirty="0" smtClean="0">
                <a:latin typeface="Times New Roman" pitchFamily="18" charset="0"/>
                <a:cs typeface="Times New Roman" pitchFamily="18" charset="0"/>
              </a:rPr>
              <a:t> and </a:t>
            </a:r>
            <a:r>
              <a:rPr lang="en-US" dirty="0" err="1" smtClean="0">
                <a:latin typeface="Times New Roman" pitchFamily="18" charset="0"/>
                <a:cs typeface="Times New Roman" pitchFamily="18" charset="0"/>
              </a:rPr>
              <a:t>fossa</a:t>
            </a:r>
            <a:r>
              <a:rPr lang="en-US" dirty="0" smtClean="0">
                <a:latin typeface="Times New Roman" pitchFamily="18" charset="0"/>
                <a:cs typeface="Times New Roman" pitchFamily="18" charset="0"/>
              </a:rPr>
              <a:t> in treatment and long-term retention: Growth relativity - AJO DO 2000;117:247-66</a:t>
            </a:r>
          </a:p>
          <a:p>
            <a:pPr marL="457200" indent="-457200">
              <a:lnSpc>
                <a:spcPct val="150000"/>
              </a:lnSpc>
              <a:buNone/>
            </a:pPr>
            <a:r>
              <a:rPr lang="en-US" dirty="0" smtClean="0">
                <a:latin typeface="Times New Roman" pitchFamily="18" charset="0"/>
                <a:cs typeface="Times New Roman" pitchFamily="18" charset="0"/>
              </a:rPr>
              <a:t>6 . </a:t>
            </a:r>
            <a:r>
              <a:rPr lang="en-US" dirty="0" err="1" smtClean="0">
                <a:latin typeface="Times New Roman" pitchFamily="18" charset="0"/>
                <a:cs typeface="Times New Roman" pitchFamily="18" charset="0"/>
              </a:rPr>
              <a:t>Sessle</a:t>
            </a:r>
            <a:r>
              <a:rPr lang="en-US" dirty="0" smtClean="0">
                <a:latin typeface="Times New Roman" pitchFamily="18" charset="0"/>
                <a:cs typeface="Times New Roman" pitchFamily="18" charset="0"/>
              </a:rPr>
              <a:t>, Woodside, Bourque, </a:t>
            </a:r>
            <a:r>
              <a:rPr lang="en-US" dirty="0" err="1" smtClean="0">
                <a:latin typeface="Times New Roman" pitchFamily="18" charset="0"/>
                <a:cs typeface="Times New Roman" pitchFamily="18" charset="0"/>
              </a:rPr>
              <a:t>Gurza</a:t>
            </a:r>
            <a:r>
              <a:rPr lang="en-US" dirty="0" smtClean="0">
                <a:latin typeface="Times New Roman" pitchFamily="18" charset="0"/>
                <a:cs typeface="Times New Roman" pitchFamily="18" charset="0"/>
              </a:rPr>
              <a:t>, Powell, </a:t>
            </a:r>
            <a:r>
              <a:rPr lang="en-US" dirty="0" err="1" smtClean="0">
                <a:latin typeface="Times New Roman" pitchFamily="18" charset="0"/>
                <a:cs typeface="Times New Roman" pitchFamily="18" charset="0"/>
              </a:rPr>
              <a:t>Voudouris</a:t>
            </a:r>
            <a:r>
              <a:rPr lang="en-US" dirty="0" smtClean="0">
                <a:latin typeface="Times New Roman" pitchFamily="18" charset="0"/>
                <a:cs typeface="Times New Roman" pitchFamily="18" charset="0"/>
              </a:rPr>
              <a:t>, Metaxas, and </a:t>
            </a:r>
            <a:r>
              <a:rPr lang="en-US" dirty="0" err="1" smtClean="0">
                <a:latin typeface="Times New Roman" pitchFamily="18" charset="0"/>
                <a:cs typeface="Times New Roman" pitchFamily="18" charset="0"/>
              </a:rPr>
              <a:t>Altu</a:t>
            </a:r>
            <a:r>
              <a:rPr lang="en-US" dirty="0" smtClean="0">
                <a:latin typeface="Times New Roman" pitchFamily="18" charset="0"/>
                <a:cs typeface="Times New Roman" pitchFamily="18" charset="0"/>
              </a:rPr>
              <a:t> : Effect of functional appliances on jaw muscle activity  AJO-DO Volume 1990 Sep (222 - 230</a:t>
            </a:r>
          </a:p>
          <a:p>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743200"/>
            <a:ext cx="8229600" cy="1139825"/>
          </a:xfrm>
        </p:spPr>
        <p:txBody>
          <a:bodyPr/>
          <a:lstStyle/>
          <a:p>
            <a:r>
              <a:rPr lang="en-US" sz="4000" dirty="0" smtClean="0">
                <a:latin typeface="Times New Roman" pitchFamily="18" charset="0"/>
                <a:cs typeface="Times New Roman" pitchFamily="18" charset="0"/>
              </a:rPr>
              <a:t>How do we alter this impaired growth of the skeletal base </a:t>
            </a:r>
            <a:r>
              <a:rPr lang="en-US" sz="6000" dirty="0" smtClean="0">
                <a:latin typeface="Times New Roman" pitchFamily="18" charset="0"/>
                <a:cs typeface="Times New Roman" pitchFamily="18" charset="0"/>
              </a:rPr>
              <a:t>?</a:t>
            </a:r>
            <a:endParaRPr lang="en-US" sz="6000" dirty="0">
              <a:latin typeface="Times New Roman" pitchFamily="18" charset="0"/>
              <a:cs typeface="Times New Roman"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effectLst>
            <a:outerShdw dist="68392" dir="1308085" algn="ctr" rotWithShape="0">
              <a:srgbClr val="000000"/>
            </a:outerShdw>
          </a:effectLst>
        </p:spPr>
        <p:txBody>
          <a:bodyPr/>
          <a:lstStyle/>
          <a:p>
            <a:r>
              <a:rPr lang="en-US" b="1">
                <a:solidFill>
                  <a:srgbClr val="FFFF00"/>
                </a:solidFill>
              </a:rPr>
              <a:t>Skeletal malocclusions</a:t>
            </a:r>
          </a:p>
        </p:txBody>
      </p:sp>
      <p:sp>
        <p:nvSpPr>
          <p:cNvPr id="86019" name="Rectangle 3"/>
          <p:cNvSpPr>
            <a:spLocks noGrp="1" noChangeArrowheads="1"/>
          </p:cNvSpPr>
          <p:nvPr>
            <p:ph type="body" sz="half" idx="1"/>
          </p:nvPr>
        </p:nvSpPr>
        <p:spPr>
          <a:xfrm>
            <a:off x="-304800" y="2209800"/>
            <a:ext cx="7086600" cy="2849563"/>
          </a:xfrm>
          <a:effectLst>
            <a:outerShdw dist="35921" dir="2700000" algn="ctr" rotWithShape="0">
              <a:srgbClr val="000066"/>
            </a:outerShdw>
          </a:effectLst>
        </p:spPr>
        <p:txBody>
          <a:bodyPr/>
          <a:lstStyle/>
          <a:p>
            <a:pPr>
              <a:lnSpc>
                <a:spcPct val="140000"/>
              </a:lnSpc>
              <a:buFont typeface="Wingdings" pitchFamily="2" charset="2"/>
              <a:buNone/>
            </a:pPr>
            <a:r>
              <a:rPr lang="en-US" sz="2800" b="1"/>
              <a:t>   </a:t>
            </a:r>
            <a:r>
              <a:rPr lang="en-US" sz="2800" b="1">
                <a:latin typeface="Comic Sans MS" pitchFamily="66" charset="0"/>
              </a:rPr>
              <a:t>If your only instrument’s a hammer, then every problem looks like a nail.</a:t>
            </a:r>
          </a:p>
          <a:p>
            <a:pPr>
              <a:buFont typeface="Wingdings" pitchFamily="2" charset="2"/>
              <a:buNone/>
            </a:pPr>
            <a:r>
              <a:rPr lang="en-US" sz="2800" b="1">
                <a:latin typeface="Comic Sans MS" pitchFamily="66" charset="0"/>
              </a:rPr>
              <a:t>					--- Maslow</a:t>
            </a:r>
          </a:p>
        </p:txBody>
      </p:sp>
      <p:pic>
        <p:nvPicPr>
          <p:cNvPr id="86025" name="Picture 9" descr="j0302827"/>
          <p:cNvPicPr>
            <a:picLocks noGrp="1" noChangeAspect="1" noChangeArrowheads="1"/>
          </p:cNvPicPr>
          <p:nvPr>
            <p:ph sz="half" idx="2"/>
          </p:nvPr>
        </p:nvPicPr>
        <p:blipFill>
          <a:blip r:embed="rId3" cstate="email">
            <a:extLst>
              <a:ext uri="{28A0092B-C50C-407E-A947-70E740481C1C}">
                <a14:useLocalDpi xmlns:a14="http://schemas.microsoft.com/office/drawing/2010/main"/>
              </a:ext>
            </a:extLst>
          </a:blip>
          <a:srcRect/>
          <a:stretch>
            <a:fillRect/>
          </a:stretch>
        </p:blipFill>
        <p:spPr>
          <a:xfrm>
            <a:off x="6519863" y="1828800"/>
            <a:ext cx="2338387" cy="327660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6018"/>
                                        </p:tgtEl>
                                        <p:attrNameLst>
                                          <p:attrName>style.visibility</p:attrName>
                                        </p:attrNameLst>
                                      </p:cBhvr>
                                      <p:to>
                                        <p:strVal val="visible"/>
                                      </p:to>
                                    </p:set>
                                    <p:animEffect transition="in" filter="blinds(horizontal)">
                                      <p:cBhvr>
                                        <p:cTn id="7" dur="500"/>
                                        <p:tgtEl>
                                          <p:spTgt spid="86018"/>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86019">
                                            <p:txEl>
                                              <p:pRg st="0" end="0"/>
                                            </p:txEl>
                                          </p:spTgt>
                                        </p:tgtEl>
                                        <p:attrNameLst>
                                          <p:attrName>style.visibility</p:attrName>
                                        </p:attrNameLst>
                                      </p:cBhvr>
                                      <p:to>
                                        <p:strVal val="visible"/>
                                      </p:to>
                                    </p:set>
                                    <p:animEffect transition="in" filter="checkerboard(across)">
                                      <p:cBhvr>
                                        <p:cTn id="12" dur="500"/>
                                        <p:tgtEl>
                                          <p:spTgt spid="8601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86019">
                                            <p:txEl>
                                              <p:pRg st="1" end="1"/>
                                            </p:txEl>
                                          </p:spTgt>
                                        </p:tgtEl>
                                        <p:attrNameLst>
                                          <p:attrName>style.visibility</p:attrName>
                                        </p:attrNameLst>
                                      </p:cBhvr>
                                      <p:to>
                                        <p:strVal val="visible"/>
                                      </p:to>
                                    </p:set>
                                    <p:animEffect transition="in" filter="checkerboard(across)">
                                      <p:cBhvr>
                                        <p:cTn id="17" dur="500"/>
                                        <p:tgtEl>
                                          <p:spTgt spid="8601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18" grpId="0"/>
      <p:bldP spid="86019"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effectLst>
            <a:outerShdw dist="68392" dir="1308085" algn="ctr" rotWithShape="0">
              <a:srgbClr val="000000"/>
            </a:outerShdw>
          </a:effectLst>
        </p:spPr>
        <p:txBody>
          <a:bodyPr/>
          <a:lstStyle/>
          <a:p>
            <a:r>
              <a:rPr lang="en-US" b="1">
                <a:solidFill>
                  <a:srgbClr val="FFFF00"/>
                </a:solidFill>
              </a:rPr>
              <a:t>Skeletal malocclusions</a:t>
            </a:r>
          </a:p>
        </p:txBody>
      </p:sp>
      <p:sp>
        <p:nvSpPr>
          <p:cNvPr id="84995" name="Rectangle 3"/>
          <p:cNvSpPr>
            <a:spLocks noGrp="1" noChangeArrowheads="1"/>
          </p:cNvSpPr>
          <p:nvPr>
            <p:ph type="body" idx="1"/>
          </p:nvPr>
        </p:nvSpPr>
        <p:spPr>
          <a:xfrm>
            <a:off x="457200" y="1905000"/>
            <a:ext cx="8229600" cy="4525963"/>
          </a:xfrm>
          <a:effectLst>
            <a:outerShdw dist="35921" dir="2700000" algn="ctr" rotWithShape="0">
              <a:srgbClr val="000066"/>
            </a:outerShdw>
          </a:effectLst>
        </p:spPr>
        <p:txBody>
          <a:bodyPr/>
          <a:lstStyle/>
          <a:p>
            <a:pPr>
              <a:lnSpc>
                <a:spcPct val="90000"/>
              </a:lnSpc>
              <a:buFont typeface="Wingdings" pitchFamily="2" charset="2"/>
              <a:buNone/>
            </a:pPr>
            <a:r>
              <a:rPr lang="en-US" b="1"/>
              <a:t>  Skeletal Class II or Skeletal Class III</a:t>
            </a:r>
          </a:p>
          <a:p>
            <a:pPr>
              <a:lnSpc>
                <a:spcPct val="90000"/>
              </a:lnSpc>
              <a:buFont typeface="Wingdings" pitchFamily="2" charset="2"/>
              <a:buNone/>
            </a:pPr>
            <a:endParaRPr lang="en-US" b="1"/>
          </a:p>
          <a:p>
            <a:pPr>
              <a:lnSpc>
                <a:spcPct val="90000"/>
              </a:lnSpc>
              <a:buFont typeface="Wingdings" pitchFamily="2" charset="2"/>
              <a:buNone/>
            </a:pPr>
            <a:r>
              <a:rPr lang="en-US" b="1"/>
              <a:t>Treated by  ----</a:t>
            </a:r>
          </a:p>
          <a:p>
            <a:pPr>
              <a:lnSpc>
                <a:spcPct val="90000"/>
              </a:lnSpc>
              <a:buFont typeface="Wingdings" pitchFamily="2" charset="2"/>
              <a:buNone/>
            </a:pPr>
            <a:r>
              <a:rPr lang="en-US" b="1"/>
              <a:t>    a) Functional appliances</a:t>
            </a:r>
          </a:p>
          <a:p>
            <a:pPr>
              <a:lnSpc>
                <a:spcPct val="90000"/>
              </a:lnSpc>
              <a:buFont typeface="Wingdings" pitchFamily="2" charset="2"/>
              <a:buNone/>
            </a:pPr>
            <a:r>
              <a:rPr lang="en-US" b="1"/>
              <a:t>    b) Headgear</a:t>
            </a:r>
          </a:p>
          <a:p>
            <a:pPr>
              <a:lnSpc>
                <a:spcPct val="90000"/>
              </a:lnSpc>
              <a:buFont typeface="Wingdings" pitchFamily="2" charset="2"/>
              <a:buNone/>
            </a:pPr>
            <a:r>
              <a:rPr lang="en-US" b="1"/>
              <a:t>    c) Combination</a:t>
            </a:r>
          </a:p>
          <a:p>
            <a:pPr>
              <a:lnSpc>
                <a:spcPct val="90000"/>
              </a:lnSpc>
              <a:buFont typeface="Wingdings" pitchFamily="2" charset="2"/>
              <a:buNone/>
            </a:pPr>
            <a:r>
              <a:rPr lang="en-US" b="1"/>
              <a:t>    d) Camouflage</a:t>
            </a:r>
          </a:p>
          <a:p>
            <a:pPr>
              <a:lnSpc>
                <a:spcPct val="90000"/>
              </a:lnSpc>
              <a:buFont typeface="Wingdings" pitchFamily="2" charset="2"/>
              <a:buNone/>
            </a:pPr>
            <a:r>
              <a:rPr lang="en-US" b="1"/>
              <a:t>    e) Surgical intervention</a:t>
            </a:r>
          </a:p>
        </p:txBody>
      </p:sp>
      <p:sp>
        <p:nvSpPr>
          <p:cNvPr id="85000" name="AutoShape 8"/>
          <p:cNvSpPr>
            <a:spLocks/>
          </p:cNvSpPr>
          <p:nvPr/>
        </p:nvSpPr>
        <p:spPr bwMode="auto">
          <a:xfrm>
            <a:off x="5867400" y="3429000"/>
            <a:ext cx="381000" cy="1600200"/>
          </a:xfrm>
          <a:prstGeom prst="rightBrace">
            <a:avLst>
              <a:gd name="adj1" fmla="val 35000"/>
              <a:gd name="adj2" fmla="val 50000"/>
            </a:avLst>
          </a:prstGeom>
          <a:noFill/>
          <a:ln w="28575">
            <a:solidFill>
              <a:srgbClr val="FFFFFF"/>
            </a:solidFill>
            <a:round/>
            <a:headEnd/>
            <a:tailEnd/>
          </a:ln>
          <a:effectLst/>
        </p:spPr>
        <p:txBody>
          <a:bodyPr wrap="none" anchor="ctr"/>
          <a:lstStyle/>
          <a:p>
            <a:endParaRPr lang="en-US"/>
          </a:p>
        </p:txBody>
      </p:sp>
      <p:sp>
        <p:nvSpPr>
          <p:cNvPr id="85001" name="Text Box 9"/>
          <p:cNvSpPr txBox="1">
            <a:spLocks noChangeArrowheads="1"/>
          </p:cNvSpPr>
          <p:nvPr/>
        </p:nvSpPr>
        <p:spPr bwMode="auto">
          <a:xfrm>
            <a:off x="5791200" y="3733800"/>
            <a:ext cx="3276600" cy="946150"/>
          </a:xfrm>
          <a:prstGeom prst="rect">
            <a:avLst/>
          </a:prstGeom>
          <a:noFill/>
          <a:ln w="9525">
            <a:noFill/>
            <a:miter lim="800000"/>
            <a:headEnd/>
            <a:tailEnd/>
          </a:ln>
          <a:effectLst/>
        </p:spPr>
        <p:txBody>
          <a:bodyPr>
            <a:spAutoFit/>
          </a:bodyPr>
          <a:lstStyle/>
          <a:p>
            <a:pPr algn="ctr">
              <a:spcBef>
                <a:spcPct val="50000"/>
              </a:spcBef>
            </a:pPr>
            <a:r>
              <a:rPr lang="en-US" sz="2800"/>
              <a:t>  </a:t>
            </a:r>
            <a:r>
              <a:rPr lang="en-US" sz="2800" b="1">
                <a:solidFill>
                  <a:srgbClr val="FFFF00"/>
                </a:solidFill>
                <a:effectLst>
                  <a:outerShdw blurRad="38100" dist="38100" dir="2700000" algn="tl">
                    <a:srgbClr val="000000"/>
                  </a:outerShdw>
                </a:effectLst>
              </a:rPr>
              <a:t>Growth Modulation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4994"/>
                                        </p:tgtEl>
                                        <p:attrNameLst>
                                          <p:attrName>style.visibility</p:attrName>
                                        </p:attrNameLst>
                                      </p:cBhvr>
                                      <p:to>
                                        <p:strVal val="visible"/>
                                      </p:to>
                                    </p:set>
                                    <p:animEffect transition="in" filter="blinds(horizontal)">
                                      <p:cBhvr>
                                        <p:cTn id="7" dur="500"/>
                                        <p:tgtEl>
                                          <p:spTgt spid="8499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84995">
                                            <p:txEl>
                                              <p:pRg st="0" end="0"/>
                                            </p:txEl>
                                          </p:spTgt>
                                        </p:tgtEl>
                                        <p:attrNameLst>
                                          <p:attrName>style.visibility</p:attrName>
                                        </p:attrNameLst>
                                      </p:cBhvr>
                                      <p:to>
                                        <p:strVal val="visible"/>
                                      </p:to>
                                    </p:set>
                                    <p:animEffect transition="in" filter="checkerboard(across)">
                                      <p:cBhvr>
                                        <p:cTn id="12" dur="500"/>
                                        <p:tgtEl>
                                          <p:spTgt spid="8499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84995">
                                            <p:txEl>
                                              <p:pRg st="2" end="2"/>
                                            </p:txEl>
                                          </p:spTgt>
                                        </p:tgtEl>
                                        <p:attrNameLst>
                                          <p:attrName>style.visibility</p:attrName>
                                        </p:attrNameLst>
                                      </p:cBhvr>
                                      <p:to>
                                        <p:strVal val="visible"/>
                                      </p:to>
                                    </p:set>
                                    <p:animEffect transition="in" filter="checkerboard(across)">
                                      <p:cBhvr>
                                        <p:cTn id="17" dur="500"/>
                                        <p:tgtEl>
                                          <p:spTgt spid="8499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84995">
                                            <p:txEl>
                                              <p:pRg st="3" end="3"/>
                                            </p:txEl>
                                          </p:spTgt>
                                        </p:tgtEl>
                                        <p:attrNameLst>
                                          <p:attrName>style.visibility</p:attrName>
                                        </p:attrNameLst>
                                      </p:cBhvr>
                                      <p:to>
                                        <p:strVal val="visible"/>
                                      </p:to>
                                    </p:set>
                                    <p:animEffect transition="in" filter="checkerboard(across)">
                                      <p:cBhvr>
                                        <p:cTn id="22" dur="500"/>
                                        <p:tgtEl>
                                          <p:spTgt spid="8499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84995">
                                            <p:txEl>
                                              <p:pRg st="4" end="4"/>
                                            </p:txEl>
                                          </p:spTgt>
                                        </p:tgtEl>
                                        <p:attrNameLst>
                                          <p:attrName>style.visibility</p:attrName>
                                        </p:attrNameLst>
                                      </p:cBhvr>
                                      <p:to>
                                        <p:strVal val="visible"/>
                                      </p:to>
                                    </p:set>
                                    <p:animEffect transition="in" filter="checkerboard(across)">
                                      <p:cBhvr>
                                        <p:cTn id="27" dur="500"/>
                                        <p:tgtEl>
                                          <p:spTgt spid="8499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84995">
                                            <p:txEl>
                                              <p:pRg st="5" end="5"/>
                                            </p:txEl>
                                          </p:spTgt>
                                        </p:tgtEl>
                                        <p:attrNameLst>
                                          <p:attrName>style.visibility</p:attrName>
                                        </p:attrNameLst>
                                      </p:cBhvr>
                                      <p:to>
                                        <p:strVal val="visible"/>
                                      </p:to>
                                    </p:set>
                                    <p:animEffect transition="in" filter="checkerboard(across)">
                                      <p:cBhvr>
                                        <p:cTn id="32" dur="500"/>
                                        <p:tgtEl>
                                          <p:spTgt spid="8499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84995">
                                            <p:txEl>
                                              <p:pRg st="6" end="6"/>
                                            </p:txEl>
                                          </p:spTgt>
                                        </p:tgtEl>
                                        <p:attrNameLst>
                                          <p:attrName>style.visibility</p:attrName>
                                        </p:attrNameLst>
                                      </p:cBhvr>
                                      <p:to>
                                        <p:strVal val="visible"/>
                                      </p:to>
                                    </p:set>
                                    <p:animEffect transition="in" filter="checkerboard(across)">
                                      <p:cBhvr>
                                        <p:cTn id="37" dur="500"/>
                                        <p:tgtEl>
                                          <p:spTgt spid="8499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84995">
                                            <p:txEl>
                                              <p:pRg st="7" end="7"/>
                                            </p:txEl>
                                          </p:spTgt>
                                        </p:tgtEl>
                                        <p:attrNameLst>
                                          <p:attrName>style.visibility</p:attrName>
                                        </p:attrNameLst>
                                      </p:cBhvr>
                                      <p:to>
                                        <p:strVal val="visible"/>
                                      </p:to>
                                    </p:set>
                                    <p:animEffect transition="in" filter="checkerboard(across)">
                                      <p:cBhvr>
                                        <p:cTn id="42" dur="500"/>
                                        <p:tgtEl>
                                          <p:spTgt spid="8499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4" grpId="0"/>
      <p:bldP spid="8499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3870325" y="650875"/>
            <a:ext cx="184150" cy="457200"/>
          </a:xfrm>
          <a:prstGeom prst="rect">
            <a:avLst/>
          </a:prstGeom>
          <a:noFill/>
          <a:ln w="9525">
            <a:noFill/>
            <a:miter lim="800000"/>
            <a:headEnd/>
            <a:tailEnd/>
          </a:ln>
        </p:spPr>
        <p:txBody>
          <a:bodyPr wrap="none">
            <a:spAutoFit/>
          </a:bodyPr>
          <a:lstStyle/>
          <a:p>
            <a:endParaRPr lang="en-US" u="none"/>
          </a:p>
        </p:txBody>
      </p:sp>
      <p:sp>
        <p:nvSpPr>
          <p:cNvPr id="3076" name="Text Box 4"/>
          <p:cNvSpPr txBox="1">
            <a:spLocks noChangeArrowheads="1"/>
          </p:cNvSpPr>
          <p:nvPr/>
        </p:nvSpPr>
        <p:spPr bwMode="auto">
          <a:xfrm>
            <a:off x="381000" y="1693862"/>
            <a:ext cx="8763000" cy="2554545"/>
          </a:xfrm>
          <a:prstGeom prst="rect">
            <a:avLst/>
          </a:prstGeom>
          <a:noFill/>
          <a:ln w="9525">
            <a:noFill/>
            <a:miter lim="800000"/>
            <a:headEnd/>
            <a:tailEnd/>
          </a:ln>
        </p:spPr>
        <p:txBody>
          <a:bodyPr wrap="square">
            <a:spAutoFit/>
          </a:bodyPr>
          <a:lstStyle/>
          <a:p>
            <a:r>
              <a:rPr lang="en-US" sz="3200" dirty="0">
                <a:solidFill>
                  <a:srgbClr val="00FFFF"/>
                </a:solidFill>
                <a:latin typeface="Times New Roman" pitchFamily="18" charset="0"/>
                <a:cs typeface="Times New Roman" pitchFamily="18" charset="0"/>
              </a:rPr>
              <a:t>Functional appliance:-</a:t>
            </a:r>
            <a:r>
              <a:rPr lang="en-US" sz="3200" u="none" dirty="0">
                <a:latin typeface="Times New Roman" pitchFamily="18" charset="0"/>
                <a:cs typeface="Times New Roman" pitchFamily="18" charset="0"/>
              </a:rPr>
              <a:t>by definition is one </a:t>
            </a:r>
            <a:r>
              <a:rPr lang="en-US" sz="3200" u="none" dirty="0" smtClean="0">
                <a:latin typeface="Times New Roman" pitchFamily="18" charset="0"/>
                <a:cs typeface="Times New Roman" pitchFamily="18" charset="0"/>
              </a:rPr>
              <a:t>that changes </a:t>
            </a:r>
            <a:r>
              <a:rPr lang="en-US" sz="3200" u="none" dirty="0">
                <a:latin typeface="Times New Roman" pitchFamily="18" charset="0"/>
                <a:cs typeface="Times New Roman" pitchFamily="18" charset="0"/>
              </a:rPr>
              <a:t>the posture of the </a:t>
            </a:r>
            <a:r>
              <a:rPr lang="en-US" sz="3200" u="none" dirty="0" err="1">
                <a:latin typeface="Times New Roman" pitchFamily="18" charset="0"/>
                <a:cs typeface="Times New Roman" pitchFamily="18" charset="0"/>
              </a:rPr>
              <a:t>mandible,holding</a:t>
            </a:r>
            <a:r>
              <a:rPr lang="en-US" sz="3200" u="none" dirty="0">
                <a:latin typeface="Times New Roman" pitchFamily="18" charset="0"/>
                <a:cs typeface="Times New Roman" pitchFamily="18" charset="0"/>
              </a:rPr>
              <a:t> it open (or) open and forward </a:t>
            </a:r>
            <a:r>
              <a:rPr lang="en-US" sz="3200" b="1" u="none" dirty="0">
                <a:solidFill>
                  <a:srgbClr val="FF0066"/>
                </a:solidFill>
                <a:latin typeface="Times New Roman" pitchFamily="18" charset="0"/>
                <a:cs typeface="Times New Roman" pitchFamily="18" charset="0"/>
              </a:rPr>
              <a:t>(</a:t>
            </a:r>
            <a:r>
              <a:rPr lang="en-US" sz="3200" b="1" u="none" dirty="0" err="1">
                <a:solidFill>
                  <a:srgbClr val="FF0066"/>
                </a:solidFill>
                <a:latin typeface="Times New Roman" pitchFamily="18" charset="0"/>
                <a:cs typeface="Times New Roman" pitchFamily="18" charset="0"/>
              </a:rPr>
              <a:t>Proffit</a:t>
            </a:r>
            <a:r>
              <a:rPr lang="en-US" sz="3200" b="1" u="none" dirty="0">
                <a:solidFill>
                  <a:srgbClr val="FF0066"/>
                </a:solidFill>
                <a:latin typeface="Times New Roman" pitchFamily="18" charset="0"/>
                <a:cs typeface="Times New Roman" pitchFamily="18" charset="0"/>
              </a:rPr>
              <a:t>).</a:t>
            </a:r>
          </a:p>
          <a:p>
            <a:endParaRPr lang="en-US" sz="3200" u="none" dirty="0">
              <a:solidFill>
                <a:srgbClr val="FF0066"/>
              </a:solidFill>
            </a:endParaRPr>
          </a:p>
          <a:p>
            <a:r>
              <a:rPr lang="en-US" sz="3200" u="none" dirty="0" smtClean="0">
                <a:solidFill>
                  <a:schemeClr val="hlink"/>
                </a:solidFill>
                <a:latin typeface="Comic Sans MS" pitchFamily="66" charset="0"/>
              </a:rPr>
              <a:t> </a:t>
            </a:r>
            <a:endParaRPr lang="en-GB" sz="3200" u="none" dirty="0">
              <a:solidFill>
                <a:schemeClr val="hlink"/>
              </a:solidFill>
              <a:latin typeface="Comic Sans MS" pitchFamily="66" charset="0"/>
            </a:endParaRPr>
          </a:p>
        </p:txBody>
      </p:sp>
      <p:sp>
        <p:nvSpPr>
          <p:cNvPr id="12292" name="Rectangle 5"/>
          <p:cNvSpPr>
            <a:spLocks noChangeArrowheads="1"/>
          </p:cNvSpPr>
          <p:nvPr/>
        </p:nvSpPr>
        <p:spPr bwMode="auto">
          <a:xfrm>
            <a:off x="228600" y="536575"/>
            <a:ext cx="2952750" cy="641350"/>
          </a:xfrm>
          <a:prstGeom prst="rect">
            <a:avLst/>
          </a:prstGeom>
          <a:noFill/>
          <a:ln w="12700" cap="sq">
            <a:noFill/>
            <a:miter lim="800000"/>
            <a:headEnd type="none" w="sm" len="sm"/>
            <a:tailEnd type="none" w="sm" len="sm"/>
          </a:ln>
        </p:spPr>
        <p:txBody>
          <a:bodyPr wrap="none">
            <a:spAutoFit/>
          </a:bodyPr>
          <a:lstStyle/>
          <a:p>
            <a:r>
              <a:rPr lang="en-US" sz="3600" b="1">
                <a:solidFill>
                  <a:srgbClr val="FF6699"/>
                </a:solidFill>
              </a:rPr>
              <a:t>DEFINITION</a:t>
            </a:r>
            <a:endParaRPr lang="en-GB" sz="3600" b="1">
              <a:solidFill>
                <a:srgbClr val="FF6699"/>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nodePh="1">
                                  <p:stCondLst>
                                    <p:cond delay="0"/>
                                  </p:stCondLst>
                                  <p:endCondLst>
                                    <p:cond evt="begin" delay="0">
                                      <p:tn val="5"/>
                                    </p:cond>
                                  </p:end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0-#ppt_w/2"/>
                                          </p:val>
                                        </p:tav>
                                        <p:tav tm="100000">
                                          <p:val>
                                            <p:strVal val="#ppt_x"/>
                                          </p:val>
                                        </p:tav>
                                      </p:tavLst>
                                    </p:anim>
                                    <p:anim calcmode="lin" valueType="num">
                                      <p:cBhvr additive="base">
                                        <p:cTn id="8" dur="500" fill="hold"/>
                                        <p:tgtEl>
                                          <p:spTgt spid="307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6" fill="hold" grpId="0" nodeType="clickEffect">
                                  <p:stCondLst>
                                    <p:cond delay="0"/>
                                  </p:stCondLst>
                                  <p:childTnLst>
                                    <p:set>
                                      <p:cBhvr>
                                        <p:cTn id="12" dur="1" fill="hold">
                                          <p:stCondLst>
                                            <p:cond delay="0"/>
                                          </p:stCondLst>
                                        </p:cTn>
                                        <p:tgtEl>
                                          <p:spTgt spid="3076"/>
                                        </p:tgtEl>
                                        <p:attrNameLst>
                                          <p:attrName>style.visibility</p:attrName>
                                        </p:attrNameLst>
                                      </p:cBhvr>
                                      <p:to>
                                        <p:strVal val="visible"/>
                                      </p:to>
                                    </p:set>
                                    <p:animEffect transition="in" filter="barn(inHorizontal)">
                                      <p:cBhvr>
                                        <p:cTn id="13" dur="5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autoUpdateAnimBg="0"/>
      <p:bldP spid="3076" grpId="0" autoUpdateAnimBg="0"/>
    </p:bldLst>
  </p:timing>
</p:sld>
</file>

<file path=ppt/theme/theme1.xml><?xml version="1.0" encoding="utf-8"?>
<a:theme xmlns:a="http://schemas.openxmlformats.org/drawingml/2006/main" name="Ripple">
  <a:themeElements>
    <a:clrScheme name="Ripple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fontScheme name="Ripp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Ripple 1">
        <a:dk1>
          <a:srgbClr val="2B2B85"/>
        </a:dk1>
        <a:lt1>
          <a:srgbClr val="FFFFFF"/>
        </a:lt1>
        <a:dk2>
          <a:srgbClr val="00254A"/>
        </a:dk2>
        <a:lt2>
          <a:srgbClr val="C0C0C0"/>
        </a:lt2>
        <a:accent1>
          <a:srgbClr val="0099FF"/>
        </a:accent1>
        <a:accent2>
          <a:srgbClr val="006699"/>
        </a:accent2>
        <a:accent3>
          <a:srgbClr val="AAACB1"/>
        </a:accent3>
        <a:accent4>
          <a:srgbClr val="DADADA"/>
        </a:accent4>
        <a:accent5>
          <a:srgbClr val="AACAFF"/>
        </a:accent5>
        <a:accent6>
          <a:srgbClr val="005C8A"/>
        </a:accent6>
        <a:hlink>
          <a:srgbClr val="99CCFF"/>
        </a:hlink>
        <a:folHlink>
          <a:srgbClr val="8F8FB5"/>
        </a:folHlink>
      </a:clrScheme>
      <a:clrMap bg1="dk2" tx1="lt1" bg2="dk1" tx2="lt2" accent1="accent1" accent2="accent2" accent3="accent3" accent4="accent4" accent5="accent5" accent6="accent6" hlink="hlink" folHlink="folHlink"/>
    </a:extraClrScheme>
    <a:extraClrScheme>
      <a:clrScheme name="Ripple 2">
        <a:dk1>
          <a:srgbClr val="3B4B5D"/>
        </a:dk1>
        <a:lt1>
          <a:srgbClr val="FFFFFF"/>
        </a:lt1>
        <a:dk2>
          <a:srgbClr val="466886"/>
        </a:dk2>
        <a:lt2>
          <a:srgbClr val="CCECFF"/>
        </a:lt2>
        <a:accent1>
          <a:srgbClr val="6D9D97"/>
        </a:accent1>
        <a:accent2>
          <a:srgbClr val="53718C"/>
        </a:accent2>
        <a:accent3>
          <a:srgbClr val="B0B9C3"/>
        </a:accent3>
        <a:accent4>
          <a:srgbClr val="DADADA"/>
        </a:accent4>
        <a:accent5>
          <a:srgbClr val="BACCC9"/>
        </a:accent5>
        <a:accent6>
          <a:srgbClr val="4A667E"/>
        </a:accent6>
        <a:hlink>
          <a:srgbClr val="99CCFF"/>
        </a:hlink>
        <a:folHlink>
          <a:srgbClr val="A97CF2"/>
        </a:folHlink>
      </a:clrScheme>
      <a:clrMap bg1="dk2" tx1="lt1" bg2="dk1" tx2="lt2" accent1="accent1" accent2="accent2" accent3="accent3" accent4="accent4" accent5="accent5" accent6="accent6" hlink="hlink" folHlink="folHlink"/>
    </a:extraClrScheme>
    <a:extraClrScheme>
      <a:clrScheme name="Ripple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clrMap bg1="dk2" tx1="lt1" bg2="dk1" tx2="lt2" accent1="accent1" accent2="accent2" accent3="accent3" accent4="accent4" accent5="accent5" accent6="accent6" hlink="hlink" folHlink="folHlink"/>
    </a:extraClrScheme>
    <a:extraClrScheme>
      <a:clrScheme name="Ripple 4">
        <a:dk1>
          <a:srgbClr val="9B69FF"/>
        </a:dk1>
        <a:lt1>
          <a:srgbClr val="FFFFFF"/>
        </a:lt1>
        <a:dk2>
          <a:srgbClr val="666699"/>
        </a:dk2>
        <a:lt2>
          <a:srgbClr val="D9D9FF"/>
        </a:lt2>
        <a:accent1>
          <a:srgbClr val="66CCFF"/>
        </a:accent1>
        <a:accent2>
          <a:srgbClr val="9966FF"/>
        </a:accent2>
        <a:accent3>
          <a:srgbClr val="B8B8CA"/>
        </a:accent3>
        <a:accent4>
          <a:srgbClr val="DADADA"/>
        </a:accent4>
        <a:accent5>
          <a:srgbClr val="B8E2FF"/>
        </a:accent5>
        <a:accent6>
          <a:srgbClr val="8A5CE7"/>
        </a:accent6>
        <a:hlink>
          <a:srgbClr val="0099CC"/>
        </a:hlink>
        <a:folHlink>
          <a:srgbClr val="003399"/>
        </a:folHlink>
      </a:clrScheme>
      <a:clrMap bg1="dk2" tx1="lt1" bg2="dk1" tx2="lt2" accent1="accent1" accent2="accent2" accent3="accent3" accent4="accent4" accent5="accent5" accent6="accent6" hlink="hlink" folHlink="folHlink"/>
    </a:extraClrScheme>
    <a:extraClrScheme>
      <a:clrScheme name="Ripple 5">
        <a:dk1>
          <a:srgbClr val="008080"/>
        </a:dk1>
        <a:lt1>
          <a:srgbClr val="FFFFFF"/>
        </a:lt1>
        <a:dk2>
          <a:srgbClr val="006666"/>
        </a:dk2>
        <a:lt2>
          <a:srgbClr val="FFFFCC"/>
        </a:lt2>
        <a:accent1>
          <a:srgbClr val="0099FF"/>
        </a:accent1>
        <a:accent2>
          <a:srgbClr val="008080"/>
        </a:accent2>
        <a:accent3>
          <a:srgbClr val="AAB8B8"/>
        </a:accent3>
        <a:accent4>
          <a:srgbClr val="DADADA"/>
        </a:accent4>
        <a:accent5>
          <a:srgbClr val="AACAFF"/>
        </a:accent5>
        <a:accent6>
          <a:srgbClr val="007373"/>
        </a:accent6>
        <a:hlink>
          <a:srgbClr val="1ACE9F"/>
        </a:hlink>
        <a:folHlink>
          <a:srgbClr val="A5B5CD"/>
        </a:folHlink>
      </a:clrScheme>
      <a:clrMap bg1="dk2" tx1="lt1" bg2="dk1" tx2="lt2" accent1="accent1" accent2="accent2" accent3="accent3" accent4="accent4" accent5="accent5" accent6="accent6" hlink="hlink" folHlink="folHlink"/>
    </a:extraClrScheme>
    <a:extraClrScheme>
      <a:clrScheme name="Ripple 6">
        <a:dk1>
          <a:srgbClr val="CDD9D1"/>
        </a:dk1>
        <a:lt1>
          <a:srgbClr val="FFFFFF"/>
        </a:lt1>
        <a:dk2>
          <a:srgbClr val="A3BBA9"/>
        </a:dk2>
        <a:lt2>
          <a:srgbClr val="007D80"/>
        </a:lt2>
        <a:accent1>
          <a:srgbClr val="9CA8A4"/>
        </a:accent1>
        <a:accent2>
          <a:srgbClr val="CBD7CE"/>
        </a:accent2>
        <a:accent3>
          <a:srgbClr val="CEDAD1"/>
        </a:accent3>
        <a:accent4>
          <a:srgbClr val="DADADA"/>
        </a:accent4>
        <a:accent5>
          <a:srgbClr val="CBD1CF"/>
        </a:accent5>
        <a:accent6>
          <a:srgbClr val="B8C3BA"/>
        </a:accent6>
        <a:hlink>
          <a:srgbClr val="009900"/>
        </a:hlink>
        <a:folHlink>
          <a:srgbClr val="009999"/>
        </a:folHlink>
      </a:clrScheme>
      <a:clrMap bg1="dk2" tx1="lt1" bg2="dk1" tx2="lt2" accent1="accent1" accent2="accent2" accent3="accent3" accent4="accent4" accent5="accent5" accent6="accent6" hlink="hlink" folHlink="folHlink"/>
    </a:extraClrScheme>
    <a:extraClrScheme>
      <a:clrScheme name="Ripple 7">
        <a:dk1>
          <a:srgbClr val="686B5D"/>
        </a:dk1>
        <a:lt1>
          <a:srgbClr val="DCDAD0"/>
        </a:lt1>
        <a:dk2>
          <a:srgbClr val="525040"/>
        </a:dk2>
        <a:lt2>
          <a:srgbClr val="D3D2A6"/>
        </a:lt2>
        <a:accent1>
          <a:srgbClr val="5D8770"/>
        </a:accent1>
        <a:accent2>
          <a:srgbClr val="686B5D"/>
        </a:accent2>
        <a:accent3>
          <a:srgbClr val="B3B3AF"/>
        </a:accent3>
        <a:accent4>
          <a:srgbClr val="BCBAB1"/>
        </a:accent4>
        <a:accent5>
          <a:srgbClr val="B6C3BB"/>
        </a:accent5>
        <a:accent6>
          <a:srgbClr val="5E6053"/>
        </a:accent6>
        <a:hlink>
          <a:srgbClr val="85B7A9"/>
        </a:hlink>
        <a:folHlink>
          <a:srgbClr val="B89362"/>
        </a:folHlink>
      </a:clrScheme>
      <a:clrMap bg1="dk2" tx1="lt1" bg2="dk1" tx2="lt2" accent1="accent1" accent2="accent2" accent3="accent3" accent4="accent4" accent5="accent5" accent6="accent6" hlink="hlink" folHlink="folHlink"/>
    </a:extraClrScheme>
    <a:extraClrScheme>
      <a:clrScheme name="Ripple 8">
        <a:dk1>
          <a:srgbClr val="000000"/>
        </a:dk1>
        <a:lt1>
          <a:srgbClr val="EAEAEA"/>
        </a:lt1>
        <a:dk2>
          <a:srgbClr val="000000"/>
        </a:dk2>
        <a:lt2>
          <a:srgbClr val="B2B2B2"/>
        </a:lt2>
        <a:accent1>
          <a:srgbClr val="A4BCC4"/>
        </a:accent1>
        <a:accent2>
          <a:srgbClr val="FFFFFF"/>
        </a:accent2>
        <a:accent3>
          <a:srgbClr val="F3F3F3"/>
        </a:accent3>
        <a:accent4>
          <a:srgbClr val="000000"/>
        </a:accent4>
        <a:accent5>
          <a:srgbClr val="CFDADE"/>
        </a:accent5>
        <a:accent6>
          <a:srgbClr val="E7E7E7"/>
        </a:accent6>
        <a:hlink>
          <a:srgbClr val="0066FF"/>
        </a:hlink>
        <a:folHlink>
          <a:srgbClr val="00CC66"/>
        </a:folHlink>
      </a:clrScheme>
      <a:clrMap bg1="lt1" tx1="dk1" bg2="lt2" tx2="dk2" accent1="accent1" accent2="accent2" accent3="accent3" accent4="accent4" accent5="accent5" accent6="accent6" hlink="hlink" folHlink="folHlink"/>
    </a:extraClrScheme>
    <a:extraClrScheme>
      <a:clrScheme name="Ripple 9">
        <a:dk1>
          <a:srgbClr val="000000"/>
        </a:dk1>
        <a:lt1>
          <a:srgbClr val="D7D1B9"/>
        </a:lt1>
        <a:dk2>
          <a:srgbClr val="B39257"/>
        </a:dk2>
        <a:lt2>
          <a:srgbClr val="B1A887"/>
        </a:lt2>
        <a:accent1>
          <a:srgbClr val="FFCC66"/>
        </a:accent1>
        <a:accent2>
          <a:srgbClr val="E6E3AC"/>
        </a:accent2>
        <a:accent3>
          <a:srgbClr val="E8E5D9"/>
        </a:accent3>
        <a:accent4>
          <a:srgbClr val="000000"/>
        </a:accent4>
        <a:accent5>
          <a:srgbClr val="FFE2B8"/>
        </a:accent5>
        <a:accent6>
          <a:srgbClr val="D0CE9B"/>
        </a:accent6>
        <a:hlink>
          <a:srgbClr val="666633"/>
        </a:hlink>
        <a:folHlink>
          <a:srgbClr val="9C98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Ripple</Template>
  <TotalTime>1878</TotalTime>
  <Words>2491</Words>
  <Application>Microsoft Office PowerPoint</Application>
  <PresentationFormat>On-screen Show (4:3)</PresentationFormat>
  <Paragraphs>386</Paragraphs>
  <Slides>51</Slides>
  <Notes>42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51</vt:i4>
      </vt:variant>
    </vt:vector>
  </HeadingPairs>
  <TitlesOfParts>
    <vt:vector size="53" baseType="lpstr">
      <vt:lpstr>Ripple</vt:lpstr>
      <vt:lpstr>Slide</vt:lpstr>
      <vt:lpstr>MYO-FUNCTIONAL APPLIANCES   </vt:lpstr>
      <vt:lpstr>Goals of Orthodontics and Dentofacial Orthopedics</vt:lpstr>
      <vt:lpstr>PowerPoint Presentation</vt:lpstr>
      <vt:lpstr>PowerPoint Presentation</vt:lpstr>
      <vt:lpstr>Components of a growing skeletal Class II malocclusion</vt:lpstr>
      <vt:lpstr>How do we alter this impaired growth of the skeletal base ?</vt:lpstr>
      <vt:lpstr>Skeletal malocclusions</vt:lpstr>
      <vt:lpstr>Skeletal malocclusions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References </vt:lpstr>
      <vt:lpstr>PowerPoint Presentation</vt:lpstr>
    </vt:vector>
  </TitlesOfParts>
  <Company>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CHETAN</dc:creator>
  <cp:lastModifiedBy>IDA ROOM</cp:lastModifiedBy>
  <cp:revision>32</cp:revision>
  <dcterms:created xsi:type="dcterms:W3CDTF">2002-07-28T04:31:43Z</dcterms:created>
  <dcterms:modified xsi:type="dcterms:W3CDTF">2023-05-21T06:57:45Z</dcterms:modified>
</cp:coreProperties>
</file>