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8" r:id="rId2"/>
    <p:sldId id="257" r:id="rId3"/>
    <p:sldId id="259" r:id="rId4"/>
    <p:sldId id="260" r:id="rId5"/>
    <p:sldId id="261" r:id="rId6"/>
    <p:sldId id="262" r:id="rId7"/>
    <p:sldId id="263" r:id="rId8"/>
    <p:sldId id="264" r:id="rId9"/>
    <p:sldId id="265" r:id="rId10"/>
    <p:sldId id="267" r:id="rId11"/>
    <p:sldId id="268" r:id="rId12"/>
    <p:sldId id="273" r:id="rId13"/>
    <p:sldId id="274" r:id="rId14"/>
    <p:sldId id="283" r:id="rId15"/>
    <p:sldId id="284" r:id="rId16"/>
    <p:sldId id="285" r:id="rId17"/>
    <p:sldId id="288" r:id="rId18"/>
    <p:sldId id="381" r:id="rId19"/>
    <p:sldId id="286" r:id="rId20"/>
    <p:sldId id="387" r:id="rId21"/>
    <p:sldId id="290" r:id="rId22"/>
    <p:sldId id="291" r:id="rId23"/>
    <p:sldId id="293" r:id="rId24"/>
    <p:sldId id="295" r:id="rId25"/>
    <p:sldId id="281" r:id="rId26"/>
    <p:sldId id="379" r:id="rId27"/>
    <p:sldId id="282" r:id="rId28"/>
    <p:sldId id="297" r:id="rId29"/>
    <p:sldId id="299" r:id="rId30"/>
    <p:sldId id="303" r:id="rId31"/>
    <p:sldId id="309" r:id="rId32"/>
    <p:sldId id="325" r:id="rId33"/>
    <p:sldId id="305" r:id="rId34"/>
    <p:sldId id="321" r:id="rId35"/>
    <p:sldId id="323" r:id="rId36"/>
    <p:sldId id="311" r:id="rId37"/>
    <p:sldId id="312" r:id="rId38"/>
    <p:sldId id="313" r:id="rId39"/>
    <p:sldId id="318" r:id="rId40"/>
    <p:sldId id="314" r:id="rId41"/>
    <p:sldId id="375" r:id="rId42"/>
    <p:sldId id="376" r:id="rId43"/>
    <p:sldId id="377" r:id="rId44"/>
    <p:sldId id="315" r:id="rId45"/>
    <p:sldId id="319" r:id="rId46"/>
    <p:sldId id="316" r:id="rId47"/>
    <p:sldId id="326" r:id="rId48"/>
    <p:sldId id="317" r:id="rId49"/>
    <p:sldId id="331" r:id="rId50"/>
    <p:sldId id="332" r:id="rId51"/>
    <p:sldId id="389" r:id="rId52"/>
    <p:sldId id="390" r:id="rId53"/>
    <p:sldId id="383" r:id="rId54"/>
    <p:sldId id="328" r:id="rId55"/>
    <p:sldId id="337" r:id="rId56"/>
    <p:sldId id="334" r:id="rId57"/>
    <p:sldId id="335" r:id="rId58"/>
    <p:sldId id="338" r:id="rId59"/>
    <p:sldId id="340" r:id="rId60"/>
    <p:sldId id="342" r:id="rId61"/>
    <p:sldId id="344" r:id="rId62"/>
    <p:sldId id="346" r:id="rId63"/>
    <p:sldId id="347" r:id="rId64"/>
    <p:sldId id="349" r:id="rId65"/>
    <p:sldId id="351" r:id="rId66"/>
    <p:sldId id="352" r:id="rId67"/>
    <p:sldId id="354" r:id="rId68"/>
    <p:sldId id="355" r:id="rId69"/>
    <p:sldId id="356" r:id="rId70"/>
    <p:sldId id="357" r:id="rId71"/>
    <p:sldId id="359" r:id="rId72"/>
    <p:sldId id="360" r:id="rId73"/>
    <p:sldId id="361" r:id="rId74"/>
    <p:sldId id="362" r:id="rId75"/>
    <p:sldId id="363" r:id="rId76"/>
    <p:sldId id="364" r:id="rId77"/>
    <p:sldId id="365" r:id="rId78"/>
    <p:sldId id="366" r:id="rId79"/>
    <p:sldId id="367" r:id="rId80"/>
    <p:sldId id="368" r:id="rId81"/>
    <p:sldId id="369" r:id="rId82"/>
    <p:sldId id="371" r:id="rId83"/>
    <p:sldId id="373" r:id="rId84"/>
    <p:sldId id="391" r:id="rId85"/>
    <p:sldId id="386"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97" autoAdjust="0"/>
  </p:normalViewPr>
  <p:slideViewPr>
    <p:cSldViewPr>
      <p:cViewPr varScale="1">
        <p:scale>
          <a:sx n="97" d="100"/>
          <a:sy n="97" d="100"/>
        </p:scale>
        <p:origin x="-195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44815-C447-485B-A25C-5C5253279397}" type="datetimeFigureOut">
              <a:rPr lang="en-US" smtClean="0"/>
              <a:pPr/>
              <a:t>21-May-23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D83DB-6B0F-4F5F-A37F-77661202C573}" type="slidenum">
              <a:rPr lang="en-US" smtClean="0"/>
              <a:pPr/>
              <a:t>‹#›</a:t>
            </a:fld>
            <a:endParaRPr lang="en-US"/>
          </a:p>
        </p:txBody>
      </p:sp>
    </p:spTree>
    <p:extLst>
      <p:ext uri="{BB962C8B-B14F-4D97-AF65-F5344CB8AC3E}">
        <p14:creationId xmlns:p14="http://schemas.microsoft.com/office/powerpoint/2010/main" val="173689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Rods:</a:t>
            </a:r>
            <a:r>
              <a:rPr lang="en-US" dirty="0" err="1" smtClean="0">
                <a:solidFill>
                  <a:schemeClr val="bg1">
                    <a:lumMod val="95000"/>
                  </a:schemeClr>
                </a:solidFill>
              </a:rPr>
              <a:t>Under</a:t>
            </a:r>
            <a:r>
              <a:rPr lang="en-US" dirty="0" smtClean="0">
                <a:solidFill>
                  <a:schemeClr val="bg1">
                    <a:lumMod val="95000"/>
                  </a:schemeClr>
                </a:solidFill>
              </a:rPr>
              <a:t> low lighting conditions, only the rods are used </a:t>
            </a:r>
            <a:r>
              <a:rPr lang="en-US" dirty="0" smtClean="0">
                <a:solidFill>
                  <a:srgbClr val="00B0F0"/>
                </a:solidFill>
              </a:rPr>
              <a:t>(</a:t>
            </a:r>
            <a:r>
              <a:rPr lang="en-US" dirty="0" err="1" smtClean="0">
                <a:solidFill>
                  <a:srgbClr val="00B0F0"/>
                </a:solidFill>
              </a:rPr>
              <a:t>scotopic</a:t>
            </a:r>
            <a:r>
              <a:rPr lang="en-US" dirty="0" smtClean="0">
                <a:solidFill>
                  <a:srgbClr val="00B0F0"/>
                </a:solidFill>
              </a:rPr>
              <a:t> vision). </a:t>
            </a:r>
            <a:r>
              <a:rPr lang="en-US" dirty="0" smtClean="0">
                <a:solidFill>
                  <a:schemeClr val="bg1">
                    <a:lumMod val="95000"/>
                  </a:schemeClr>
                </a:solidFill>
              </a:rPr>
              <a:t>These receptors allow and  interpretation of the brightness( but not the color) of objects to be made.</a:t>
            </a:r>
          </a:p>
          <a:p>
            <a:r>
              <a:rPr lang="en-US" dirty="0" smtClean="0">
                <a:solidFill>
                  <a:schemeClr val="bg1">
                    <a:lumMod val="95000"/>
                  </a:schemeClr>
                </a:solidFill>
              </a:rPr>
              <a:t>Cones: are active under higher lighting conditions </a:t>
            </a:r>
            <a:r>
              <a:rPr lang="en-US" dirty="0" smtClean="0">
                <a:solidFill>
                  <a:srgbClr val="00B0F0"/>
                </a:solidFill>
              </a:rPr>
              <a:t>( </a:t>
            </a:r>
            <a:r>
              <a:rPr lang="en-US" dirty="0" err="1" smtClean="0">
                <a:solidFill>
                  <a:srgbClr val="00B0F0"/>
                </a:solidFill>
              </a:rPr>
              <a:t>photopic</a:t>
            </a:r>
            <a:r>
              <a:rPr lang="en-US" dirty="0" smtClean="0">
                <a:solidFill>
                  <a:srgbClr val="00B0F0"/>
                </a:solidFill>
              </a:rPr>
              <a:t> vision).</a:t>
            </a:r>
            <a:r>
              <a:rPr lang="en-US" dirty="0" smtClean="0">
                <a:solidFill>
                  <a:schemeClr val="bg1">
                    <a:lumMod val="95000"/>
                  </a:schemeClr>
                </a:solidFill>
              </a:rPr>
              <a:t> </a:t>
            </a:r>
            <a:endParaRPr lang="en-US" dirty="0"/>
          </a:p>
        </p:txBody>
      </p:sp>
      <p:sp>
        <p:nvSpPr>
          <p:cNvPr id="4" name="Slide Number Placeholder 3"/>
          <p:cNvSpPr>
            <a:spLocks noGrp="1"/>
          </p:cNvSpPr>
          <p:nvPr>
            <p:ph type="sldNum" sz="quarter" idx="10"/>
          </p:nvPr>
        </p:nvSpPr>
        <p:spPr/>
        <p:txBody>
          <a:bodyPr/>
          <a:lstStyle/>
          <a:p>
            <a:fld id="{F74D83DB-6B0F-4F5F-A37F-77661202C57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691BF-AE6F-4CA4-9D53-2CF4762C51E8}" type="slidenum">
              <a:rPr lang="en-US"/>
              <a:pPr/>
              <a:t>21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AECE7-C61A-4256-B473-3EB30D36F0DD}" type="slidenum">
              <a:rPr lang="en-US"/>
              <a:pPr/>
              <a:t>22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82C83-59E5-4371-A9B2-425BB32C709C}" type="slidenum">
              <a:rPr lang="en-US"/>
              <a:pPr/>
              <a:t>23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2FC86-8418-4BE7-B12A-51D8C16E58EA}" type="slidenum">
              <a:rPr lang="en-US"/>
              <a:pPr/>
              <a:t>24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7CD4-BF19-4B64-8716-042BD3BA92A9}" type="slidenum">
              <a:rPr lang="en-US" smtClean="0"/>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4D83DB-6B0F-4F5F-A37F-77661202C573}" type="slidenum">
              <a:rPr lang="en-US" smtClean="0"/>
              <a:pPr/>
              <a:t>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4D83DB-6B0F-4F5F-A37F-77661202C573}" type="slidenum">
              <a:rPr lang="en-US" smtClean="0"/>
              <a:pPr/>
              <a:t>66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-All shade samples belonging to one lightness level (1- 5) have the same value. </a:t>
            </a:r>
          </a:p>
          <a:p>
            <a:r>
              <a:rPr lang="en-US" sz="1200" dirty="0" smtClean="0"/>
              <a:t>-Differences within one lightness level are only with regard to the </a:t>
            </a:r>
            <a:r>
              <a:rPr lang="en-US" sz="1200" dirty="0" err="1" smtClean="0"/>
              <a:t>chroma</a:t>
            </a:r>
            <a:r>
              <a:rPr lang="en-US" sz="1200" dirty="0" smtClean="0"/>
              <a:t> and hue. </a:t>
            </a:r>
          </a:p>
          <a:p>
            <a:r>
              <a:rPr lang="en-US" sz="1200" dirty="0" smtClean="0"/>
              <a:t>-These are determined in stage 2 and 3.</a:t>
            </a:r>
          </a:p>
          <a:p>
            <a:endParaRPr lang="en-US" dirty="0"/>
          </a:p>
        </p:txBody>
      </p:sp>
      <p:sp>
        <p:nvSpPr>
          <p:cNvPr id="4" name="Slide Number Placeholder 3"/>
          <p:cNvSpPr>
            <a:spLocks noGrp="1"/>
          </p:cNvSpPr>
          <p:nvPr>
            <p:ph type="sldNum" sz="quarter" idx="10"/>
          </p:nvPr>
        </p:nvSpPr>
        <p:spPr/>
        <p:txBody>
          <a:bodyPr/>
          <a:lstStyle/>
          <a:p>
            <a:fld id="{F74D83DB-6B0F-4F5F-A37F-77661202C573}"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F3B5EE4C-D73A-4F9C-859E-9A598B8B44B3}" type="slidenum">
              <a:rPr lang="en-US"/>
              <a:pPr/>
              <a:t>‹#›</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CF3E35F-D6B5-4F2C-936D-AFAE8182F1D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524000"/>
            <a:ext cx="7391400" cy="4800600"/>
          </a:xfrm>
        </p:spPr>
        <p:txBody>
          <a:bodyPr/>
          <a:lstStyle/>
          <a:p>
            <a:endParaRPr lang="en-US"/>
          </a:p>
        </p:txBody>
      </p:sp>
      <p:sp>
        <p:nvSpPr>
          <p:cNvPr id="4" name="Date Placeholder 3"/>
          <p:cNvSpPr>
            <a:spLocks noGrp="1"/>
          </p:cNvSpPr>
          <p:nvPr>
            <p:ph type="dt" sz="half" idx="10"/>
          </p:nvPr>
        </p:nvSpPr>
        <p:spPr>
          <a:xfrm>
            <a:off x="533400" y="64008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429000" y="64008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162800" y="6400800"/>
            <a:ext cx="1905000" cy="457200"/>
          </a:xfrm>
        </p:spPr>
        <p:txBody>
          <a:bodyPr/>
          <a:lstStyle>
            <a:lvl1pPr>
              <a:defRPr/>
            </a:lvl1pPr>
          </a:lstStyle>
          <a:p>
            <a:fld id="{9BEFFFD0-8F9A-46FD-ABF2-8E5EF9520161}"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21-May-23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21-May-23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21-May-23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imgres?imgurl=http://www.neilblevins.com/cg_education/translucency/tut28_fig04.jpg&amp;imgrefurl=http://www.neilblevins.com/cg_education/translucency/translucency.htm&amp;h=332&amp;w=500&amp;sz=49&amp;tbnid=P33JK-2XaW5xrM:&amp;tbnh=84&amp;tbnw=127&amp;hl=en&amp;start=3&amp;prev=/images?q=translucency&amp;svnum=10&amp;hl="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ppt templates\images (3).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Title 1"/>
          <p:cNvSpPr>
            <a:spLocks noGrp="1"/>
          </p:cNvSpPr>
          <p:nvPr>
            <p:ph type="title"/>
          </p:nvPr>
        </p:nvSpPr>
        <p:spPr>
          <a:xfrm>
            <a:off x="228600" y="2971800"/>
            <a:ext cx="8534400" cy="1447800"/>
          </a:xfrm>
          <a:solidFill>
            <a:srgbClr val="FFFF00"/>
          </a:solidFill>
        </p:spPr>
        <p:txBody>
          <a:bodyPr>
            <a:normAutofit/>
          </a:bodyPr>
          <a:lstStyle/>
          <a:p>
            <a:r>
              <a:rPr lang="en-US" sz="4800" b="1" dirty="0" smtClean="0">
                <a:solidFill>
                  <a:srgbClr val="00B050"/>
                </a:solidFill>
                <a:effectLst>
                  <a:outerShdw blurRad="38100" dist="38100" dir="2700000" algn="tl">
                    <a:srgbClr val="000000">
                      <a:alpha val="43137"/>
                    </a:srgbClr>
                  </a:outerShdw>
                </a:effectLst>
              </a:rPr>
              <a:t>C</a:t>
            </a:r>
            <a:r>
              <a:rPr lang="en-US" sz="4800" b="1" dirty="0" smtClean="0">
                <a:solidFill>
                  <a:srgbClr val="FFFF00"/>
                </a:solidFill>
                <a:effectLst>
                  <a:outerShdw blurRad="38100" dist="38100" dir="2700000" algn="tl">
                    <a:srgbClr val="000000">
                      <a:alpha val="43137"/>
                    </a:srgbClr>
                  </a:outerShdw>
                </a:effectLst>
              </a:rPr>
              <a:t>O</a:t>
            </a:r>
            <a:r>
              <a:rPr lang="en-US" sz="4800" b="1" dirty="0" smtClean="0">
                <a:solidFill>
                  <a:srgbClr val="00B0F0"/>
                </a:solidFill>
                <a:effectLst>
                  <a:outerShdw blurRad="38100" dist="38100" dir="2700000" algn="tl">
                    <a:srgbClr val="000000">
                      <a:alpha val="43137"/>
                    </a:srgbClr>
                  </a:outerShdw>
                </a:effectLst>
              </a:rPr>
              <a:t>L</a:t>
            </a:r>
            <a:r>
              <a:rPr lang="en-US" sz="4800" b="1" dirty="0" smtClean="0">
                <a:solidFill>
                  <a:schemeClr val="bg2">
                    <a:lumMod val="75000"/>
                  </a:schemeClr>
                </a:solidFill>
                <a:effectLst>
                  <a:outerShdw blurRad="38100" dist="38100" dir="2700000" algn="tl">
                    <a:srgbClr val="000000">
                      <a:alpha val="43137"/>
                    </a:srgbClr>
                  </a:outerShdw>
                </a:effectLst>
              </a:rPr>
              <a:t>O</a:t>
            </a:r>
            <a:r>
              <a:rPr lang="en-US" sz="4800" b="1" dirty="0" smtClean="0">
                <a:solidFill>
                  <a:srgbClr val="FF0000"/>
                </a:solidFill>
                <a:effectLst>
                  <a:outerShdw blurRad="38100" dist="38100" dir="2700000" algn="tl">
                    <a:srgbClr val="000000">
                      <a:alpha val="43137"/>
                    </a:srgbClr>
                  </a:outerShdw>
                </a:effectLst>
              </a:rPr>
              <a:t>R</a:t>
            </a:r>
            <a:r>
              <a:rPr lang="en-US" sz="4800" b="1" dirty="0" smtClean="0">
                <a:solidFill>
                  <a:schemeClr val="bg1"/>
                </a:solidFill>
                <a:effectLst>
                  <a:outerShdw blurRad="38100" dist="38100" dir="2700000" algn="tl">
                    <a:srgbClr val="000000">
                      <a:alpha val="43137"/>
                    </a:srgbClr>
                  </a:outerShdw>
                </a:effectLst>
              </a:rPr>
              <a:t> </a:t>
            </a:r>
            <a:r>
              <a:rPr lang="en-US" sz="4800" b="1" dirty="0" smtClean="0">
                <a:solidFill>
                  <a:schemeClr val="accent1"/>
                </a:solidFill>
                <a:effectLst>
                  <a:outerShdw blurRad="38100" dist="38100" dir="2700000" algn="tl">
                    <a:srgbClr val="000000">
                      <a:alpha val="43137"/>
                    </a:srgbClr>
                  </a:outerShdw>
                </a:effectLst>
              </a:rPr>
              <a:t>A</a:t>
            </a:r>
            <a:r>
              <a:rPr lang="en-US" sz="4800" b="1" dirty="0" smtClean="0">
                <a:solidFill>
                  <a:srgbClr val="00B050"/>
                </a:solidFill>
                <a:effectLst>
                  <a:outerShdw blurRad="38100" dist="38100" dir="2700000" algn="tl">
                    <a:srgbClr val="000000">
                      <a:alpha val="43137"/>
                    </a:srgbClr>
                  </a:outerShdw>
                </a:effectLst>
              </a:rPr>
              <a:t>N</a:t>
            </a:r>
            <a:r>
              <a:rPr lang="en-US" sz="4800" b="1" dirty="0" smtClean="0">
                <a:solidFill>
                  <a:srgbClr val="FFC000"/>
                </a:solidFill>
                <a:effectLst>
                  <a:outerShdw blurRad="38100" dist="38100" dir="2700000" algn="tl">
                    <a:srgbClr val="000000">
                      <a:alpha val="43137"/>
                    </a:srgbClr>
                  </a:outerShdw>
                </a:effectLst>
              </a:rPr>
              <a:t>D</a:t>
            </a:r>
            <a:r>
              <a:rPr lang="en-US" sz="4800" b="1" dirty="0" smtClean="0">
                <a:solidFill>
                  <a:schemeClr val="bg1"/>
                </a:solidFill>
                <a:effectLst>
                  <a:outerShdw blurRad="38100" dist="38100" dir="2700000" algn="tl">
                    <a:srgbClr val="000000">
                      <a:alpha val="43137"/>
                    </a:srgbClr>
                  </a:outerShdw>
                </a:effectLst>
              </a:rPr>
              <a:t> </a:t>
            </a:r>
            <a:r>
              <a:rPr lang="en-US" sz="4800" b="1" dirty="0" smtClean="0">
                <a:solidFill>
                  <a:srgbClr val="7030A0"/>
                </a:solidFill>
                <a:effectLst>
                  <a:outerShdw blurRad="38100" dist="38100" dir="2700000" algn="tl">
                    <a:srgbClr val="000000">
                      <a:alpha val="43137"/>
                    </a:srgbClr>
                  </a:outerShdw>
                </a:effectLst>
              </a:rPr>
              <a:t>S</a:t>
            </a:r>
            <a:r>
              <a:rPr lang="en-US" sz="4800" b="1" dirty="0" smtClean="0">
                <a:solidFill>
                  <a:srgbClr val="C00000"/>
                </a:solidFill>
                <a:effectLst>
                  <a:outerShdw blurRad="38100" dist="38100" dir="2700000" algn="tl">
                    <a:srgbClr val="000000">
                      <a:alpha val="43137"/>
                    </a:srgbClr>
                  </a:outerShdw>
                </a:effectLst>
              </a:rPr>
              <a:t>H</a:t>
            </a:r>
            <a:r>
              <a:rPr lang="en-US" sz="4800" b="1" dirty="0" smtClean="0">
                <a:solidFill>
                  <a:schemeClr val="accent1">
                    <a:lumMod val="75000"/>
                  </a:schemeClr>
                </a:solidFill>
                <a:effectLst>
                  <a:outerShdw blurRad="38100" dist="38100" dir="2700000" algn="tl">
                    <a:srgbClr val="000000">
                      <a:alpha val="43137"/>
                    </a:srgbClr>
                  </a:outerShdw>
                </a:effectLst>
              </a:rPr>
              <a:t>A</a:t>
            </a:r>
            <a:r>
              <a:rPr lang="en-US" sz="4800" b="1" dirty="0" smtClean="0">
                <a:solidFill>
                  <a:srgbClr val="00B0F0"/>
                </a:solidFill>
                <a:effectLst>
                  <a:outerShdw blurRad="38100" dist="38100" dir="2700000" algn="tl">
                    <a:srgbClr val="000000">
                      <a:alpha val="43137"/>
                    </a:srgbClr>
                  </a:outerShdw>
                </a:effectLst>
              </a:rPr>
              <a:t>D</a:t>
            </a:r>
            <a:r>
              <a:rPr lang="en-US" sz="4800" b="1" dirty="0" smtClean="0">
                <a:solidFill>
                  <a:schemeClr val="accent6">
                    <a:lumMod val="60000"/>
                    <a:lumOff val="40000"/>
                  </a:schemeClr>
                </a:solidFill>
                <a:effectLst>
                  <a:outerShdw blurRad="38100" dist="38100" dir="2700000" algn="tl">
                    <a:srgbClr val="000000">
                      <a:alpha val="43137"/>
                    </a:srgbClr>
                  </a:outerShdw>
                </a:effectLst>
              </a:rPr>
              <a:t>E</a:t>
            </a:r>
            <a:r>
              <a:rPr lang="en-US" sz="4800" b="1" dirty="0" smtClean="0">
                <a:solidFill>
                  <a:schemeClr val="bg1"/>
                </a:solidFill>
                <a:effectLst>
                  <a:outerShdw blurRad="38100" dist="38100" dir="2700000" algn="tl">
                    <a:srgbClr val="000000">
                      <a:alpha val="43137"/>
                    </a:srgbClr>
                  </a:outerShdw>
                </a:effectLst>
              </a:rPr>
              <a:t> </a:t>
            </a:r>
            <a:r>
              <a:rPr lang="en-US" sz="4800" b="1" dirty="0" smtClean="0">
                <a:solidFill>
                  <a:srgbClr val="00B050"/>
                </a:solidFill>
                <a:effectLst>
                  <a:outerShdw blurRad="38100" dist="38100" dir="2700000" algn="tl">
                    <a:srgbClr val="000000">
                      <a:alpha val="43137"/>
                    </a:srgbClr>
                  </a:outerShdw>
                </a:effectLst>
              </a:rPr>
              <a:t>S</a:t>
            </a:r>
            <a:r>
              <a:rPr lang="en-US" sz="4800" b="1" dirty="0" smtClean="0">
                <a:solidFill>
                  <a:schemeClr val="accent3">
                    <a:lumMod val="60000"/>
                    <a:lumOff val="40000"/>
                  </a:schemeClr>
                </a:solidFill>
                <a:effectLst>
                  <a:outerShdw blurRad="38100" dist="38100" dir="2700000" algn="tl">
                    <a:srgbClr val="000000">
                      <a:alpha val="43137"/>
                    </a:srgbClr>
                  </a:outerShdw>
                </a:effectLst>
              </a:rPr>
              <a:t>E</a:t>
            </a:r>
            <a:r>
              <a:rPr lang="en-US" sz="4800" b="1" dirty="0" smtClean="0">
                <a:solidFill>
                  <a:srgbClr val="FF0000"/>
                </a:solidFill>
                <a:effectLst>
                  <a:outerShdw blurRad="38100" dist="38100" dir="2700000" algn="tl">
                    <a:srgbClr val="000000">
                      <a:alpha val="43137"/>
                    </a:srgbClr>
                  </a:outerShdw>
                </a:effectLst>
              </a:rPr>
              <a:t>L</a:t>
            </a:r>
            <a:r>
              <a:rPr lang="en-US" sz="4800" b="1" dirty="0" smtClean="0">
                <a:solidFill>
                  <a:srgbClr val="0070C0"/>
                </a:solidFill>
                <a:effectLst>
                  <a:outerShdw blurRad="38100" dist="38100" dir="2700000" algn="tl">
                    <a:srgbClr val="000000">
                      <a:alpha val="43137"/>
                    </a:srgbClr>
                  </a:outerShdw>
                </a:effectLst>
              </a:rPr>
              <a:t>E</a:t>
            </a:r>
            <a:r>
              <a:rPr lang="en-US" sz="4800" b="1" dirty="0" smtClean="0">
                <a:solidFill>
                  <a:schemeClr val="accent5">
                    <a:lumMod val="40000"/>
                    <a:lumOff val="60000"/>
                  </a:schemeClr>
                </a:solidFill>
                <a:effectLst>
                  <a:outerShdw blurRad="38100" dist="38100" dir="2700000" algn="tl">
                    <a:srgbClr val="000000">
                      <a:alpha val="43137"/>
                    </a:srgbClr>
                  </a:outerShdw>
                </a:effectLst>
              </a:rPr>
              <a:t>C</a:t>
            </a:r>
            <a:r>
              <a:rPr lang="en-US" sz="4800" b="1" dirty="0" smtClean="0">
                <a:solidFill>
                  <a:srgbClr val="FFC000"/>
                </a:solidFill>
                <a:effectLst>
                  <a:outerShdw blurRad="38100" dist="38100" dir="2700000" algn="tl">
                    <a:srgbClr val="000000">
                      <a:alpha val="43137"/>
                    </a:srgbClr>
                  </a:outerShdw>
                </a:effectLst>
              </a:rPr>
              <a:t>T</a:t>
            </a:r>
            <a:r>
              <a:rPr lang="en-US" sz="4800" b="1" dirty="0" smtClean="0">
                <a:solidFill>
                  <a:schemeClr val="bg2">
                    <a:lumMod val="75000"/>
                  </a:schemeClr>
                </a:solidFill>
                <a:effectLst>
                  <a:outerShdw blurRad="38100" dist="38100" dir="2700000" algn="tl">
                    <a:srgbClr val="000000">
                      <a:alpha val="43137"/>
                    </a:srgbClr>
                  </a:outerShdw>
                </a:effectLst>
              </a:rPr>
              <a:t>I</a:t>
            </a:r>
            <a:r>
              <a:rPr lang="en-US" sz="4800" b="1" dirty="0" smtClean="0">
                <a:solidFill>
                  <a:srgbClr val="C00000"/>
                </a:solidFill>
                <a:effectLst>
                  <a:outerShdw blurRad="38100" dist="38100" dir="2700000" algn="tl">
                    <a:srgbClr val="000000">
                      <a:alpha val="43137"/>
                    </a:srgbClr>
                  </a:outerShdw>
                </a:effectLst>
              </a:rPr>
              <a:t>O</a:t>
            </a:r>
            <a:r>
              <a:rPr lang="en-US" sz="4800" b="1" dirty="0" smtClean="0">
                <a:solidFill>
                  <a:schemeClr val="accent2">
                    <a:lumMod val="40000"/>
                    <a:lumOff val="60000"/>
                  </a:schemeClr>
                </a:solidFill>
                <a:effectLst>
                  <a:outerShdw blurRad="38100" dist="38100" dir="2700000" algn="tl">
                    <a:srgbClr val="000000">
                      <a:alpha val="43137"/>
                    </a:srgbClr>
                  </a:outerShdw>
                </a:effectLst>
              </a:rPr>
              <a:t>N</a:t>
            </a:r>
            <a:endParaRPr lang="en-US" sz="4800" b="1" dirty="0">
              <a:solidFill>
                <a:schemeClr val="accent2">
                  <a:lumMod val="40000"/>
                  <a:lumOff val="60000"/>
                </a:schemeClr>
              </a:solidFill>
              <a:effectLst>
                <a:outerShdw blurRad="38100" dist="38100" dir="2700000" algn="tl">
                  <a:srgbClr val="000000">
                    <a:alpha val="43137"/>
                  </a:srgbClr>
                </a:outerShdw>
              </a:effectLst>
            </a:endParaRPr>
          </a:p>
        </p:txBody>
      </p:sp>
      <p:sp>
        <p:nvSpPr>
          <p:cNvPr id="5" name="TextBox 4"/>
          <p:cNvSpPr txBox="1"/>
          <p:nvPr/>
        </p:nvSpPr>
        <p:spPr>
          <a:xfrm>
            <a:off x="1981200" y="381000"/>
            <a:ext cx="5791200" cy="708025"/>
          </a:xfrm>
          <a:prstGeom prst="rect">
            <a:avLst/>
          </a:prstGeom>
          <a:solidFill>
            <a:srgbClr val="66FF33"/>
          </a:solidFill>
        </p:spPr>
        <p:txBody>
          <a:bodyPr>
            <a:spAutoFit/>
          </a:bodyPr>
          <a:lstStyle/>
          <a:p>
            <a:pPr algn="ctr">
              <a:defRPr/>
            </a:pPr>
            <a:r>
              <a:rPr lang="en-US" sz="2000" b="1" u="sng" dirty="0">
                <a:effectLst>
                  <a:outerShdw blurRad="38100" dist="38100" dir="2700000" algn="tl">
                    <a:srgbClr val="000000">
                      <a:alpha val="43137"/>
                    </a:srgbClr>
                  </a:outerShdw>
                </a:effectLst>
              </a:rPr>
              <a:t>SIBAR INSTITUTE OF DENTAL SCIENCES,GUNTUR</a:t>
            </a:r>
          </a:p>
        </p:txBody>
      </p:sp>
      <p:sp>
        <p:nvSpPr>
          <p:cNvPr id="6" name="TextBox 5"/>
          <p:cNvSpPr txBox="1"/>
          <p:nvPr/>
        </p:nvSpPr>
        <p:spPr>
          <a:xfrm>
            <a:off x="2438400" y="1447800"/>
            <a:ext cx="4953000" cy="954107"/>
          </a:xfrm>
          <a:prstGeom prst="rect">
            <a:avLst/>
          </a:prstGeom>
          <a:solidFill>
            <a:srgbClr val="92D050"/>
          </a:solidFill>
        </p:spPr>
        <p:txBody>
          <a:bodyPr wrap="square">
            <a:spAutoFit/>
          </a:bodyPr>
          <a:lstStyle/>
          <a:p>
            <a:pPr algn="ctr">
              <a:defRPr/>
            </a:pPr>
            <a:r>
              <a:rPr lang="en-US" sz="2000" b="1" dirty="0"/>
              <a:t> </a:t>
            </a:r>
            <a:r>
              <a:rPr lang="en-US" b="1" dirty="0">
                <a:effectLst>
                  <a:outerShdw blurRad="38100" dist="38100" dir="2700000" algn="tl">
                    <a:srgbClr val="000000">
                      <a:alpha val="43137"/>
                    </a:srgbClr>
                  </a:outerShdw>
                </a:effectLst>
              </a:rPr>
              <a:t>DEPARTMENT OF CONSERVATIVE </a:t>
            </a:r>
          </a:p>
          <a:p>
            <a:pPr algn="ctr">
              <a:defRPr/>
            </a:pPr>
            <a:r>
              <a:rPr lang="en-US" b="1" dirty="0">
                <a:effectLst>
                  <a:outerShdw blurRad="38100" dist="38100" dir="2700000" algn="tl">
                    <a:srgbClr val="000000">
                      <a:alpha val="43137"/>
                    </a:srgbClr>
                  </a:outerShdw>
                </a:effectLst>
              </a:rPr>
              <a:t>DENTISTRY AND ENDODONTICS</a:t>
            </a:r>
          </a:p>
          <a:p>
            <a:pPr algn="ctr">
              <a:defRPr/>
            </a:pPr>
            <a:endParaRPr lang="en-US" dirty="0"/>
          </a:p>
        </p:txBody>
      </p:sp>
      <p:pic>
        <p:nvPicPr>
          <p:cNvPr id="7" name="Picture 6" descr="C:\Users\nagesh\Desktop\IMG-20201215-WA0020.jpg"/>
          <p:cNvPicPr/>
          <p:nvPr/>
        </p:nvPicPr>
        <p:blipFill>
          <a:blip r:embed="rId3">
            <a:extLst/>
          </a:blip>
          <a:srcRect/>
          <a:stretch>
            <a:fillRect/>
          </a:stretch>
        </p:blipFill>
        <p:spPr bwMode="auto">
          <a:xfrm>
            <a:off x="0" y="0"/>
            <a:ext cx="1487150" cy="1842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8"/>
          <p:cNvSpPr txBox="1"/>
          <p:nvPr/>
        </p:nvSpPr>
        <p:spPr>
          <a:xfrm>
            <a:off x="5791200" y="5029200"/>
            <a:ext cx="28194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Dr. C. RAM SUNIL</a:t>
            </a:r>
          </a:p>
          <a:p>
            <a:r>
              <a:rPr lang="en-US" sz="2800" dirty="0" smtClean="0"/>
              <a:t>PROFESSOR</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066800" y="457200"/>
          <a:ext cx="7086600" cy="3657600"/>
        </p:xfrm>
        <a:graphic>
          <a:graphicData uri="http://schemas.openxmlformats.org/drawingml/2006/table">
            <a:tbl>
              <a:tblPr/>
              <a:tblGrid>
                <a:gridCol w="3989310"/>
                <a:gridCol w="3097290"/>
              </a:tblGrid>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380 nm - 450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Violet</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450 nm – 480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Blue</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480 nm – 510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Blue -  Green</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510 nm – 550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Green</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550 nm – 570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Yellow – Green</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570 nm – 590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Yellow</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a:solidFill>
                            <a:schemeClr val="tx1"/>
                          </a:solidFill>
                          <a:latin typeface="Bookman Old Style"/>
                          <a:ea typeface="Times New Roman"/>
                          <a:cs typeface="Times New Roman"/>
                        </a:rPr>
                        <a:t>590 nm – 630 nm</a:t>
                      </a:r>
                      <a:endParaRPr lang="en-US" sz="1200" b="1">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Orange</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57200">
                <a:tc>
                  <a:txBody>
                    <a:bodyPr/>
                    <a:lstStyle/>
                    <a:p>
                      <a:pPr marL="0" marR="0" algn="ctr">
                        <a:lnSpc>
                          <a:spcPct val="150000"/>
                        </a:lnSpc>
                        <a:spcBef>
                          <a:spcPts val="0"/>
                        </a:spcBef>
                        <a:spcAft>
                          <a:spcPts val="0"/>
                        </a:spcAft>
                      </a:pPr>
                      <a:r>
                        <a:rPr lang="en-US" sz="1200" b="1" spc="50" dirty="0">
                          <a:solidFill>
                            <a:schemeClr val="tx1"/>
                          </a:solidFill>
                          <a:latin typeface="Bookman Old Style"/>
                          <a:ea typeface="Times New Roman"/>
                          <a:cs typeface="Times New Roman"/>
                        </a:rPr>
                        <a:t>630 nm – 750 nm</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200" b="1" spc="50" dirty="0">
                          <a:solidFill>
                            <a:schemeClr val="tx1"/>
                          </a:solidFill>
                          <a:latin typeface="Bookman Old Style"/>
                          <a:ea typeface="Times New Roman"/>
                          <a:cs typeface="Times New Roman"/>
                        </a:rPr>
                        <a:t>Red</a:t>
                      </a:r>
                      <a:endParaRPr lang="en-US" sz="1200" b="1"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pic>
        <p:nvPicPr>
          <p:cNvPr id="6" name="Picture 6" descr="spectrum"/>
          <p:cNvPicPr>
            <a:picLocks noChangeAspect="1" noChangeArrowheads="1"/>
          </p:cNvPicPr>
          <p:nvPr/>
        </p:nvPicPr>
        <p:blipFill>
          <a:blip r:embed="rId2"/>
          <a:srcRect/>
          <a:stretch>
            <a:fillRect/>
          </a:stretch>
        </p:blipFill>
        <p:spPr>
          <a:xfrm>
            <a:off x="1143000" y="4038600"/>
            <a:ext cx="7086600" cy="2819400"/>
          </a:xfrm>
          <a:prstGeom prst="rect">
            <a:avLst/>
          </a:prstGeom>
          <a:noFill/>
          <a:ln/>
        </p:spPr>
      </p:pic>
      <p:sp>
        <p:nvSpPr>
          <p:cNvPr id="8" name="Rectangle 1"/>
          <p:cNvSpPr>
            <a:spLocks noGrp="1" noChangeArrowheads="1"/>
          </p:cNvSpPr>
          <p:nvPr>
            <p:ph type="title"/>
          </p:nvPr>
        </p:nvSpPr>
        <p:spPr bwMode="auto">
          <a:xfrm>
            <a:off x="304800" y="0"/>
            <a:ext cx="8839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2400" b="1" dirty="0" smtClean="0">
                <a:solidFill>
                  <a:srgbClr val="00B050"/>
                </a:solidFill>
                <a:latin typeface="Bookman Old Style" pitchFamily="18" charset="0"/>
                <a:ea typeface="Times New Roman" pitchFamily="18" charset="0"/>
                <a:cs typeface="Arial" pitchFamily="34" charset="0"/>
              </a:rPr>
              <a:t>Wavelength range of different colors</a:t>
            </a:r>
            <a:r>
              <a:rPr lang="en-US" dirty="0" smtClean="0">
                <a:solidFill>
                  <a:srgbClr val="00B050"/>
                </a:solidFill>
                <a:latin typeface="Arial" pitchFamily="34" charset="0"/>
                <a:cs typeface="Arial" pitchFamily="34" charset="0"/>
              </a:rPr>
              <a:t/>
            </a:r>
            <a:br>
              <a:rPr lang="en-US" dirty="0" smtClean="0">
                <a:solidFill>
                  <a:srgbClr val="00B050"/>
                </a:solidFill>
                <a:latin typeface="Arial" pitchFamily="34" charset="0"/>
                <a:cs typeface="Arial" pitchFamily="34"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How do we see color?:</a:t>
            </a:r>
            <a:endParaRPr lang="en-US" dirty="0">
              <a:solidFill>
                <a:srgbClr val="FF0066"/>
              </a:solidFill>
            </a:endParaRPr>
          </a:p>
        </p:txBody>
      </p:sp>
      <p:sp>
        <p:nvSpPr>
          <p:cNvPr id="3" name="Content Placeholder 2"/>
          <p:cNvSpPr>
            <a:spLocks noGrp="1"/>
          </p:cNvSpPr>
          <p:nvPr>
            <p:ph idx="1"/>
          </p:nvPr>
        </p:nvSpPr>
        <p:spPr/>
        <p:txBody>
          <a:bodyPr/>
          <a:lstStyle/>
          <a:p>
            <a:endParaRPr lang="en-US" dirty="0"/>
          </a:p>
        </p:txBody>
      </p:sp>
      <p:pic>
        <p:nvPicPr>
          <p:cNvPr id="4" name="Picture 6" descr="http://www.colourblindawareness.org/wp-content/themes/outreach/images/slider/types/eye.jpg"/>
          <p:cNvPicPr>
            <a:picLocks noChangeAspect="1" noChangeArrowheads="1"/>
          </p:cNvPicPr>
          <p:nvPr/>
        </p:nvPicPr>
        <p:blipFill>
          <a:blip r:embed="rId2" cstate="print"/>
          <a:srcRect/>
          <a:stretch>
            <a:fillRect/>
          </a:stretch>
        </p:blipFill>
        <p:spPr bwMode="auto">
          <a:xfrm>
            <a:off x="539552" y="2852936"/>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8" descr="http://www.asknature.org/images/uploads/strategy/a3efc240fc606e79d93e44faa4b1c37b/eyecones.jpg"/>
          <p:cNvPicPr>
            <a:picLocks noChangeAspect="1" noChangeArrowheads="1"/>
          </p:cNvPicPr>
          <p:nvPr/>
        </p:nvPicPr>
        <p:blipFill>
          <a:blip r:embed="rId3" cstate="print"/>
          <a:srcRect/>
          <a:stretch>
            <a:fillRect/>
          </a:stretch>
        </p:blipFill>
        <p:spPr bwMode="auto">
          <a:xfrm>
            <a:off x="3851920" y="2204864"/>
            <a:ext cx="4762500" cy="3686176"/>
          </a:xfrm>
          <a:prstGeom prst="rect">
            <a:avLst/>
          </a:prstGeom>
          <a:ln w="5715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292725" y="2133600"/>
            <a:ext cx="3103563" cy="3141663"/>
          </a:xfrm>
        </p:spPr>
      </p:pic>
      <p:sp>
        <p:nvSpPr>
          <p:cNvPr id="18435" name="TextBox 8"/>
          <p:cNvSpPr txBox="1">
            <a:spLocks noChangeArrowheads="1"/>
          </p:cNvSpPr>
          <p:nvPr/>
        </p:nvSpPr>
        <p:spPr bwMode="auto">
          <a:xfrm>
            <a:off x="838200" y="1905000"/>
            <a:ext cx="3816350" cy="4370387"/>
          </a:xfrm>
          <a:prstGeom prst="rect">
            <a:avLst/>
          </a:prstGeom>
          <a:noFill/>
          <a:ln w="9525">
            <a:noFill/>
            <a:miter lim="800000"/>
            <a:headEnd/>
            <a:tailEnd/>
          </a:ln>
        </p:spPr>
        <p:txBody>
          <a:bodyPr>
            <a:spAutoFit/>
          </a:bodyPr>
          <a:lstStyle/>
          <a:p>
            <a:r>
              <a:rPr lang="en-US" altLang="en-US" sz="2000" dirty="0">
                <a:solidFill>
                  <a:schemeClr val="accent6">
                    <a:lumMod val="40000"/>
                    <a:lumOff val="60000"/>
                  </a:schemeClr>
                </a:solidFill>
                <a:latin typeface="Times New Roman" pitchFamily="18" charset="0"/>
                <a:cs typeface="Times New Roman" pitchFamily="18" charset="0"/>
              </a:rPr>
              <a:t>       </a:t>
            </a:r>
            <a:r>
              <a:rPr lang="en-US" altLang="en-US" sz="2000" dirty="0" smtClean="0">
                <a:solidFill>
                  <a:schemeClr val="accent6">
                    <a:lumMod val="40000"/>
                    <a:lumOff val="60000"/>
                  </a:schemeClr>
                </a:solidFill>
                <a:latin typeface="Times New Roman" pitchFamily="18" charset="0"/>
                <a:cs typeface="Times New Roman" pitchFamily="18" charset="0"/>
              </a:rPr>
              <a:t> </a:t>
            </a:r>
            <a:r>
              <a:rPr lang="en-US" altLang="en-US" sz="2000" dirty="0">
                <a:solidFill>
                  <a:schemeClr val="accent6">
                    <a:lumMod val="40000"/>
                    <a:lumOff val="60000"/>
                  </a:schemeClr>
                </a:solidFill>
                <a:latin typeface="Times New Roman" pitchFamily="18" charset="0"/>
                <a:cs typeface="Times New Roman" pitchFamily="18" charset="0"/>
              </a:rPr>
              <a:t>Stimulus of light</a:t>
            </a:r>
          </a:p>
          <a:p>
            <a:r>
              <a:rPr lang="en-US" altLang="en-US" sz="2000" dirty="0">
                <a:solidFill>
                  <a:schemeClr val="accent6">
                    <a:lumMod val="40000"/>
                    <a:lumOff val="60000"/>
                  </a:schemeClr>
                </a:solidFill>
                <a:latin typeface="Times New Roman" pitchFamily="18" charset="0"/>
                <a:cs typeface="Times New Roman" pitchFamily="18" charset="0"/>
              </a:rPr>
              <a:t> </a:t>
            </a:r>
          </a:p>
          <a:p>
            <a:r>
              <a:rPr lang="en-US" altLang="en-US" sz="2000" dirty="0">
                <a:solidFill>
                  <a:schemeClr val="accent6">
                    <a:lumMod val="40000"/>
                    <a:lumOff val="60000"/>
                  </a:schemeClr>
                </a:solidFill>
                <a:latin typeface="Times New Roman" pitchFamily="18" charset="0"/>
                <a:cs typeface="Times New Roman" pitchFamily="18" charset="0"/>
              </a:rPr>
              <a:t>              </a:t>
            </a:r>
            <a:r>
              <a:rPr lang="en-US" altLang="en-US" sz="2000" dirty="0" smtClean="0">
                <a:solidFill>
                  <a:schemeClr val="accent6">
                    <a:lumMod val="40000"/>
                    <a:lumOff val="60000"/>
                  </a:schemeClr>
                </a:solidFill>
                <a:latin typeface="Times New Roman" pitchFamily="18" charset="0"/>
                <a:cs typeface="Times New Roman" pitchFamily="18" charset="0"/>
              </a:rPr>
              <a:t>Cornea</a:t>
            </a:r>
            <a:endParaRPr lang="en-US" altLang="en-US" sz="2000" dirty="0">
              <a:solidFill>
                <a:schemeClr val="accent6">
                  <a:lumMod val="40000"/>
                  <a:lumOff val="60000"/>
                </a:schemeClr>
              </a:solidFill>
              <a:latin typeface="Times New Roman" pitchFamily="18" charset="0"/>
              <a:cs typeface="Times New Roman" pitchFamily="18" charset="0"/>
            </a:endParaRPr>
          </a:p>
          <a:p>
            <a:endParaRPr lang="en-US" altLang="en-US" sz="2000" dirty="0">
              <a:solidFill>
                <a:schemeClr val="accent6">
                  <a:lumMod val="40000"/>
                  <a:lumOff val="60000"/>
                </a:schemeClr>
              </a:solidFill>
              <a:latin typeface="Times New Roman" pitchFamily="18" charset="0"/>
              <a:cs typeface="Times New Roman" pitchFamily="18" charset="0"/>
            </a:endParaRPr>
          </a:p>
          <a:p>
            <a:r>
              <a:rPr lang="en-US" altLang="en-US" sz="2000" dirty="0">
                <a:solidFill>
                  <a:schemeClr val="accent6">
                    <a:lumMod val="40000"/>
                    <a:lumOff val="60000"/>
                  </a:schemeClr>
                </a:solidFill>
                <a:latin typeface="Times New Roman" pitchFamily="18" charset="0"/>
                <a:cs typeface="Times New Roman" pitchFamily="18" charset="0"/>
              </a:rPr>
              <a:t>             </a:t>
            </a:r>
            <a:r>
              <a:rPr lang="en-US" altLang="en-US" sz="2000" dirty="0" smtClean="0">
                <a:solidFill>
                  <a:schemeClr val="accent6">
                    <a:lumMod val="40000"/>
                    <a:lumOff val="60000"/>
                  </a:schemeClr>
                </a:solidFill>
                <a:latin typeface="Times New Roman" pitchFamily="18" charset="0"/>
                <a:cs typeface="Times New Roman" pitchFamily="18" charset="0"/>
              </a:rPr>
              <a:t> </a:t>
            </a:r>
            <a:r>
              <a:rPr lang="en-US" altLang="en-US" sz="2000" dirty="0">
                <a:solidFill>
                  <a:schemeClr val="accent6">
                    <a:lumMod val="40000"/>
                    <a:lumOff val="60000"/>
                  </a:schemeClr>
                </a:solidFill>
                <a:latin typeface="Times New Roman" pitchFamily="18" charset="0"/>
                <a:cs typeface="Times New Roman" pitchFamily="18" charset="0"/>
              </a:rPr>
              <a:t>Lens</a:t>
            </a:r>
          </a:p>
          <a:p>
            <a:endParaRPr lang="en-US" altLang="en-US" sz="2000" dirty="0">
              <a:solidFill>
                <a:schemeClr val="accent6">
                  <a:lumMod val="40000"/>
                  <a:lumOff val="60000"/>
                </a:schemeClr>
              </a:solidFill>
              <a:latin typeface="Times New Roman" pitchFamily="18" charset="0"/>
              <a:cs typeface="Times New Roman" pitchFamily="18" charset="0"/>
            </a:endParaRPr>
          </a:p>
          <a:p>
            <a:r>
              <a:rPr lang="en-US" altLang="en-US" sz="2000" dirty="0">
                <a:solidFill>
                  <a:schemeClr val="accent6">
                    <a:lumMod val="40000"/>
                    <a:lumOff val="60000"/>
                  </a:schemeClr>
                </a:solidFill>
                <a:latin typeface="Times New Roman" pitchFamily="18" charset="0"/>
                <a:cs typeface="Times New Roman" pitchFamily="18" charset="0"/>
              </a:rPr>
              <a:t>Reaches on retina  ( rods/cones)</a:t>
            </a:r>
          </a:p>
          <a:p>
            <a:r>
              <a:rPr lang="en-US" altLang="en-US" sz="2000" dirty="0">
                <a:solidFill>
                  <a:schemeClr val="accent6">
                    <a:lumMod val="40000"/>
                    <a:lumOff val="60000"/>
                  </a:schemeClr>
                </a:solidFill>
                <a:latin typeface="Times New Roman" pitchFamily="18" charset="0"/>
                <a:cs typeface="Times New Roman" pitchFamily="18" charset="0"/>
              </a:rPr>
              <a:t> </a:t>
            </a:r>
          </a:p>
          <a:p>
            <a:r>
              <a:rPr lang="en-US" altLang="en-US" sz="2000" dirty="0">
                <a:solidFill>
                  <a:schemeClr val="accent6">
                    <a:lumMod val="40000"/>
                    <a:lumOff val="60000"/>
                  </a:schemeClr>
                </a:solidFill>
                <a:latin typeface="Times New Roman" pitchFamily="18" charset="0"/>
                <a:cs typeface="Times New Roman" pitchFamily="18" charset="0"/>
              </a:rPr>
              <a:t>Stimulus transmitted through optic nerve</a:t>
            </a:r>
          </a:p>
          <a:p>
            <a:endParaRPr lang="en-US" altLang="en-US" sz="2000" dirty="0">
              <a:solidFill>
                <a:schemeClr val="accent6">
                  <a:lumMod val="40000"/>
                  <a:lumOff val="60000"/>
                </a:schemeClr>
              </a:solidFill>
              <a:latin typeface="Times New Roman" pitchFamily="18" charset="0"/>
              <a:cs typeface="Times New Roman" pitchFamily="18" charset="0"/>
            </a:endParaRPr>
          </a:p>
          <a:p>
            <a:r>
              <a:rPr lang="en-US" altLang="en-US" sz="2000" dirty="0">
                <a:solidFill>
                  <a:schemeClr val="accent6">
                    <a:lumMod val="40000"/>
                    <a:lumOff val="60000"/>
                  </a:schemeClr>
                </a:solidFill>
                <a:latin typeface="Times New Roman" pitchFamily="18" charset="0"/>
                <a:cs typeface="Times New Roman" pitchFamily="18" charset="0"/>
              </a:rPr>
              <a:t>Then sent to brain  where they are computed &amp; interpreted as color.</a:t>
            </a:r>
          </a:p>
          <a:p>
            <a:endParaRPr lang="en-IN" altLang="en-US" dirty="0"/>
          </a:p>
        </p:txBody>
      </p:sp>
      <p:sp>
        <p:nvSpPr>
          <p:cNvPr id="10" name="Arrow: Down 9"/>
          <p:cNvSpPr/>
          <p:nvPr/>
        </p:nvSpPr>
        <p:spPr>
          <a:xfrm>
            <a:off x="1979613" y="2276475"/>
            <a:ext cx="144462"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Arrow: Down 10"/>
          <p:cNvSpPr/>
          <p:nvPr/>
        </p:nvSpPr>
        <p:spPr>
          <a:xfrm>
            <a:off x="1979613" y="2908300"/>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Arrow: Down 11"/>
          <p:cNvSpPr/>
          <p:nvPr/>
        </p:nvSpPr>
        <p:spPr>
          <a:xfrm>
            <a:off x="1979613" y="3475038"/>
            <a:ext cx="144462"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Arrow: Down 12"/>
          <p:cNvSpPr/>
          <p:nvPr/>
        </p:nvSpPr>
        <p:spPr>
          <a:xfrm>
            <a:off x="1981200" y="4114800"/>
            <a:ext cx="144462"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Arrow: Down 13"/>
          <p:cNvSpPr/>
          <p:nvPr/>
        </p:nvSpPr>
        <p:spPr>
          <a:xfrm>
            <a:off x="2057400" y="4876800"/>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 name="TextBox 8"/>
          <p:cNvSpPr txBox="1"/>
          <p:nvPr/>
        </p:nvSpPr>
        <p:spPr>
          <a:xfrm>
            <a:off x="1676400" y="381000"/>
            <a:ext cx="5819222" cy="830997"/>
          </a:xfrm>
          <a:prstGeom prst="rect">
            <a:avLst/>
          </a:prstGeom>
          <a:noFill/>
        </p:spPr>
        <p:txBody>
          <a:bodyPr wrap="none" rtlCol="0">
            <a:spAutoFit/>
          </a:bodyPr>
          <a:lstStyle/>
          <a:p>
            <a:r>
              <a:rPr lang="en-US" sz="4800" dirty="0" smtClean="0">
                <a:solidFill>
                  <a:srgbClr val="FF0066"/>
                </a:solidFill>
              </a:rPr>
              <a:t>How do we see color?:</a:t>
            </a:r>
            <a:endParaRPr lang="en-US" sz="4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a:t>
            </a:r>
            <a:endParaRPr lang="en-US" dirty="0"/>
          </a:p>
        </p:txBody>
      </p:sp>
      <p:sp>
        <p:nvSpPr>
          <p:cNvPr id="3" name="Content Placeholder 2"/>
          <p:cNvSpPr>
            <a:spLocks noGrp="1"/>
          </p:cNvSpPr>
          <p:nvPr>
            <p:ph idx="1"/>
          </p:nvPr>
        </p:nvSpPr>
        <p:spPr/>
        <p:txBody>
          <a:bodyPr/>
          <a:lstStyle/>
          <a:p>
            <a:r>
              <a:rPr lang="en-US" altLang="en-US" sz="3200" dirty="0" smtClean="0">
                <a:solidFill>
                  <a:srgbClr val="FFFF00"/>
                </a:solidFill>
              </a:rPr>
              <a:t>RODS: </a:t>
            </a:r>
            <a:r>
              <a:rPr lang="en-US" altLang="en-US" sz="3200" dirty="0" smtClean="0"/>
              <a:t>These are located on the edges and few towards the center of the retina.</a:t>
            </a:r>
          </a:p>
          <a:p>
            <a:r>
              <a:rPr lang="en-US" altLang="en-US" sz="3200" dirty="0" smtClean="0">
                <a:solidFill>
                  <a:srgbClr val="FFFF00"/>
                </a:solidFill>
                <a:latin typeface="Helvetica Neue"/>
              </a:rPr>
              <a:t>CONES: </a:t>
            </a:r>
            <a:r>
              <a:rPr lang="en-US" altLang="en-US" sz="3200" dirty="0" smtClean="0">
                <a:latin typeface="Helvetica Neue"/>
              </a:rPr>
              <a:t>These are concentrated near the center of the retina at the fovea.  </a:t>
            </a:r>
          </a:p>
          <a:p>
            <a:endParaRPr lang="en-US" dirty="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267200"/>
            <a:ext cx="7239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Dimensions of color:</a:t>
            </a:r>
            <a:endParaRPr lang="en-US" dirty="0">
              <a:solidFill>
                <a:srgbClr val="92D050"/>
              </a:solidFill>
            </a:endParaRPr>
          </a:p>
        </p:txBody>
      </p:sp>
      <p:sp>
        <p:nvSpPr>
          <p:cNvPr id="3" name="Content Placeholder 2"/>
          <p:cNvSpPr>
            <a:spLocks noGrp="1"/>
          </p:cNvSpPr>
          <p:nvPr>
            <p:ph idx="1"/>
          </p:nvPr>
        </p:nvSpPr>
        <p:spPr>
          <a:xfrm>
            <a:off x="838200" y="1219200"/>
            <a:ext cx="7772400" cy="4572000"/>
          </a:xfrm>
        </p:spPr>
        <p:txBody>
          <a:bodyPr/>
          <a:lstStyle/>
          <a:p>
            <a:pPr>
              <a:buNone/>
            </a:pPr>
            <a:r>
              <a:rPr lang="en-US" dirty="0" smtClean="0">
                <a:solidFill>
                  <a:srgbClr val="FF0066"/>
                </a:solidFill>
              </a:rPr>
              <a:t>Hue:</a:t>
            </a:r>
          </a:p>
          <a:p>
            <a:r>
              <a:rPr lang="en-US" dirty="0" smtClean="0"/>
              <a:t>It refers to the dominant wavelength in the spectral distribution.</a:t>
            </a:r>
          </a:p>
          <a:p>
            <a:pPr>
              <a:buNone/>
            </a:pPr>
            <a:endParaRPr lang="en-US" dirty="0" smtClean="0"/>
          </a:p>
          <a:p>
            <a:r>
              <a:rPr lang="en-US" dirty="0" smtClean="0"/>
              <a:t>This represents the color of the material . E.g. blue, green, yellow , orange.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1750" y="4095750"/>
            <a:ext cx="2762250" cy="27622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66"/>
                </a:solidFill>
              </a:rPr>
              <a:t>Chroma</a:t>
            </a:r>
            <a:r>
              <a:rPr lang="en-US" dirty="0" smtClean="0">
                <a:solidFill>
                  <a:srgbClr val="FF0066"/>
                </a:solidFill>
              </a:rPr>
              <a:t>:</a:t>
            </a:r>
            <a:endParaRPr lang="en-US" dirty="0">
              <a:solidFill>
                <a:srgbClr val="FF0066"/>
              </a:solidFill>
            </a:endParaRPr>
          </a:p>
        </p:txBody>
      </p:sp>
      <p:sp>
        <p:nvSpPr>
          <p:cNvPr id="3" name="Content Placeholder 2"/>
          <p:cNvSpPr>
            <a:spLocks noGrp="1"/>
          </p:cNvSpPr>
          <p:nvPr>
            <p:ph idx="1"/>
          </p:nvPr>
        </p:nvSpPr>
        <p:spPr/>
        <p:txBody>
          <a:bodyPr>
            <a:normAutofit/>
          </a:bodyPr>
          <a:lstStyle/>
          <a:p>
            <a:r>
              <a:rPr lang="en-US" dirty="0" err="1" smtClean="0"/>
              <a:t>Chroma</a:t>
            </a:r>
            <a:r>
              <a:rPr lang="en-US" dirty="0" smtClean="0"/>
              <a:t> refers to the concentration of a color</a:t>
            </a:r>
          </a:p>
          <a:p>
            <a:endParaRPr lang="en-US" dirty="0" smtClean="0"/>
          </a:p>
          <a:p>
            <a:r>
              <a:rPr lang="en-US" dirty="0" smtClean="0"/>
              <a:t>The higher the </a:t>
            </a:r>
            <a:r>
              <a:rPr lang="en-US" dirty="0" err="1" smtClean="0"/>
              <a:t>chroma</a:t>
            </a:r>
            <a:r>
              <a:rPr lang="en-US" dirty="0" smtClean="0"/>
              <a:t> more intense the color.</a:t>
            </a:r>
          </a:p>
          <a:p>
            <a:r>
              <a:rPr lang="en-US" dirty="0" smtClean="0"/>
              <a:t>Natural teeth </a:t>
            </a:r>
            <a:r>
              <a:rPr lang="en-US" dirty="0" err="1" smtClean="0"/>
              <a:t>chroma</a:t>
            </a:r>
            <a:r>
              <a:rPr lang="en-US" dirty="0" smtClean="0"/>
              <a:t> range : 0.5 to 4</a:t>
            </a:r>
          </a:p>
          <a:p>
            <a:r>
              <a:rPr lang="en-US" dirty="0" err="1" smtClean="0"/>
              <a:t>chroma</a:t>
            </a:r>
            <a:r>
              <a:rPr lang="en-US" dirty="0" smtClean="0"/>
              <a:t> </a:t>
            </a:r>
            <a:r>
              <a:rPr lang="en-US" dirty="0" smtClean="0">
                <a:sym typeface="Symbol" pitchFamily="18" charset="2"/>
              </a:rPr>
              <a:t></a:t>
            </a:r>
            <a:r>
              <a:rPr lang="en-US" dirty="0" smtClean="0"/>
              <a:t> 1/value.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77025" y="501015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Value:</a:t>
            </a:r>
            <a:endParaRPr lang="en-US" dirty="0">
              <a:solidFill>
                <a:srgbClr val="FF0066"/>
              </a:solidFill>
            </a:endParaRPr>
          </a:p>
        </p:txBody>
      </p:sp>
      <p:sp>
        <p:nvSpPr>
          <p:cNvPr id="3" name="Content Placeholder 2"/>
          <p:cNvSpPr>
            <a:spLocks noGrp="1"/>
          </p:cNvSpPr>
          <p:nvPr>
            <p:ph idx="1"/>
          </p:nvPr>
        </p:nvSpPr>
        <p:spPr>
          <a:xfrm>
            <a:off x="914400" y="1783560"/>
            <a:ext cx="6324600" cy="4572000"/>
          </a:xfrm>
        </p:spPr>
        <p:txBody>
          <a:bodyPr/>
          <a:lstStyle/>
          <a:p>
            <a:r>
              <a:rPr lang="en-US" dirty="0" smtClean="0"/>
              <a:t>It represents the lightness or darkness of a color or the brightness of an object.</a:t>
            </a:r>
          </a:p>
          <a:p>
            <a:r>
              <a:rPr lang="en-US" dirty="0" smtClean="0"/>
              <a:t>Appears </a:t>
            </a:r>
            <a:r>
              <a:rPr lang="en-US" dirty="0" err="1" smtClean="0"/>
              <a:t>brighter:</a:t>
            </a:r>
            <a:r>
              <a:rPr lang="en-US" dirty="0" err="1" smtClean="0">
                <a:solidFill>
                  <a:srgbClr val="FFC000"/>
                </a:solidFill>
              </a:rPr>
              <a:t>High</a:t>
            </a:r>
            <a:r>
              <a:rPr lang="en-US" dirty="0" smtClean="0">
                <a:solidFill>
                  <a:srgbClr val="FFC000"/>
                </a:solidFill>
              </a:rPr>
              <a:t> value</a:t>
            </a:r>
            <a:r>
              <a:rPr lang="en-US" dirty="0" smtClean="0"/>
              <a:t>(if more light is reflected from object)</a:t>
            </a:r>
            <a:endParaRPr lang="en-US" dirty="0" smtClean="0">
              <a:solidFill>
                <a:srgbClr val="FFC000"/>
              </a:solidFill>
            </a:endParaRPr>
          </a:p>
          <a:p>
            <a:r>
              <a:rPr lang="en-US" dirty="0" smtClean="0"/>
              <a:t>Appears </a:t>
            </a:r>
            <a:r>
              <a:rPr lang="en-US" dirty="0" err="1" smtClean="0"/>
              <a:t>darker:</a:t>
            </a:r>
            <a:r>
              <a:rPr lang="en-US" dirty="0" err="1" smtClean="0">
                <a:solidFill>
                  <a:srgbClr val="FFC000"/>
                </a:solidFill>
              </a:rPr>
              <a:t>Low</a:t>
            </a:r>
            <a:r>
              <a:rPr lang="en-US" dirty="0" smtClean="0">
                <a:solidFill>
                  <a:srgbClr val="FFC000"/>
                </a:solidFill>
              </a:rPr>
              <a:t> value</a:t>
            </a:r>
            <a:r>
              <a:rPr lang="en-US" dirty="0" smtClean="0"/>
              <a:t>(if less light is reflected from object)</a:t>
            </a:r>
            <a:endParaRPr lang="en-US" dirty="0"/>
          </a:p>
        </p:txBody>
      </p:sp>
      <p:pic>
        <p:nvPicPr>
          <p:cNvPr id="4" name="Picture 3" descr="grayscale"/>
          <p:cNvPicPr>
            <a:picLocks noChangeAspect="1" noChangeArrowheads="1"/>
          </p:cNvPicPr>
          <p:nvPr/>
        </p:nvPicPr>
        <p:blipFill>
          <a:blip r:embed="rId2"/>
          <a:srcRect/>
          <a:stretch>
            <a:fillRect/>
          </a:stretch>
        </p:blipFill>
        <p:spPr bwMode="auto">
          <a:xfrm>
            <a:off x="7315200" y="990600"/>
            <a:ext cx="969046" cy="5181600"/>
          </a:xfrm>
          <a:prstGeom prst="rect">
            <a:avLst/>
          </a:prstGeom>
          <a:noFill/>
          <a:ln w="9525">
            <a:noFill/>
            <a:miter lim="800000"/>
            <a:headEnd/>
            <a:tailEnd/>
          </a:ln>
        </p:spPr>
      </p:pic>
      <p:sp>
        <p:nvSpPr>
          <p:cNvPr id="5" name="TextBox 4"/>
          <p:cNvSpPr txBox="1"/>
          <p:nvPr/>
        </p:nvSpPr>
        <p:spPr>
          <a:xfrm>
            <a:off x="7162800" y="381000"/>
            <a:ext cx="1223412" cy="646331"/>
          </a:xfrm>
          <a:prstGeom prst="rect">
            <a:avLst/>
          </a:prstGeom>
          <a:noFill/>
        </p:spPr>
        <p:txBody>
          <a:bodyPr wrap="none" rtlCol="0">
            <a:spAutoFit/>
          </a:bodyPr>
          <a:lstStyle/>
          <a:p>
            <a:r>
              <a:rPr lang="en-US" dirty="0" smtClean="0"/>
              <a:t>High value</a:t>
            </a:r>
          </a:p>
          <a:p>
            <a:r>
              <a:rPr lang="en-US" dirty="0" smtClean="0"/>
              <a:t>(light gray)</a:t>
            </a:r>
            <a:endParaRPr lang="en-US" dirty="0"/>
          </a:p>
        </p:txBody>
      </p:sp>
      <p:sp>
        <p:nvSpPr>
          <p:cNvPr id="6" name="TextBox 5"/>
          <p:cNvSpPr txBox="1"/>
          <p:nvPr/>
        </p:nvSpPr>
        <p:spPr>
          <a:xfrm>
            <a:off x="7239000" y="6172200"/>
            <a:ext cx="1250663" cy="923330"/>
          </a:xfrm>
          <a:prstGeom prst="rect">
            <a:avLst/>
          </a:prstGeom>
          <a:noFill/>
        </p:spPr>
        <p:txBody>
          <a:bodyPr wrap="none" rtlCol="0">
            <a:spAutoFit/>
          </a:bodyPr>
          <a:lstStyle/>
          <a:p>
            <a:r>
              <a:rPr lang="en-US" dirty="0" smtClean="0"/>
              <a:t>Low value</a:t>
            </a:r>
          </a:p>
          <a:p>
            <a:r>
              <a:rPr lang="en-US" dirty="0" smtClean="0"/>
              <a:t>(Dark gray)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dirty="0" smtClean="0"/>
              <a:t>Dental shade guide tabs are arranged in decreasing order of  Value.</a:t>
            </a:r>
          </a:p>
          <a:p>
            <a:endParaRPr lang="en-US" dirty="0"/>
          </a:p>
        </p:txBody>
      </p:sp>
      <p:pic>
        <p:nvPicPr>
          <p:cNvPr id="5" name="Content Placeholder 4" descr="zoom_shade_guide.jpg"/>
          <p:cNvPicPr>
            <a:picLocks noChangeAspect="1"/>
          </p:cNvPicPr>
          <p:nvPr/>
        </p:nvPicPr>
        <p:blipFill>
          <a:blip r:embed="rId2"/>
          <a:stretch>
            <a:fillRect/>
          </a:stretch>
        </p:blipFill>
        <p:spPr>
          <a:xfrm flipH="1">
            <a:off x="990600" y="3048000"/>
            <a:ext cx="7486010" cy="1924050"/>
          </a:xfrm>
          <a:prstGeom prst="rect">
            <a:avLst/>
          </a:prstGeom>
        </p:spPr>
      </p:pic>
      <p:sp>
        <p:nvSpPr>
          <p:cNvPr id="6" name="TextBox 5"/>
          <p:cNvSpPr txBox="1"/>
          <p:nvPr/>
        </p:nvSpPr>
        <p:spPr>
          <a:xfrm>
            <a:off x="1066800" y="5029200"/>
            <a:ext cx="7467600" cy="923330"/>
          </a:xfrm>
          <a:prstGeom prst="rect">
            <a:avLst/>
          </a:prstGeom>
          <a:noFill/>
        </p:spPr>
        <p:txBody>
          <a:bodyPr wrap="square" rtlCol="0">
            <a:spAutoFit/>
          </a:bodyPr>
          <a:lstStyle/>
          <a:p>
            <a:r>
              <a:rPr lang="en-US" dirty="0" smtClean="0"/>
              <a:t>Vita shade guide:</a:t>
            </a:r>
          </a:p>
          <a:p>
            <a:r>
              <a:rPr lang="en-US" dirty="0" smtClean="0"/>
              <a:t>B1,A1,B2,D2,A2,C1,C2,D4,A3,D3,B3,A3.5,B4,C3,A4,C4</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609600" y="0"/>
            <a:ext cx="8229600" cy="1143000"/>
          </a:xfrm>
        </p:spPr>
        <p:txBody>
          <a:bodyPr/>
          <a:lstStyle/>
          <a:p>
            <a:pPr algn="ctr"/>
            <a:r>
              <a:rPr lang="en-US" altLang="en-US" sz="2800" dirty="0" smtClean="0">
                <a:solidFill>
                  <a:srgbClr val="92D050"/>
                </a:solidFill>
                <a:latin typeface="Times New Roman" pitchFamily="18" charset="0"/>
                <a:cs typeface="Times New Roman" pitchFamily="18" charset="0"/>
              </a:rPr>
              <a:t>Relative clinical importance of hue, value and </a:t>
            </a:r>
            <a:r>
              <a:rPr lang="en-US" altLang="en-US" sz="2800" dirty="0" err="1" smtClean="0">
                <a:solidFill>
                  <a:srgbClr val="92D050"/>
                </a:solidFill>
                <a:latin typeface="Times New Roman" pitchFamily="18" charset="0"/>
                <a:cs typeface="Times New Roman" pitchFamily="18" charset="0"/>
              </a:rPr>
              <a:t>chroma</a:t>
            </a:r>
            <a:r>
              <a:rPr lang="en-US" altLang="en-US" sz="2800" dirty="0" smtClean="0">
                <a:solidFill>
                  <a:srgbClr val="92D050"/>
                </a:solidFill>
                <a:latin typeface="Times New Roman" pitchFamily="18" charset="0"/>
                <a:cs typeface="Times New Roman" pitchFamily="18" charset="0"/>
              </a:rPr>
              <a:t> :</a:t>
            </a:r>
            <a:r>
              <a:rPr lang="en-US" altLang="en-US" dirty="0" smtClean="0">
                <a:solidFill>
                  <a:srgbClr val="92D050"/>
                </a:solidFill>
              </a:rPr>
              <a:t/>
            </a:r>
            <a:br>
              <a:rPr lang="en-US" altLang="en-US" dirty="0" smtClean="0">
                <a:solidFill>
                  <a:srgbClr val="92D050"/>
                </a:solidFill>
              </a:rPr>
            </a:br>
            <a:endParaRPr lang="en-IN" altLang="en-US" dirty="0" smtClean="0">
              <a:solidFill>
                <a:srgbClr val="92D050"/>
              </a:solidFill>
            </a:endParaRPr>
          </a:p>
        </p:txBody>
      </p:sp>
      <p:sp>
        <p:nvSpPr>
          <p:cNvPr id="3" name="Content Placeholder 2"/>
          <p:cNvSpPr>
            <a:spLocks noGrp="1"/>
          </p:cNvSpPr>
          <p:nvPr>
            <p:ph idx="1"/>
          </p:nvPr>
        </p:nvSpPr>
        <p:spPr>
          <a:xfrm>
            <a:off x="762000" y="228600"/>
            <a:ext cx="7772400" cy="4572000"/>
          </a:xfrm>
        </p:spPr>
        <p:txBody>
          <a:bodyPr>
            <a:normAutofit fontScale="92500" lnSpcReduction="10000"/>
          </a:bodyPr>
          <a:lstStyle/>
          <a:p>
            <a:pPr marL="0" indent="0">
              <a:buFontTx/>
              <a:buNone/>
              <a:defRPr/>
            </a:pPr>
            <a:r>
              <a:rPr lang="en-US" dirty="0">
                <a:solidFill>
                  <a:srgbClr val="3B3835"/>
                </a:solidFill>
                <a:latin typeface="Helvetica Neue"/>
              </a:rPr>
              <a:t> </a:t>
            </a:r>
            <a:endParaRPr lang="en-US" dirty="0"/>
          </a:p>
          <a:p>
            <a:pPr>
              <a:defRPr/>
            </a:pPr>
            <a:r>
              <a:rPr lang="en-US" dirty="0"/>
              <a:t>  Color matching authorities state that </a:t>
            </a:r>
            <a:r>
              <a:rPr lang="en-US" dirty="0">
                <a:solidFill>
                  <a:srgbClr val="FFFF00"/>
                </a:solidFill>
              </a:rPr>
              <a:t>hue differences are easiest to detect </a:t>
            </a:r>
            <a:r>
              <a:rPr lang="en-US" dirty="0"/>
              <a:t>and </a:t>
            </a:r>
            <a:r>
              <a:rPr lang="en-US" dirty="0">
                <a:solidFill>
                  <a:srgbClr val="FFFF00"/>
                </a:solidFill>
              </a:rPr>
              <a:t>value differences the most difficult.</a:t>
            </a:r>
          </a:p>
          <a:p>
            <a:pPr>
              <a:defRPr/>
            </a:pPr>
            <a:r>
              <a:rPr lang="en-US" dirty="0"/>
              <a:t>  The authors </a:t>
            </a:r>
            <a:r>
              <a:rPr lang="en-US" dirty="0" smtClean="0"/>
              <a:t>have </a:t>
            </a:r>
            <a:r>
              <a:rPr lang="en-US" dirty="0"/>
              <a:t>the opinion </a:t>
            </a:r>
            <a:r>
              <a:rPr lang="en-US" dirty="0" smtClean="0"/>
              <a:t>that- </a:t>
            </a:r>
            <a:r>
              <a:rPr lang="en-US" dirty="0">
                <a:solidFill>
                  <a:srgbClr val="FFC000"/>
                </a:solidFill>
              </a:rPr>
              <a:t>value differences are most important</a:t>
            </a:r>
            <a:r>
              <a:rPr lang="en-US" dirty="0"/>
              <a:t>, and </a:t>
            </a:r>
            <a:r>
              <a:rPr lang="en-US" dirty="0">
                <a:solidFill>
                  <a:srgbClr val="FFC000"/>
                </a:solidFill>
              </a:rPr>
              <a:t>hue differences the least </a:t>
            </a:r>
          </a:p>
          <a:p>
            <a:pPr>
              <a:defRPr/>
            </a:pPr>
            <a:r>
              <a:rPr lang="en-US" dirty="0"/>
              <a:t> Hue differences may well be recognized most easily, but a slight mismatch in hue may not be as objectionable as a slight value mismatch.</a:t>
            </a:r>
            <a:endParaRPr lang="en-IN" dirty="0"/>
          </a:p>
        </p:txBody>
      </p:sp>
      <p:pic>
        <p:nvPicPr>
          <p:cNvPr id="4" name="Picture 2" descr="E:\MDS\SEMINAR\SEMINAR 8\photos\7b.jpg"/>
          <p:cNvPicPr>
            <a:picLocks noChangeAspect="1" noChangeArrowheads="1"/>
          </p:cNvPicPr>
          <p:nvPr/>
        </p:nvPicPr>
        <p:blipFill>
          <a:blip r:embed="rId2"/>
          <a:srcRect/>
          <a:stretch>
            <a:fillRect/>
          </a:stretch>
        </p:blipFill>
        <p:spPr bwMode="auto">
          <a:xfrm>
            <a:off x="0" y="4495800"/>
            <a:ext cx="9144000" cy="2362200"/>
          </a:xfrm>
          <a:prstGeom prst="rect">
            <a:avLst/>
          </a:prstGeom>
          <a:ln w="88900" cap="sq" cmpd="thickThin">
            <a:solidFill>
              <a:schemeClr val="tx2">
                <a:lumMod val="90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err="1" smtClean="0">
                <a:solidFill>
                  <a:srgbClr val="00B0F0"/>
                </a:solidFill>
              </a:rPr>
              <a:t>Munsell</a:t>
            </a:r>
            <a:r>
              <a:rPr lang="en-US" sz="2000" dirty="0" smtClean="0">
                <a:solidFill>
                  <a:srgbClr val="00B0F0"/>
                </a:solidFill>
              </a:rPr>
              <a:t> color system  showing 3-d spatial arrangement of </a:t>
            </a:r>
            <a:r>
              <a:rPr lang="en-US" sz="2000" dirty="0" err="1" smtClean="0">
                <a:solidFill>
                  <a:srgbClr val="00B0F0"/>
                </a:solidFill>
              </a:rPr>
              <a:t>hue,value</a:t>
            </a:r>
            <a:r>
              <a:rPr lang="en-US" sz="2000" dirty="0" smtClean="0">
                <a:solidFill>
                  <a:srgbClr val="00B0F0"/>
                </a:solidFill>
              </a:rPr>
              <a:t> and </a:t>
            </a:r>
            <a:r>
              <a:rPr lang="en-US" sz="2000" dirty="0" err="1" smtClean="0">
                <a:solidFill>
                  <a:srgbClr val="00B0F0"/>
                </a:solidFill>
              </a:rPr>
              <a:t>chroma</a:t>
            </a:r>
            <a:endParaRPr lang="en-US" sz="2000" dirty="0">
              <a:solidFill>
                <a:srgbClr val="00B0F0"/>
              </a:solidFill>
            </a:endParaRPr>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a:srcRect/>
          <a:stretch>
            <a:fillRect/>
          </a:stretch>
        </p:blipFill>
        <p:spPr bwMode="auto">
          <a:xfrm>
            <a:off x="3124200" y="1752600"/>
            <a:ext cx="3688575" cy="4800600"/>
          </a:xfrm>
          <a:prstGeom prst="rect">
            <a:avLst/>
          </a:prstGeom>
          <a:noFill/>
          <a:ln w="9525">
            <a:noFill/>
            <a:miter lim="800000"/>
            <a:headEnd/>
            <a:tailEnd/>
          </a:ln>
        </p:spPr>
      </p:pic>
      <p:sp>
        <p:nvSpPr>
          <p:cNvPr id="5" name="TextBox 4"/>
          <p:cNvSpPr txBox="1"/>
          <p:nvPr/>
        </p:nvSpPr>
        <p:spPr>
          <a:xfrm>
            <a:off x="2590800" y="0"/>
            <a:ext cx="4804520" cy="461665"/>
          </a:xfrm>
          <a:prstGeom prst="rect">
            <a:avLst/>
          </a:prstGeom>
          <a:noFill/>
        </p:spPr>
        <p:txBody>
          <a:bodyPr wrap="none" rtlCol="0">
            <a:spAutoFit/>
          </a:bodyPr>
          <a:lstStyle/>
          <a:p>
            <a:r>
              <a:rPr lang="en-US" altLang="en-US" sz="2400" u="sng" dirty="0" smtClean="0">
                <a:solidFill>
                  <a:srgbClr val="FFFF00"/>
                </a:solidFill>
              </a:rPr>
              <a:t>Color organization and specification </a:t>
            </a:r>
            <a:endParaRPr lang="en-US" sz="2400" u="sng"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Human eye differentiate ten million different </a:t>
            </a:r>
            <a:r>
              <a:rPr lang="en-US" dirty="0" smtClean="0">
                <a:solidFill>
                  <a:srgbClr val="FFC000"/>
                </a:solidFill>
              </a:rPr>
              <a:t>C</a:t>
            </a:r>
            <a:r>
              <a:rPr lang="en-US" dirty="0" smtClean="0">
                <a:solidFill>
                  <a:srgbClr val="92D050"/>
                </a:solidFill>
              </a:rPr>
              <a:t>O</a:t>
            </a:r>
            <a:r>
              <a:rPr lang="en-US" dirty="0" smtClean="0">
                <a:solidFill>
                  <a:srgbClr val="FF0000"/>
                </a:solidFill>
              </a:rPr>
              <a:t>L</a:t>
            </a:r>
            <a:r>
              <a:rPr lang="en-US" dirty="0" smtClean="0"/>
              <a:t>O</a:t>
            </a:r>
            <a:r>
              <a:rPr lang="en-US" dirty="0" smtClean="0">
                <a:solidFill>
                  <a:srgbClr val="FF9999"/>
                </a:solidFill>
              </a:rPr>
              <a:t>R</a:t>
            </a:r>
            <a:r>
              <a:rPr lang="en-US" dirty="0" smtClean="0">
                <a:solidFill>
                  <a:srgbClr val="00B0F0"/>
                </a:solidFill>
              </a:rPr>
              <a:t>S..</a:t>
            </a:r>
          </a:p>
          <a:p>
            <a:r>
              <a:rPr lang="en-US" dirty="0" smtClean="0"/>
              <a:t>To effectively overcome the challenges associated with accurate shade selection in aesthetic restorative dentistry, it is essential for </a:t>
            </a:r>
            <a:r>
              <a:rPr lang="en-US" dirty="0" smtClean="0">
                <a:solidFill>
                  <a:srgbClr val="00B0F0"/>
                </a:solidFill>
              </a:rPr>
              <a:t>dentists</a:t>
            </a:r>
            <a:r>
              <a:rPr lang="en-US" dirty="0" smtClean="0"/>
              <a:t> to understand both the </a:t>
            </a:r>
            <a:r>
              <a:rPr lang="en-US" dirty="0" smtClean="0">
                <a:solidFill>
                  <a:srgbClr val="00B0F0"/>
                </a:solidFill>
              </a:rPr>
              <a:t>science &amp; art of color.</a:t>
            </a:r>
          </a:p>
          <a:p>
            <a:endParaRPr lang="en-US" dirty="0" smtClean="0"/>
          </a:p>
          <a:p>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0"/>
            <a:ext cx="4191000" cy="4572000"/>
          </a:xfrm>
          <a:solidFill>
            <a:schemeClr val="accent2"/>
          </a:solidFill>
          <a:ln>
            <a:solidFill>
              <a:schemeClr val="accent1"/>
            </a:solidFill>
          </a:ln>
        </p:spPr>
        <p:txBody>
          <a:bodyPr>
            <a:normAutofit fontScale="77500" lnSpcReduction="20000"/>
          </a:bodyPr>
          <a:lstStyle/>
          <a:p>
            <a:pPr>
              <a:buFont typeface="Wingdings" pitchFamily="2" charset="2"/>
              <a:buChar char="Ø"/>
            </a:pPr>
            <a:r>
              <a:rPr lang="en-US" dirty="0" smtClean="0"/>
              <a:t>In the </a:t>
            </a:r>
            <a:r>
              <a:rPr lang="en-US" dirty="0" err="1" smtClean="0"/>
              <a:t>Munsell</a:t>
            </a:r>
            <a:r>
              <a:rPr lang="en-US" dirty="0" smtClean="0"/>
              <a:t> color system, </a:t>
            </a:r>
            <a:r>
              <a:rPr lang="en-US" dirty="0" smtClean="0">
                <a:solidFill>
                  <a:srgbClr val="0070C0"/>
                </a:solidFill>
              </a:rPr>
              <a:t>hues</a:t>
            </a:r>
            <a:r>
              <a:rPr lang="en-US" dirty="0" smtClean="0"/>
              <a:t> are divided in to </a:t>
            </a:r>
            <a:r>
              <a:rPr lang="en-US" dirty="0" smtClean="0">
                <a:solidFill>
                  <a:srgbClr val="0070C0"/>
                </a:solidFill>
              </a:rPr>
              <a:t>10 gradation</a:t>
            </a:r>
            <a:r>
              <a:rPr lang="en-US" dirty="0" smtClean="0"/>
              <a:t>; yellow, yellow –red, red, red-purple, purple, purple-blue, blue, blue-green, green and green- yellow. </a:t>
            </a:r>
          </a:p>
          <a:p>
            <a:pPr>
              <a:buFont typeface="Wingdings" pitchFamily="2" charset="2"/>
              <a:buChar char="Ø"/>
            </a:pPr>
            <a:r>
              <a:rPr lang="en-US" dirty="0" smtClean="0"/>
              <a:t>These are arranged in a </a:t>
            </a:r>
            <a:r>
              <a:rPr lang="en-US" dirty="0" smtClean="0">
                <a:solidFill>
                  <a:srgbClr val="0070C0"/>
                </a:solidFill>
              </a:rPr>
              <a:t>wheel.</a:t>
            </a:r>
            <a:r>
              <a:rPr lang="en-US" dirty="0" smtClean="0"/>
              <a:t> </a:t>
            </a:r>
          </a:p>
          <a:p>
            <a:pPr>
              <a:buFont typeface="Wingdings" pitchFamily="2" charset="2"/>
              <a:buChar char="Ø"/>
            </a:pPr>
            <a:r>
              <a:rPr lang="en-US" dirty="0" smtClean="0"/>
              <a:t>Each gradation is further subdivided, </a:t>
            </a:r>
          </a:p>
          <a:p>
            <a:pPr>
              <a:buNone/>
            </a:pPr>
            <a:r>
              <a:rPr lang="en-US" dirty="0" smtClean="0"/>
              <a:t>     for E.g. 1r, 2r ------10r,                  followed by       </a:t>
            </a:r>
          </a:p>
          <a:p>
            <a:pPr>
              <a:buNone/>
            </a:pPr>
            <a:r>
              <a:rPr lang="en-US" dirty="0" smtClean="0"/>
              <a:t>                     1Yr,2yr------10yr.</a:t>
            </a:r>
          </a:p>
          <a:p>
            <a:pPr>
              <a:buFont typeface="Wingdings" pitchFamily="2" charset="2"/>
              <a:buChar char="Ø"/>
            </a:pPr>
            <a:endParaRPr lang="en-US" dirty="0"/>
          </a:p>
        </p:txBody>
      </p:sp>
      <p:pic>
        <p:nvPicPr>
          <p:cNvPr id="4" name="Picture 2"/>
          <p:cNvPicPr>
            <a:picLocks noChangeAspect="1" noChangeArrowheads="1"/>
          </p:cNvPicPr>
          <p:nvPr/>
        </p:nvPicPr>
        <p:blipFill>
          <a:blip r:embed="rId2"/>
          <a:srcRect/>
          <a:stretch>
            <a:fillRect/>
          </a:stretch>
        </p:blipFill>
        <p:spPr bwMode="auto">
          <a:xfrm>
            <a:off x="4419600" y="304800"/>
            <a:ext cx="4724400" cy="6096000"/>
          </a:xfrm>
          <a:prstGeom prst="rect">
            <a:avLst/>
          </a:prstGeom>
          <a:noFill/>
          <a:ln w="9525">
            <a:noFill/>
            <a:miter lim="800000"/>
            <a:headEnd/>
            <a:tailEnd/>
          </a:ln>
          <a:effectLst/>
        </p:spPr>
      </p:pic>
      <p:sp>
        <p:nvSpPr>
          <p:cNvPr id="5" name="TextBox 4"/>
          <p:cNvSpPr txBox="1"/>
          <p:nvPr/>
        </p:nvSpPr>
        <p:spPr>
          <a:xfrm>
            <a:off x="5562600" y="6334780"/>
            <a:ext cx="3247107" cy="523220"/>
          </a:xfrm>
          <a:prstGeom prst="rect">
            <a:avLst/>
          </a:prstGeom>
          <a:noFill/>
        </p:spPr>
        <p:txBody>
          <a:bodyPr wrap="none" rtlCol="0">
            <a:spAutoFit/>
          </a:bodyPr>
          <a:lstStyle/>
          <a:p>
            <a:r>
              <a:rPr lang="en-US" sz="2800" dirty="0" err="1" smtClean="0">
                <a:solidFill>
                  <a:srgbClr val="FFFF00"/>
                </a:solidFill>
              </a:rPr>
              <a:t>Munsel’s</a:t>
            </a:r>
            <a:r>
              <a:rPr lang="en-US" sz="2800" dirty="0" smtClean="0">
                <a:solidFill>
                  <a:srgbClr val="FFFF00"/>
                </a:solidFill>
              </a:rPr>
              <a:t> color wheel</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685800"/>
          </a:xfrm>
        </p:spPr>
        <p:txBody>
          <a:bodyPr>
            <a:normAutofit fontScale="90000"/>
          </a:bodyPr>
          <a:lstStyle/>
          <a:p>
            <a:pPr algn="l"/>
            <a:r>
              <a:rPr lang="en-US" b="1" dirty="0">
                <a:solidFill>
                  <a:srgbClr val="FFC000"/>
                </a:solidFill>
              </a:rPr>
              <a:t>Primary </a:t>
            </a:r>
            <a:r>
              <a:rPr lang="en-US" b="1" dirty="0" smtClean="0">
                <a:solidFill>
                  <a:srgbClr val="FFC000"/>
                </a:solidFill>
              </a:rPr>
              <a:t>Colors:</a:t>
            </a:r>
            <a:endParaRPr lang="en-US" b="1" dirty="0">
              <a:solidFill>
                <a:srgbClr val="FFC000"/>
              </a:solidFill>
            </a:endParaRPr>
          </a:p>
        </p:txBody>
      </p:sp>
      <p:sp>
        <p:nvSpPr>
          <p:cNvPr id="11267" name="Rectangle 3"/>
          <p:cNvSpPr>
            <a:spLocks noGrp="1" noChangeArrowheads="1"/>
          </p:cNvSpPr>
          <p:nvPr>
            <p:ph type="body" idx="1"/>
          </p:nvPr>
        </p:nvSpPr>
        <p:spPr>
          <a:xfrm>
            <a:off x="609600" y="1600200"/>
            <a:ext cx="3505200" cy="4114800"/>
          </a:xfrm>
        </p:spPr>
        <p:txBody>
          <a:bodyPr/>
          <a:lstStyle/>
          <a:p>
            <a:r>
              <a:rPr lang="en-US" sz="2800" dirty="0"/>
              <a:t>Red, blue, and yellow comprise the three primary colors.</a:t>
            </a:r>
          </a:p>
          <a:p>
            <a:r>
              <a:rPr lang="en-US" sz="2800" dirty="0"/>
              <a:t>These three colors can approximate, through selective mixture, all of the other colors.</a:t>
            </a:r>
          </a:p>
        </p:txBody>
      </p:sp>
      <p:pic>
        <p:nvPicPr>
          <p:cNvPr id="11272" name="Picture 8" descr="PrimaryColors"/>
          <p:cNvPicPr>
            <a:picLocks noChangeAspect="1" noChangeArrowheads="1"/>
          </p:cNvPicPr>
          <p:nvPr/>
        </p:nvPicPr>
        <p:blipFill>
          <a:blip r:embed="rId3"/>
          <a:srcRect/>
          <a:stretch>
            <a:fillRect/>
          </a:stretch>
        </p:blipFill>
        <p:spPr bwMode="auto">
          <a:xfrm>
            <a:off x="3810000" y="1497013"/>
            <a:ext cx="4594225" cy="3863975"/>
          </a:xfrm>
          <a:prstGeom prst="rect">
            <a:avLst/>
          </a:prstGeom>
          <a:noFill/>
        </p:spPr>
      </p:pic>
      <p:sp>
        <p:nvSpPr>
          <p:cNvPr id="6" name="TextBox 5"/>
          <p:cNvSpPr txBox="1"/>
          <p:nvPr/>
        </p:nvSpPr>
        <p:spPr>
          <a:xfrm>
            <a:off x="3352800" y="0"/>
            <a:ext cx="3944541" cy="646331"/>
          </a:xfrm>
          <a:prstGeom prst="rect">
            <a:avLst/>
          </a:prstGeom>
          <a:noFill/>
        </p:spPr>
        <p:txBody>
          <a:bodyPr wrap="none" rtlCol="0">
            <a:spAutoFit/>
          </a:bodyPr>
          <a:lstStyle/>
          <a:p>
            <a:r>
              <a:rPr lang="en-US" sz="3600" dirty="0" smtClean="0">
                <a:solidFill>
                  <a:srgbClr val="FF0000"/>
                </a:solidFill>
              </a:rPr>
              <a:t>CLASSIFY COLORs:</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57200"/>
            <a:ext cx="7772400" cy="609600"/>
          </a:xfrm>
        </p:spPr>
        <p:txBody>
          <a:bodyPr>
            <a:normAutofit fontScale="90000"/>
          </a:bodyPr>
          <a:lstStyle/>
          <a:p>
            <a:pPr algn="l"/>
            <a:r>
              <a:rPr lang="en-US" b="1" dirty="0">
                <a:solidFill>
                  <a:srgbClr val="FFC000"/>
                </a:solidFill>
              </a:rPr>
              <a:t>Secondary </a:t>
            </a:r>
            <a:r>
              <a:rPr lang="en-US" b="1" dirty="0" smtClean="0">
                <a:solidFill>
                  <a:srgbClr val="FFC000"/>
                </a:solidFill>
              </a:rPr>
              <a:t>Colors:</a:t>
            </a:r>
            <a:endParaRPr lang="en-US" b="1" dirty="0">
              <a:solidFill>
                <a:srgbClr val="FFC000"/>
              </a:solidFill>
            </a:endParaRPr>
          </a:p>
        </p:txBody>
      </p:sp>
      <p:sp>
        <p:nvSpPr>
          <p:cNvPr id="12291" name="Rectangle 3"/>
          <p:cNvSpPr>
            <a:spLocks noGrp="1" noChangeArrowheads="1"/>
          </p:cNvSpPr>
          <p:nvPr>
            <p:ph type="body" idx="1"/>
          </p:nvPr>
        </p:nvSpPr>
        <p:spPr>
          <a:xfrm>
            <a:off x="685800" y="1600200"/>
            <a:ext cx="3886200" cy="4114800"/>
          </a:xfrm>
        </p:spPr>
        <p:txBody>
          <a:bodyPr/>
          <a:lstStyle/>
          <a:p>
            <a:r>
              <a:rPr lang="en-US" dirty="0"/>
              <a:t>Orange, violet, </a:t>
            </a:r>
            <a:br>
              <a:rPr lang="en-US" dirty="0"/>
            </a:br>
            <a:r>
              <a:rPr lang="en-US" dirty="0"/>
              <a:t>and green are the secondary colors. </a:t>
            </a:r>
          </a:p>
          <a:p>
            <a:r>
              <a:rPr lang="en-US" dirty="0"/>
              <a:t>Each is placed between the two primaries that are mixed to produce it.</a:t>
            </a:r>
          </a:p>
        </p:txBody>
      </p:sp>
      <p:pic>
        <p:nvPicPr>
          <p:cNvPr id="12292" name="Picture 4" descr="SecondaryColors"/>
          <p:cNvPicPr>
            <a:picLocks noChangeAspect="1" noChangeArrowheads="1"/>
          </p:cNvPicPr>
          <p:nvPr/>
        </p:nvPicPr>
        <p:blipFill>
          <a:blip r:embed="rId3"/>
          <a:srcRect/>
          <a:stretch>
            <a:fillRect/>
          </a:stretch>
        </p:blipFill>
        <p:spPr bwMode="auto">
          <a:xfrm>
            <a:off x="4049713" y="1752600"/>
            <a:ext cx="4560887" cy="39433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609600"/>
          </a:xfrm>
        </p:spPr>
        <p:txBody>
          <a:bodyPr>
            <a:normAutofit fontScale="90000"/>
          </a:bodyPr>
          <a:lstStyle/>
          <a:p>
            <a:pPr algn="l"/>
            <a:r>
              <a:rPr lang="en-US" b="1" dirty="0">
                <a:solidFill>
                  <a:srgbClr val="FFC000"/>
                </a:solidFill>
              </a:rPr>
              <a:t>Primary &amp; Secondary </a:t>
            </a:r>
            <a:r>
              <a:rPr lang="en-US" b="1" dirty="0" smtClean="0">
                <a:solidFill>
                  <a:srgbClr val="FFC000"/>
                </a:solidFill>
              </a:rPr>
              <a:t>Colors:</a:t>
            </a:r>
            <a:endParaRPr lang="en-US" b="1" dirty="0">
              <a:solidFill>
                <a:srgbClr val="FFC000"/>
              </a:solidFill>
            </a:endParaRPr>
          </a:p>
        </p:txBody>
      </p:sp>
      <p:pic>
        <p:nvPicPr>
          <p:cNvPr id="13317" name="Picture 5" descr="PrimarySeconda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338" y="1524000"/>
            <a:ext cx="7805737" cy="45481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457200"/>
          </a:xfrm>
        </p:spPr>
        <p:txBody>
          <a:bodyPr>
            <a:normAutofit fontScale="90000"/>
          </a:bodyPr>
          <a:lstStyle/>
          <a:p>
            <a:pPr algn="l"/>
            <a:r>
              <a:rPr lang="en-US" b="1" dirty="0" smtClean="0">
                <a:solidFill>
                  <a:srgbClr val="FFC000"/>
                </a:solidFill>
              </a:rPr>
              <a:t>Complementary colors:</a:t>
            </a:r>
            <a:endParaRPr lang="en-US" b="1" dirty="0">
              <a:solidFill>
                <a:srgbClr val="FFC000"/>
              </a:solidFill>
            </a:endParaRPr>
          </a:p>
        </p:txBody>
      </p:sp>
      <p:sp>
        <p:nvSpPr>
          <p:cNvPr id="18435" name="Rectangle 3"/>
          <p:cNvSpPr>
            <a:spLocks noGrp="1" noChangeArrowheads="1"/>
          </p:cNvSpPr>
          <p:nvPr>
            <p:ph type="body" idx="1"/>
          </p:nvPr>
        </p:nvSpPr>
        <p:spPr>
          <a:xfrm>
            <a:off x="685800" y="1143000"/>
            <a:ext cx="7772400" cy="609600"/>
          </a:xfrm>
        </p:spPr>
        <p:txBody>
          <a:bodyPr>
            <a:normAutofit fontScale="85000" lnSpcReduction="20000"/>
          </a:bodyPr>
          <a:lstStyle/>
          <a:p>
            <a:pPr>
              <a:lnSpc>
                <a:spcPct val="90000"/>
              </a:lnSpc>
            </a:pPr>
            <a:r>
              <a:rPr lang="en-US" sz="2800" dirty="0"/>
              <a:t>Complementary </a:t>
            </a:r>
            <a:r>
              <a:rPr lang="en-US" sz="2800" dirty="0" smtClean="0"/>
              <a:t>colors features  hues directly </a:t>
            </a:r>
            <a:r>
              <a:rPr lang="en-US" sz="2800" dirty="0"/>
              <a:t>opposite on the color wheel.</a:t>
            </a:r>
          </a:p>
          <a:p>
            <a:pPr>
              <a:lnSpc>
                <a:spcPct val="90000"/>
              </a:lnSpc>
            </a:pPr>
            <a:endParaRPr lang="en-US" sz="2800" dirty="0">
              <a:solidFill>
                <a:schemeClr val="bg1">
                  <a:lumMod val="95000"/>
                </a:schemeClr>
              </a:solidFill>
            </a:endParaRPr>
          </a:p>
        </p:txBody>
      </p:sp>
      <p:pic>
        <p:nvPicPr>
          <p:cNvPr id="18438" name="Picture 6" descr="complentraryHarmon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850" y="2286000"/>
            <a:ext cx="5446713" cy="36941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COLOUR OF NATURAL TEETH:</a:t>
            </a:r>
            <a:endParaRPr lang="en-US" dirty="0">
              <a:solidFill>
                <a:srgbClr val="FF0066"/>
              </a:solidFill>
            </a:endParaRPr>
          </a:p>
        </p:txBody>
      </p:sp>
      <p:sp>
        <p:nvSpPr>
          <p:cNvPr id="3" name="Content Placeholder 2"/>
          <p:cNvSpPr>
            <a:spLocks noGrp="1"/>
          </p:cNvSpPr>
          <p:nvPr>
            <p:ph idx="1"/>
          </p:nvPr>
        </p:nvSpPr>
        <p:spPr/>
        <p:txBody>
          <a:bodyPr>
            <a:normAutofit fontScale="92500" lnSpcReduction="20000"/>
          </a:bodyPr>
          <a:lstStyle/>
          <a:p>
            <a:r>
              <a:rPr lang="en-US" dirty="0" smtClean="0"/>
              <a:t>Natural teeth classified into three shade groups(acc to hue):</a:t>
            </a:r>
          </a:p>
          <a:p>
            <a:r>
              <a:rPr lang="en-US" dirty="0" smtClean="0">
                <a:solidFill>
                  <a:srgbClr val="FFFF00"/>
                </a:solidFill>
              </a:rPr>
              <a:t>Yellowish </a:t>
            </a:r>
          </a:p>
          <a:p>
            <a:r>
              <a:rPr lang="en-US" dirty="0" smtClean="0">
                <a:solidFill>
                  <a:srgbClr val="FFC000"/>
                </a:solidFill>
              </a:rPr>
              <a:t>Orange</a:t>
            </a:r>
          </a:p>
          <a:p>
            <a:r>
              <a:rPr lang="en-US" dirty="0" smtClean="0">
                <a:solidFill>
                  <a:srgbClr val="FF0000"/>
                </a:solidFill>
              </a:rPr>
              <a:t>Reddish</a:t>
            </a:r>
          </a:p>
          <a:p>
            <a:r>
              <a:rPr lang="en-US" dirty="0" smtClean="0"/>
              <a:t>Teeth are termed as </a:t>
            </a:r>
            <a:r>
              <a:rPr lang="en-US" dirty="0" err="1" smtClean="0">
                <a:solidFill>
                  <a:srgbClr val="FF0066"/>
                </a:solidFill>
              </a:rPr>
              <a:t>polychromatic.</a:t>
            </a:r>
            <a:r>
              <a:rPr lang="en-US" dirty="0" err="1" smtClean="0"/>
              <a:t>They</a:t>
            </a:r>
            <a:r>
              <a:rPr lang="en-US" dirty="0" smtClean="0"/>
              <a:t> exhibit variations in </a:t>
            </a:r>
            <a:r>
              <a:rPr lang="en-US" dirty="0" err="1" smtClean="0"/>
              <a:t>hue,value</a:t>
            </a:r>
            <a:r>
              <a:rPr lang="en-US" dirty="0" smtClean="0"/>
              <a:t> ,</a:t>
            </a:r>
            <a:r>
              <a:rPr lang="en-US" dirty="0" err="1" smtClean="0"/>
              <a:t>chroma</a:t>
            </a:r>
            <a:r>
              <a:rPr lang="en-US" dirty="0" smtClean="0"/>
              <a:t>.</a:t>
            </a:r>
          </a:p>
          <a:p>
            <a:r>
              <a:rPr lang="en-US" dirty="0" err="1" smtClean="0">
                <a:solidFill>
                  <a:srgbClr val="FF0066"/>
                </a:solidFill>
              </a:rPr>
              <a:t>Hue:</a:t>
            </a:r>
            <a:r>
              <a:rPr lang="en-US" dirty="0" err="1" smtClean="0"/>
              <a:t>Determined</a:t>
            </a:r>
            <a:r>
              <a:rPr lang="en-US" dirty="0" smtClean="0"/>
              <a:t> by color of underlying dentin</a:t>
            </a:r>
          </a:p>
          <a:p>
            <a:r>
              <a:rPr lang="en-US" dirty="0" err="1" smtClean="0">
                <a:solidFill>
                  <a:srgbClr val="FF0066"/>
                </a:solidFill>
              </a:rPr>
              <a:t>Value:</a:t>
            </a:r>
            <a:r>
              <a:rPr lang="en-US" dirty="0" err="1" smtClean="0"/>
              <a:t>quality</a:t>
            </a:r>
            <a:r>
              <a:rPr lang="en-US" dirty="0" smtClean="0"/>
              <a:t> of overlying enamel</a:t>
            </a:r>
          </a:p>
          <a:p>
            <a:r>
              <a:rPr lang="en-US" dirty="0" err="1" smtClean="0">
                <a:solidFill>
                  <a:srgbClr val="FF0066"/>
                </a:solidFill>
              </a:rPr>
              <a:t>Chroma:</a:t>
            </a:r>
            <a:r>
              <a:rPr lang="en-US" dirty="0" err="1" smtClean="0"/>
              <a:t>is</a:t>
            </a:r>
            <a:r>
              <a:rPr lang="en-US" dirty="0" smtClean="0"/>
              <a:t> saturation of color in dentin but influenced by value and thickness of enamel</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p:txBody>
          <a:bodyPr/>
          <a:lstStyle/>
          <a:p>
            <a:r>
              <a:rPr lang="en-US" altLang="en-US" sz="3200" dirty="0" smtClean="0">
                <a:solidFill>
                  <a:schemeClr val="accent1"/>
                </a:solidFill>
              </a:rPr>
              <a:t>Color of the human teeth: acc to Clark</a:t>
            </a:r>
          </a:p>
        </p:txBody>
      </p:sp>
      <p:sp>
        <p:nvSpPr>
          <p:cNvPr id="50179" name="Content Placeholder 2"/>
          <p:cNvSpPr>
            <a:spLocks noGrp="1" noChangeArrowheads="1"/>
          </p:cNvSpPr>
          <p:nvPr>
            <p:ph idx="1"/>
          </p:nvPr>
        </p:nvSpPr>
        <p:spPr>
          <a:xfrm>
            <a:off x="457200" y="1760538"/>
            <a:ext cx="8229600" cy="4525962"/>
          </a:xfrm>
        </p:spPr>
        <p:txBody>
          <a:bodyPr>
            <a:normAutofit lnSpcReduction="10000"/>
          </a:bodyPr>
          <a:lstStyle/>
          <a:p>
            <a:pPr>
              <a:buFontTx/>
              <a:buNone/>
            </a:pPr>
            <a:r>
              <a:rPr lang="en-US" altLang="en-US" dirty="0" smtClean="0"/>
              <a:t>            </a:t>
            </a:r>
            <a:r>
              <a:rPr lang="en-US" altLang="en-US" dirty="0" err="1" smtClean="0">
                <a:solidFill>
                  <a:srgbClr val="FF0066"/>
                </a:solidFill>
                <a:latin typeface="Algerian" pitchFamily="82" charset="0"/>
              </a:rPr>
              <a:t>Dr.Clark</a:t>
            </a:r>
            <a:endParaRPr lang="en-US" altLang="en-US" dirty="0" smtClean="0">
              <a:solidFill>
                <a:srgbClr val="FF0066"/>
              </a:solidFill>
              <a:latin typeface="Algerian" pitchFamily="82" charset="0"/>
            </a:endParaRPr>
          </a:p>
          <a:p>
            <a:pPr>
              <a:buFontTx/>
              <a:buNone/>
            </a:pPr>
            <a:r>
              <a:rPr lang="en-US" altLang="en-US" dirty="0" smtClean="0"/>
              <a:t>   Hue :-6YR to  9.3 Y</a:t>
            </a:r>
          </a:p>
          <a:p>
            <a:pPr>
              <a:buFontTx/>
              <a:buNone/>
            </a:pPr>
            <a:r>
              <a:rPr lang="en-US" altLang="en-US" dirty="0" smtClean="0"/>
              <a:t>   Value :- 4 to 8</a:t>
            </a:r>
          </a:p>
          <a:p>
            <a:pPr>
              <a:buFontTx/>
              <a:buNone/>
            </a:pPr>
            <a:r>
              <a:rPr lang="en-US" altLang="en-US" dirty="0" smtClean="0"/>
              <a:t>   </a:t>
            </a:r>
            <a:r>
              <a:rPr lang="en-US" altLang="en-US" dirty="0" err="1" smtClean="0"/>
              <a:t>Chroma</a:t>
            </a:r>
            <a:r>
              <a:rPr lang="en-US" altLang="en-US" dirty="0" smtClean="0"/>
              <a:t> :- 0 to 7</a:t>
            </a:r>
          </a:p>
          <a:p>
            <a:pPr>
              <a:buFontTx/>
              <a:buNone/>
            </a:pPr>
            <a:endParaRPr lang="en-US" altLang="en-US" dirty="0" smtClean="0"/>
          </a:p>
          <a:p>
            <a:pPr>
              <a:buFontTx/>
              <a:buNone/>
            </a:pPr>
            <a:r>
              <a:rPr lang="en-US" altLang="en-US" dirty="0" smtClean="0"/>
              <a:t>     Human teeth are in </a:t>
            </a:r>
            <a:r>
              <a:rPr lang="en-US" altLang="en-US" dirty="0" smtClean="0">
                <a:solidFill>
                  <a:srgbClr val="FFFF00"/>
                </a:solidFill>
                <a:latin typeface="Algerian" pitchFamily="82" charset="0"/>
              </a:rPr>
              <a:t>yellow </a:t>
            </a:r>
            <a:r>
              <a:rPr lang="en-US" altLang="en-US" dirty="0" smtClean="0">
                <a:solidFill>
                  <a:srgbClr val="FF0000"/>
                </a:solidFill>
                <a:latin typeface="Algerian" pitchFamily="82" charset="0"/>
              </a:rPr>
              <a:t>red</a:t>
            </a:r>
            <a:r>
              <a:rPr lang="en-US" altLang="en-US" dirty="0" smtClean="0">
                <a:latin typeface="Algerian" pitchFamily="82" charset="0"/>
              </a:rPr>
              <a:t> </a:t>
            </a:r>
            <a:r>
              <a:rPr lang="en-US" altLang="en-US" dirty="0" smtClean="0"/>
              <a:t>to </a:t>
            </a:r>
            <a:r>
              <a:rPr lang="en-US" altLang="en-US" dirty="0" smtClean="0">
                <a:solidFill>
                  <a:srgbClr val="FFFF00"/>
                </a:solidFill>
                <a:latin typeface="Algerian" pitchFamily="82" charset="0"/>
              </a:rPr>
              <a:t>yellow</a:t>
            </a:r>
            <a:r>
              <a:rPr lang="en-US" altLang="en-US" dirty="0" smtClean="0"/>
              <a:t> portion of the spectrum, relatively </a:t>
            </a:r>
            <a:r>
              <a:rPr lang="en-US" altLang="en-US" dirty="0" smtClean="0">
                <a:solidFill>
                  <a:srgbClr val="92D050"/>
                </a:solidFill>
              </a:rPr>
              <a:t>high in value </a:t>
            </a:r>
            <a:r>
              <a:rPr lang="en-US" altLang="en-US" dirty="0" smtClean="0"/>
              <a:t>(light or bright) and relatively </a:t>
            </a:r>
            <a:r>
              <a:rPr lang="en-US" altLang="en-US" dirty="0" smtClean="0">
                <a:solidFill>
                  <a:srgbClr val="92D050"/>
                </a:solidFill>
              </a:rPr>
              <a:t>low </a:t>
            </a:r>
            <a:r>
              <a:rPr lang="en-US" altLang="en-US" dirty="0" err="1" smtClean="0">
                <a:solidFill>
                  <a:srgbClr val="92D050"/>
                </a:solidFill>
              </a:rPr>
              <a:t>chroma</a:t>
            </a:r>
            <a:r>
              <a:rPr lang="en-US" altLang="en-US" dirty="0" smtClean="0">
                <a:solidFill>
                  <a:srgbClr val="92D050"/>
                </a:solidFill>
              </a:rPr>
              <a:t> </a:t>
            </a:r>
            <a:r>
              <a:rPr lang="en-US" altLang="en-US" dirty="0" smtClean="0"/>
              <a:t>(not too much color intensity)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601200" cy="914400"/>
          </a:xfrm>
        </p:spPr>
        <p:txBody>
          <a:bodyPr/>
          <a:lstStyle/>
          <a:p>
            <a:r>
              <a:rPr lang="en-US" dirty="0" smtClean="0">
                <a:solidFill>
                  <a:srgbClr val="FF0066"/>
                </a:solidFill>
              </a:rPr>
              <a:t>OTHER OPTICAL PRPOPERTIES OF </a:t>
            </a:r>
            <a:br>
              <a:rPr lang="en-US" dirty="0" smtClean="0">
                <a:solidFill>
                  <a:srgbClr val="FF0066"/>
                </a:solidFill>
              </a:rPr>
            </a:br>
            <a:r>
              <a:rPr lang="en-US" dirty="0" smtClean="0">
                <a:solidFill>
                  <a:srgbClr val="FF0066"/>
                </a:solidFill>
              </a:rPr>
              <a:t>TEETH:</a:t>
            </a:r>
            <a:endParaRPr lang="en-US" dirty="0">
              <a:solidFill>
                <a:srgbClr val="FF0066"/>
              </a:solidFill>
            </a:endParaRPr>
          </a:p>
        </p:txBody>
      </p:sp>
      <p:sp>
        <p:nvSpPr>
          <p:cNvPr id="3" name="Content Placeholder 2"/>
          <p:cNvSpPr>
            <a:spLocks noGrp="1"/>
          </p:cNvSpPr>
          <p:nvPr>
            <p:ph idx="1"/>
          </p:nvPr>
        </p:nvSpPr>
        <p:spPr>
          <a:xfrm>
            <a:off x="914400" y="1783560"/>
            <a:ext cx="7772400" cy="4845840"/>
          </a:xfrm>
        </p:spPr>
        <p:txBody>
          <a:bodyPr>
            <a:normAutofit fontScale="25000" lnSpcReduction="20000"/>
          </a:bodyPr>
          <a:lstStyle/>
          <a:p>
            <a:pPr>
              <a:buNone/>
            </a:pPr>
            <a:r>
              <a:rPr lang="en-US" sz="11200" dirty="0" smtClean="0"/>
              <a:t>Secondary Optical Properties found in Teeth </a:t>
            </a:r>
          </a:p>
          <a:p>
            <a:r>
              <a:rPr lang="en-US" sz="11200" dirty="0" smtClean="0">
                <a:solidFill>
                  <a:srgbClr val="00B0F0"/>
                </a:solidFill>
              </a:rPr>
              <a:t>-Translucency</a:t>
            </a:r>
          </a:p>
          <a:p>
            <a:r>
              <a:rPr lang="en-US" sz="11200" dirty="0" smtClean="0">
                <a:solidFill>
                  <a:srgbClr val="00B0F0"/>
                </a:solidFill>
              </a:rPr>
              <a:t> -Fluorescence </a:t>
            </a:r>
          </a:p>
          <a:p>
            <a:r>
              <a:rPr lang="en-US" sz="11200" dirty="0" smtClean="0">
                <a:solidFill>
                  <a:srgbClr val="00B0F0"/>
                </a:solidFill>
              </a:rPr>
              <a:t> -Opalescence</a:t>
            </a:r>
          </a:p>
          <a:p>
            <a:r>
              <a:rPr lang="en-US" sz="11200" dirty="0" smtClean="0">
                <a:solidFill>
                  <a:srgbClr val="00B0F0"/>
                </a:solidFill>
              </a:rPr>
              <a:t>-Transparency</a:t>
            </a:r>
          </a:p>
          <a:p>
            <a:r>
              <a:rPr lang="en-US" sz="11200" dirty="0" smtClean="0">
                <a:solidFill>
                  <a:srgbClr val="00B0F0"/>
                </a:solidFill>
              </a:rPr>
              <a:t>-Opacity</a:t>
            </a:r>
          </a:p>
          <a:p>
            <a:r>
              <a:rPr lang="en-US" sz="11200" dirty="0" smtClean="0">
                <a:solidFill>
                  <a:srgbClr val="00B0F0"/>
                </a:solidFill>
              </a:rPr>
              <a:t>-</a:t>
            </a:r>
            <a:r>
              <a:rPr lang="en-US" sz="11200" dirty="0" err="1" smtClean="0">
                <a:solidFill>
                  <a:srgbClr val="00B0F0"/>
                </a:solidFill>
              </a:rPr>
              <a:t>Metamerism</a:t>
            </a:r>
            <a:endParaRPr lang="en-US" sz="11200" dirty="0" smtClean="0">
              <a:solidFill>
                <a:srgbClr val="00B0F0"/>
              </a:solidFill>
            </a:endParaRPr>
          </a:p>
          <a:p>
            <a:r>
              <a:rPr lang="en-US" sz="11200" dirty="0" smtClean="0">
                <a:solidFill>
                  <a:srgbClr val="00B0F0"/>
                </a:solidFill>
              </a:rPr>
              <a:t>-Transmission</a:t>
            </a:r>
          </a:p>
          <a:p>
            <a:r>
              <a:rPr lang="en-US" sz="11200" dirty="0" smtClean="0">
                <a:solidFill>
                  <a:srgbClr val="00B0F0"/>
                </a:solidFill>
              </a:rPr>
              <a:t>-Reflection</a:t>
            </a:r>
          </a:p>
          <a:p>
            <a:endParaRPr lang="en-US" sz="4800" dirty="0" smtClean="0">
              <a:solidFill>
                <a:srgbClr val="00B0F0"/>
              </a:solidFill>
            </a:endParaRPr>
          </a:p>
          <a:p>
            <a:endParaRPr lang="en-US" sz="4800" dirty="0" smtClean="0">
              <a:solidFill>
                <a:srgbClr val="00B0F0"/>
              </a:solidFill>
            </a:endParaRPr>
          </a:p>
          <a:p>
            <a:endParaRPr lang="en-US" sz="4800" dirty="0" smtClean="0">
              <a:solidFill>
                <a:srgbClr val="00B0F0"/>
              </a:solidFill>
            </a:endParaRPr>
          </a:p>
          <a:p>
            <a:pPr>
              <a:buNone/>
            </a:pPr>
            <a:r>
              <a:rPr lang="en-US" sz="4800" dirty="0" smtClean="0">
                <a:solidFill>
                  <a:srgbClr val="00B0F0"/>
                </a:solidFill>
              </a:rPr>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45719"/>
          </a:xfrm>
        </p:spPr>
        <p:txBody>
          <a:bodyPr>
            <a:normAutofit fontScale="90000"/>
          </a:bodyPr>
          <a:lstStyle/>
          <a:p>
            <a:r>
              <a:rPr lang="en-US" b="1" dirty="0" smtClean="0">
                <a:solidFill>
                  <a:srgbClr val="FFC000"/>
                </a:solidFill>
              </a:rPr>
              <a:t>Translucency</a:t>
            </a:r>
            <a:r>
              <a:rPr lang="en-US" dirty="0" smtClean="0">
                <a:solidFill>
                  <a:srgbClr val="FFC000"/>
                </a:solidFill>
              </a:rPr>
              <a:t>:</a:t>
            </a:r>
            <a:br>
              <a:rPr lang="en-US" dirty="0" smtClean="0">
                <a:solidFill>
                  <a:srgbClr val="FFC000"/>
                </a:solidFill>
              </a:rPr>
            </a:br>
            <a:endParaRPr lang="en-US" dirty="0"/>
          </a:p>
        </p:txBody>
      </p:sp>
      <p:sp>
        <p:nvSpPr>
          <p:cNvPr id="8" name="Content Placeholder 7"/>
          <p:cNvSpPr>
            <a:spLocks noGrp="1"/>
          </p:cNvSpPr>
          <p:nvPr>
            <p:ph idx="1"/>
          </p:nvPr>
        </p:nvSpPr>
        <p:spPr>
          <a:xfrm>
            <a:off x="304800" y="609600"/>
            <a:ext cx="8839200" cy="6248400"/>
          </a:xfrm>
        </p:spPr>
        <p:txBody>
          <a:bodyPr>
            <a:normAutofit/>
          </a:bodyPr>
          <a:lstStyle/>
          <a:p>
            <a:pPr>
              <a:buNone/>
            </a:pPr>
            <a:r>
              <a:rPr lang="en-US" sz="3600" b="1" dirty="0" smtClean="0">
                <a:solidFill>
                  <a:srgbClr val="FFC000"/>
                </a:solidFill>
              </a:rPr>
              <a:t> </a:t>
            </a:r>
            <a:endParaRPr lang="en-US" sz="3600" dirty="0" smtClean="0">
              <a:solidFill>
                <a:srgbClr val="FFC000"/>
              </a:solidFill>
            </a:endParaRPr>
          </a:p>
          <a:p>
            <a:r>
              <a:rPr lang="en-US" sz="2600" dirty="0" smtClean="0"/>
              <a:t>It is the property of materials that allow the passage of some light but disperses, scatters or reflects the rest so that </a:t>
            </a:r>
            <a:r>
              <a:rPr lang="en-US" sz="2600" dirty="0" smtClean="0">
                <a:solidFill>
                  <a:srgbClr val="92D050"/>
                </a:solidFill>
              </a:rPr>
              <a:t>objects cannot be clearly seen </a:t>
            </a:r>
            <a:r>
              <a:rPr lang="en-US" sz="2600" dirty="0" smtClean="0"/>
              <a:t>through them. </a:t>
            </a:r>
          </a:p>
          <a:p>
            <a:r>
              <a:rPr lang="en-US" sz="2600" dirty="0" smtClean="0"/>
              <a:t>Ex: dental porcelain, composite resin and pigmented acrylic resin</a:t>
            </a:r>
          </a:p>
          <a:p>
            <a:endParaRPr lang="en-US" dirty="0" smtClean="0"/>
          </a:p>
        </p:txBody>
      </p:sp>
      <p:pic>
        <p:nvPicPr>
          <p:cNvPr id="6" name="Picture 5">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0"/>
            <a:ext cx="2209800" cy="13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p:cNvPicPr>
            <a:picLocks noChangeAspect="1" noChangeArrowheads="1"/>
          </p:cNvPicPr>
          <p:nvPr/>
        </p:nvPicPr>
        <p:blipFill>
          <a:blip r:embed="rId4"/>
          <a:srcRect/>
          <a:stretch>
            <a:fillRect/>
          </a:stretch>
        </p:blipFill>
        <p:spPr>
          <a:xfrm>
            <a:off x="762000" y="3657600"/>
            <a:ext cx="8048625" cy="295433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rmAutofit fontScale="90000"/>
          </a:bodyPr>
          <a:lstStyle/>
          <a:p>
            <a:pPr algn="l"/>
            <a:r>
              <a:rPr lang="en-US" sz="3600" b="1" dirty="0" smtClean="0">
                <a:solidFill>
                  <a:srgbClr val="FFC000"/>
                </a:solidFill>
              </a:rPr>
              <a:t>Fluorescence:</a:t>
            </a:r>
            <a:endParaRPr lang="en-US" sz="3600" dirty="0">
              <a:solidFill>
                <a:srgbClr val="FFC000"/>
              </a:solidFill>
            </a:endParaRPr>
          </a:p>
        </p:txBody>
      </p:sp>
      <p:sp>
        <p:nvSpPr>
          <p:cNvPr id="8" name="Content Placeholder 7"/>
          <p:cNvSpPr>
            <a:spLocks noGrp="1"/>
          </p:cNvSpPr>
          <p:nvPr>
            <p:ph idx="1"/>
          </p:nvPr>
        </p:nvSpPr>
        <p:spPr>
          <a:xfrm>
            <a:off x="304800" y="838200"/>
            <a:ext cx="8839200" cy="6019800"/>
          </a:xfrm>
        </p:spPr>
        <p:txBody>
          <a:bodyPr>
            <a:normAutofit/>
          </a:bodyPr>
          <a:lstStyle/>
          <a:p>
            <a:r>
              <a:rPr lang="en-US" sz="2400" dirty="0" smtClean="0"/>
              <a:t>Fluorescence is the </a:t>
            </a:r>
            <a:r>
              <a:rPr lang="en-US" sz="2400" dirty="0" smtClean="0">
                <a:solidFill>
                  <a:srgbClr val="FFC000"/>
                </a:solidFill>
              </a:rPr>
              <a:t>absorption of radiation of particular wavelength </a:t>
            </a:r>
            <a:r>
              <a:rPr lang="en-US" sz="2400" dirty="0" smtClean="0"/>
              <a:t>and its </a:t>
            </a:r>
            <a:r>
              <a:rPr lang="en-US" sz="2400" dirty="0" smtClean="0">
                <a:solidFill>
                  <a:srgbClr val="FFFF00"/>
                </a:solidFill>
              </a:rPr>
              <a:t>re-emission</a:t>
            </a:r>
            <a:r>
              <a:rPr lang="en-US" sz="2400" dirty="0" smtClean="0"/>
              <a:t> as a </a:t>
            </a:r>
            <a:r>
              <a:rPr lang="en-US" sz="2400" dirty="0" smtClean="0">
                <a:solidFill>
                  <a:srgbClr val="FFFF00"/>
                </a:solidFill>
              </a:rPr>
              <a:t>radiation of longer wavelength.</a:t>
            </a:r>
          </a:p>
          <a:p>
            <a:r>
              <a:rPr lang="en-US" sz="2400" dirty="0" smtClean="0"/>
              <a:t>Natural tooth has fluorescing qualities and is believed to be because of its </a:t>
            </a:r>
            <a:r>
              <a:rPr lang="en-US" sz="2400" dirty="0" smtClean="0">
                <a:solidFill>
                  <a:srgbClr val="92D050"/>
                </a:solidFill>
              </a:rPr>
              <a:t>organic content</a:t>
            </a:r>
            <a:r>
              <a:rPr lang="en-US" sz="2400" dirty="0" smtClean="0"/>
              <a:t>. </a:t>
            </a:r>
          </a:p>
          <a:p>
            <a:r>
              <a:rPr lang="en-US" sz="2400" dirty="0" smtClean="0">
                <a:solidFill>
                  <a:srgbClr val="92D050"/>
                </a:solidFill>
              </a:rPr>
              <a:t>Dentin </a:t>
            </a:r>
            <a:r>
              <a:rPr lang="en-US" sz="2400" dirty="0" smtClean="0"/>
              <a:t>is fluorescent when exposed to UV light.</a:t>
            </a:r>
          </a:p>
          <a:p>
            <a:r>
              <a:rPr lang="en-US" altLang="en-US" sz="2400" dirty="0" smtClean="0"/>
              <a:t>Fluorescent powders are added to ceramic crowns to increase the quantity of light returned back to viewer, to block out discolorations and decrease </a:t>
            </a:r>
            <a:r>
              <a:rPr lang="en-US" altLang="en-US" sz="2400" dirty="0" err="1" smtClean="0"/>
              <a:t>chroma</a:t>
            </a:r>
            <a:r>
              <a:rPr lang="en-US" altLang="en-US" sz="2400" dirty="0" smtClean="0"/>
              <a:t>:</a:t>
            </a:r>
            <a:r>
              <a:rPr lang="en-US" sz="2400" dirty="0" smtClean="0"/>
              <a:t> to get life-like restorations.</a:t>
            </a:r>
            <a:endParaRPr lang="en-IN" altLang="en-US" sz="2400" dirty="0" smtClean="0"/>
          </a:p>
          <a:p>
            <a:endParaRPr lang="en-US" sz="2400" dirty="0" smtClean="0"/>
          </a:p>
        </p:txBody>
      </p:sp>
      <p:pic>
        <p:nvPicPr>
          <p:cNvPr id="5" name="Picture 4" descr="18"/>
          <p:cNvPicPr>
            <a:picLocks noChangeAspect="1" noChangeArrowheads="1"/>
          </p:cNvPicPr>
          <p:nvPr/>
        </p:nvPicPr>
        <p:blipFill>
          <a:blip r:embed="rId2" cstate="email">
            <a:lum bright="14000"/>
            <a:extLst>
              <a:ext uri="{28A0092B-C50C-407E-A947-70E740481C1C}">
                <a14:useLocalDpi xmlns:a14="http://schemas.microsoft.com/office/drawing/2010/main"/>
              </a:ext>
            </a:extLst>
          </a:blip>
          <a:srcRect/>
          <a:stretch>
            <a:fillRect/>
          </a:stretch>
        </p:blipFill>
        <p:spPr bwMode="auto">
          <a:xfrm>
            <a:off x="2133600" y="4572000"/>
            <a:ext cx="2559911" cy="1905000"/>
          </a:xfrm>
          <a:prstGeom prst="rect">
            <a:avLst/>
          </a:prstGeom>
          <a:noFill/>
        </p:spPr>
      </p:pic>
      <p:pic>
        <p:nvPicPr>
          <p:cNvPr id="6" name="Picture 4" descr="18"/>
          <p:cNvPicPr>
            <a:picLocks noChangeAspect="1" noChangeArrowheads="1"/>
          </p:cNvPicPr>
          <p:nvPr/>
        </p:nvPicPr>
        <p:blipFill>
          <a:blip r:embed="rId3" cstate="email">
            <a:lum bright="14000"/>
            <a:extLst>
              <a:ext uri="{28A0092B-C50C-407E-A947-70E740481C1C}">
                <a14:useLocalDpi xmlns:a14="http://schemas.microsoft.com/office/drawing/2010/main"/>
              </a:ext>
            </a:extLst>
          </a:blip>
          <a:srcRect/>
          <a:stretch>
            <a:fillRect/>
          </a:stretch>
        </p:blipFill>
        <p:spPr bwMode="auto">
          <a:xfrm>
            <a:off x="5257800" y="4648200"/>
            <a:ext cx="2362200" cy="17417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lstStyle/>
          <a:p>
            <a:r>
              <a:rPr lang="en-US" dirty="0" smtClean="0"/>
              <a:t>Introduction</a:t>
            </a:r>
            <a:endParaRPr lang="en-US" dirty="0"/>
          </a:p>
        </p:txBody>
      </p:sp>
      <p:sp>
        <p:nvSpPr>
          <p:cNvPr id="3" name="Content Placeholder 2"/>
          <p:cNvSpPr>
            <a:spLocks noGrp="1"/>
          </p:cNvSpPr>
          <p:nvPr>
            <p:ph idx="1"/>
          </p:nvPr>
        </p:nvSpPr>
        <p:spPr>
          <a:xfrm>
            <a:off x="304800" y="990600"/>
            <a:ext cx="7772400" cy="4572000"/>
          </a:xfrm>
        </p:spPr>
        <p:txBody>
          <a:bodyPr/>
          <a:lstStyle/>
          <a:p>
            <a:r>
              <a:rPr lang="en-US" altLang="en-US" dirty="0" smtClean="0"/>
              <a:t>Accurate shade matching –challenging aspects.</a:t>
            </a:r>
          </a:p>
          <a:p>
            <a:pPr>
              <a:buFontTx/>
              <a:buNone/>
            </a:pPr>
            <a:endParaRPr lang="en-US" altLang="en-US" dirty="0" smtClean="0"/>
          </a:p>
          <a:p>
            <a:r>
              <a:rPr lang="en-US" altLang="en-US" dirty="0" smtClean="0"/>
              <a:t>Wide variety of natural tooth color.</a:t>
            </a:r>
          </a:p>
          <a:p>
            <a:endParaRPr lang="en-US" dirty="0"/>
          </a:p>
        </p:txBody>
      </p:sp>
      <p:pic>
        <p:nvPicPr>
          <p:cNvPr id="4" name="Picture 4" descr="E:\MDS\SEMINAR\SEMINAR 8\photos\iStock_000011133013Medium_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9654" y="990600"/>
            <a:ext cx="2204346" cy="2204346"/>
          </a:xfrm>
          <a:prstGeom prst="rect">
            <a:avLst/>
          </a:prstGeom>
          <a:ln>
            <a:noFill/>
          </a:ln>
          <a:effectLst>
            <a:softEdge rad="112500"/>
          </a:effectLst>
        </p:spPr>
      </p:pic>
      <p:pic>
        <p:nvPicPr>
          <p:cNvPr id="5" name="Picture 5" descr="C:\Users\Dell\Desktop\wide variety of natural tooth color.jpg"/>
          <p:cNvPicPr>
            <a:picLocks noChangeAspect="1" noChangeArrowheads="1"/>
          </p:cNvPicPr>
          <p:nvPr/>
        </p:nvPicPr>
        <p:blipFill>
          <a:blip r:embed="rId3"/>
          <a:srcRect/>
          <a:stretch>
            <a:fillRect/>
          </a:stretch>
        </p:blipFill>
        <p:spPr bwMode="auto">
          <a:xfrm>
            <a:off x="2627313" y="3428999"/>
            <a:ext cx="3087687" cy="3301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fontScale="90000"/>
          </a:bodyPr>
          <a:lstStyle/>
          <a:p>
            <a:pPr algn="l"/>
            <a:r>
              <a:rPr lang="en-US" sz="4000" b="1" dirty="0" smtClean="0">
                <a:solidFill>
                  <a:srgbClr val="FFC000"/>
                </a:solidFill>
              </a:rPr>
              <a:t>Opalescence:</a:t>
            </a:r>
            <a:endParaRPr lang="en-US" sz="4000" dirty="0">
              <a:solidFill>
                <a:srgbClr val="FFC000"/>
              </a:solidFill>
            </a:endParaRPr>
          </a:p>
        </p:txBody>
      </p:sp>
      <p:sp>
        <p:nvSpPr>
          <p:cNvPr id="8" name="Content Placeholder 7"/>
          <p:cNvSpPr>
            <a:spLocks noGrp="1"/>
          </p:cNvSpPr>
          <p:nvPr>
            <p:ph idx="1"/>
          </p:nvPr>
        </p:nvSpPr>
        <p:spPr>
          <a:xfrm>
            <a:off x="152400" y="990600"/>
            <a:ext cx="8991600" cy="6248400"/>
          </a:xfrm>
        </p:spPr>
        <p:txBody>
          <a:bodyPr>
            <a:normAutofit/>
          </a:bodyPr>
          <a:lstStyle/>
          <a:p>
            <a:r>
              <a:rPr lang="en-US" sz="2400" dirty="0" smtClean="0"/>
              <a:t>Opalescence is the property by which a material appears to be one color when light is </a:t>
            </a:r>
            <a:r>
              <a:rPr lang="en-US" sz="2400" dirty="0" smtClean="0">
                <a:solidFill>
                  <a:srgbClr val="FFC000"/>
                </a:solidFill>
              </a:rPr>
              <a:t>reflected</a:t>
            </a:r>
            <a:r>
              <a:rPr lang="en-US" sz="2400" dirty="0" smtClean="0"/>
              <a:t> from it and another color when light is </a:t>
            </a:r>
            <a:r>
              <a:rPr lang="en-US" sz="2400" dirty="0" smtClean="0">
                <a:solidFill>
                  <a:srgbClr val="FFC000"/>
                </a:solidFill>
              </a:rPr>
              <a:t>transmitted through it.</a:t>
            </a:r>
          </a:p>
          <a:p>
            <a:r>
              <a:rPr lang="en-US" sz="2400" dirty="0" smtClean="0"/>
              <a:t>Opalescence makes teeth appear </a:t>
            </a:r>
            <a:r>
              <a:rPr lang="en-US" sz="2400" dirty="0" smtClean="0">
                <a:solidFill>
                  <a:srgbClr val="00B0F0"/>
                </a:solidFill>
              </a:rPr>
              <a:t>bluish </a:t>
            </a:r>
            <a:r>
              <a:rPr lang="en-US" sz="2400" dirty="0" smtClean="0">
                <a:solidFill>
                  <a:srgbClr val="92D050"/>
                </a:solidFill>
              </a:rPr>
              <a:t>in reflected light </a:t>
            </a:r>
            <a:r>
              <a:rPr lang="en-US" sz="2400" dirty="0" smtClean="0"/>
              <a:t>and </a:t>
            </a:r>
            <a:r>
              <a:rPr lang="en-US" sz="2400" dirty="0" smtClean="0">
                <a:solidFill>
                  <a:srgbClr val="FF0000"/>
                </a:solidFill>
              </a:rPr>
              <a:t>reddish </a:t>
            </a:r>
            <a:r>
              <a:rPr lang="en-US" sz="2400" dirty="0" smtClean="0">
                <a:solidFill>
                  <a:srgbClr val="FFC000"/>
                </a:solidFill>
              </a:rPr>
              <a:t>orange </a:t>
            </a:r>
            <a:r>
              <a:rPr lang="en-US" sz="2400" dirty="0" smtClean="0">
                <a:solidFill>
                  <a:srgbClr val="92D050"/>
                </a:solidFill>
              </a:rPr>
              <a:t>in transmitted light</a:t>
            </a:r>
            <a:r>
              <a:rPr lang="en-US" sz="2400" dirty="0" smtClean="0"/>
              <a:t>.</a:t>
            </a:r>
          </a:p>
          <a:p>
            <a:r>
              <a:rPr lang="en-US" sz="2400" dirty="0" smtClean="0"/>
              <a:t>At  </a:t>
            </a:r>
            <a:r>
              <a:rPr lang="en-US" sz="2400" dirty="0" err="1" smtClean="0"/>
              <a:t>incisal</a:t>
            </a:r>
            <a:r>
              <a:rPr lang="en-US" sz="2400" dirty="0" smtClean="0"/>
              <a:t> edges of natural teeth, exhibit </a:t>
            </a:r>
            <a:r>
              <a:rPr lang="en-US" sz="2400" dirty="0" smtClean="0">
                <a:solidFill>
                  <a:srgbClr val="FFFF00"/>
                </a:solidFill>
              </a:rPr>
              <a:t>a light-scattering effect that creates the appearance of </a:t>
            </a:r>
            <a:r>
              <a:rPr lang="en-US" sz="2400" dirty="0" smtClean="0">
                <a:solidFill>
                  <a:schemeClr val="tx2">
                    <a:lumMod val="75000"/>
                  </a:schemeClr>
                </a:solidFill>
              </a:rPr>
              <a:t>bluish</a:t>
            </a:r>
            <a:r>
              <a:rPr lang="en-US" sz="2400" dirty="0" smtClean="0">
                <a:solidFill>
                  <a:srgbClr val="FFFF00"/>
                </a:solidFill>
              </a:rPr>
              <a:t>-</a:t>
            </a:r>
            <a:r>
              <a:rPr lang="en-US" sz="2400" dirty="0" smtClean="0"/>
              <a:t>white colors as the teeth are seen at different angles.</a:t>
            </a:r>
          </a:p>
          <a:p>
            <a:r>
              <a:rPr lang="en-US" sz="2400" dirty="0" smtClean="0"/>
              <a:t>Manufacturers try to match this effect when formulating </a:t>
            </a:r>
            <a:r>
              <a:rPr lang="en-US" sz="2400" dirty="0" smtClean="0">
                <a:solidFill>
                  <a:srgbClr val="92D050"/>
                </a:solidFill>
              </a:rPr>
              <a:t>dental porcelains.</a:t>
            </a:r>
            <a:endParaRPr lang="en-US" sz="2400" dirty="0">
              <a:solidFill>
                <a:srgbClr val="92D050"/>
              </a:solidFill>
            </a:endParaRPr>
          </a:p>
        </p:txBody>
      </p:sp>
      <p:pic>
        <p:nvPicPr>
          <p:cNvPr id="5" name="Picture 4" descr="19"/>
          <p:cNvPicPr>
            <a:picLocks noChangeAspect="1" noChangeArrowheads="1"/>
          </p:cNvPicPr>
          <p:nvPr/>
        </p:nvPicPr>
        <p:blipFill>
          <a:blip r:embed="rId2" cstate="email">
            <a:lum bright="20000" contrast="10000"/>
            <a:extLst>
              <a:ext uri="{28A0092B-C50C-407E-A947-70E740481C1C}">
                <a14:useLocalDpi xmlns:a14="http://schemas.microsoft.com/office/drawing/2010/main"/>
              </a:ext>
            </a:extLst>
          </a:blip>
          <a:srcRect/>
          <a:stretch>
            <a:fillRect/>
          </a:stretch>
        </p:blipFill>
        <p:spPr bwMode="auto">
          <a:xfrm>
            <a:off x="1143000" y="5029201"/>
            <a:ext cx="7467600" cy="1828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229600" cy="228601"/>
          </a:xfrm>
        </p:spPr>
        <p:txBody>
          <a:bodyPr>
            <a:normAutofit fontScale="90000"/>
          </a:bodyPr>
          <a:lstStyle/>
          <a:p>
            <a:r>
              <a:rPr lang="en-US" b="1" dirty="0" smtClean="0">
                <a:solidFill>
                  <a:srgbClr val="FFC000"/>
                </a:solidFill>
              </a:rPr>
              <a:t>Transparency</a:t>
            </a:r>
            <a:r>
              <a:rPr lang="en-US" dirty="0" smtClean="0">
                <a:solidFill>
                  <a:srgbClr val="FFC000"/>
                </a:solidFill>
              </a:rPr>
              <a:t>:</a:t>
            </a:r>
            <a:br>
              <a:rPr lang="en-US" dirty="0" smtClean="0">
                <a:solidFill>
                  <a:srgbClr val="FFC000"/>
                </a:solidFill>
              </a:rPr>
            </a:br>
            <a:endParaRPr lang="en-US" dirty="0"/>
          </a:p>
        </p:txBody>
      </p:sp>
      <p:sp>
        <p:nvSpPr>
          <p:cNvPr id="8" name="Content Placeholder 7"/>
          <p:cNvSpPr>
            <a:spLocks noGrp="1"/>
          </p:cNvSpPr>
          <p:nvPr>
            <p:ph idx="1"/>
          </p:nvPr>
        </p:nvSpPr>
        <p:spPr>
          <a:xfrm>
            <a:off x="228600" y="1066800"/>
            <a:ext cx="8915400" cy="6553200"/>
          </a:xfrm>
        </p:spPr>
        <p:txBody>
          <a:bodyPr/>
          <a:lstStyle/>
          <a:p>
            <a:r>
              <a:rPr lang="en-US" sz="2800" dirty="0" smtClean="0"/>
              <a:t>It is the property of materials that </a:t>
            </a:r>
            <a:r>
              <a:rPr lang="en-US" sz="2800" dirty="0" smtClean="0">
                <a:solidFill>
                  <a:srgbClr val="92D050"/>
                </a:solidFill>
              </a:rPr>
              <a:t>allow</a:t>
            </a:r>
            <a:r>
              <a:rPr lang="en-US" sz="2800" dirty="0" smtClean="0"/>
              <a:t> the </a:t>
            </a:r>
            <a:r>
              <a:rPr lang="en-US" sz="2800" dirty="0" smtClean="0">
                <a:solidFill>
                  <a:srgbClr val="92D050"/>
                </a:solidFill>
              </a:rPr>
              <a:t>passage of light </a:t>
            </a:r>
            <a:r>
              <a:rPr lang="en-US" sz="2800" dirty="0" smtClean="0"/>
              <a:t>in such a manner that objects can be </a:t>
            </a:r>
            <a:r>
              <a:rPr lang="en-US" sz="2800" dirty="0" smtClean="0">
                <a:solidFill>
                  <a:srgbClr val="92D050"/>
                </a:solidFill>
              </a:rPr>
              <a:t>clearly seen </a:t>
            </a:r>
            <a:r>
              <a:rPr lang="en-US" sz="2800" dirty="0" smtClean="0"/>
              <a:t>through them.</a:t>
            </a:r>
          </a:p>
          <a:p>
            <a:r>
              <a:rPr lang="en-US" sz="2800" dirty="0" smtClean="0"/>
              <a:t> </a:t>
            </a:r>
            <a:r>
              <a:rPr lang="en-US" sz="2800" dirty="0" err="1" smtClean="0"/>
              <a:t>Eg</a:t>
            </a:r>
            <a:r>
              <a:rPr lang="en-US" sz="2800" dirty="0" smtClean="0"/>
              <a:t>: </a:t>
            </a:r>
            <a:r>
              <a:rPr lang="en-US" sz="2800" dirty="0" smtClean="0">
                <a:solidFill>
                  <a:srgbClr val="FFFF00"/>
                </a:solidFill>
              </a:rPr>
              <a:t>glass and clear acrylic resin.</a:t>
            </a:r>
          </a:p>
          <a:p>
            <a:pPr>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3429000"/>
            <a:ext cx="3223099" cy="2743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flipV="1">
            <a:off x="457200" y="0"/>
            <a:ext cx="8229600" cy="274638"/>
          </a:xfrm>
        </p:spPr>
        <p:txBody>
          <a:bodyPr>
            <a:normAutofit fontScale="90000"/>
          </a:bodyPr>
          <a:lstStyle/>
          <a:p>
            <a:endParaRPr lang="en-US"/>
          </a:p>
        </p:txBody>
      </p:sp>
      <p:sp>
        <p:nvSpPr>
          <p:cNvPr id="8" name="Content Placeholder 7"/>
          <p:cNvSpPr>
            <a:spLocks noGrp="1"/>
          </p:cNvSpPr>
          <p:nvPr>
            <p:ph idx="1"/>
          </p:nvPr>
        </p:nvSpPr>
        <p:spPr>
          <a:xfrm>
            <a:off x="457200" y="152400"/>
            <a:ext cx="8686800" cy="6705600"/>
          </a:xfrm>
        </p:spPr>
        <p:txBody>
          <a:bodyPr>
            <a:normAutofit/>
          </a:bodyPr>
          <a:lstStyle/>
          <a:p>
            <a:pPr>
              <a:buNone/>
            </a:pPr>
            <a:r>
              <a:rPr lang="en-US" sz="4000" b="1" dirty="0" smtClean="0">
                <a:solidFill>
                  <a:srgbClr val="FFC000"/>
                </a:solidFill>
              </a:rPr>
              <a:t>Opacity: </a:t>
            </a:r>
          </a:p>
          <a:p>
            <a:r>
              <a:rPr lang="en-US" sz="2800" dirty="0" smtClean="0"/>
              <a:t>It is the property of materials that </a:t>
            </a:r>
            <a:r>
              <a:rPr lang="en-US" sz="2800" dirty="0" smtClean="0">
                <a:solidFill>
                  <a:srgbClr val="92D050"/>
                </a:solidFill>
              </a:rPr>
              <a:t>prevents the passage of light. </a:t>
            </a:r>
          </a:p>
          <a:p>
            <a:r>
              <a:rPr lang="en-US" sz="2800" dirty="0" smtClean="0"/>
              <a:t>An opaque material either </a:t>
            </a:r>
            <a:r>
              <a:rPr lang="en-US" sz="2800" dirty="0" smtClean="0">
                <a:solidFill>
                  <a:srgbClr val="92D050"/>
                </a:solidFill>
              </a:rPr>
              <a:t>absorbs or reflects </a:t>
            </a:r>
            <a:r>
              <a:rPr lang="en-US" sz="2800" dirty="0" smtClean="0"/>
              <a:t>all of the light. </a:t>
            </a:r>
          </a:p>
          <a:p>
            <a:r>
              <a:rPr lang="en-US" sz="2800" dirty="0" smtClean="0"/>
              <a:t>In dentistry, we are more concerned with the </a:t>
            </a:r>
            <a:r>
              <a:rPr lang="en-US" sz="2800" dirty="0" smtClean="0">
                <a:solidFill>
                  <a:srgbClr val="FFFF00"/>
                </a:solidFill>
              </a:rPr>
              <a:t>translucent and opaque  characteristics of a restoration </a:t>
            </a:r>
            <a:r>
              <a:rPr lang="en-US" sz="2800" dirty="0" smtClean="0"/>
              <a:t>rather than the transparency.</a:t>
            </a:r>
          </a:p>
          <a:p>
            <a:endParaRPr lang="en-US" sz="2800" dirty="0" smtClean="0">
              <a:solidFill>
                <a:schemeClr val="bg1">
                  <a:lumMod val="95000"/>
                </a:schemeClr>
              </a:solidFill>
            </a:endParaRPr>
          </a:p>
          <a:p>
            <a:endParaRPr lang="en-US" sz="2800" dirty="0" smtClean="0">
              <a:solidFill>
                <a:schemeClr val="bg1">
                  <a:lumMod val="95000"/>
                </a:schemeClr>
              </a:solidFill>
            </a:endParaRPr>
          </a:p>
          <a:p>
            <a:endParaRPr lang="en-US" dirty="0">
              <a:solidFill>
                <a:schemeClr val="bg1">
                  <a:lumMod val="95000"/>
                </a:schemeClr>
              </a:solidFill>
            </a:endParaRPr>
          </a:p>
        </p:txBody>
      </p:sp>
      <p:pic>
        <p:nvPicPr>
          <p:cNvPr id="34818" name="Picture 2" descr="http://www.3dmax-tutorials.com/graphics/il_advtransp_fil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4800600"/>
            <a:ext cx="2057400" cy="154305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4267200" cy="6400800"/>
          </a:xfrm>
        </p:spPr>
        <p:txBody>
          <a:bodyPr/>
          <a:lstStyle/>
          <a:p>
            <a:pPr>
              <a:buNone/>
            </a:pPr>
            <a:r>
              <a:rPr lang="en-US" sz="3600" b="1" dirty="0" smtClean="0">
                <a:solidFill>
                  <a:srgbClr val="FFC000"/>
                </a:solidFill>
              </a:rPr>
              <a:t>   </a:t>
            </a:r>
            <a:r>
              <a:rPr lang="en-US" sz="3600" b="1" dirty="0" err="1" smtClean="0">
                <a:solidFill>
                  <a:srgbClr val="FFC000"/>
                </a:solidFill>
              </a:rPr>
              <a:t>Metamerism</a:t>
            </a:r>
            <a:r>
              <a:rPr lang="en-US" sz="3600" dirty="0" smtClean="0">
                <a:solidFill>
                  <a:srgbClr val="FFC000"/>
                </a:solidFill>
              </a:rPr>
              <a:t> </a:t>
            </a:r>
            <a:r>
              <a:rPr lang="en-US" sz="3600" dirty="0">
                <a:solidFill>
                  <a:srgbClr val="FFC000"/>
                </a:solidFill>
              </a:rPr>
              <a:t>: </a:t>
            </a:r>
            <a:endParaRPr lang="en-US" sz="3600" dirty="0" smtClean="0">
              <a:solidFill>
                <a:srgbClr val="FFC000"/>
              </a:solidFill>
            </a:endParaRPr>
          </a:p>
          <a:p>
            <a:r>
              <a:rPr lang="en-US" dirty="0" smtClean="0"/>
              <a:t>The </a:t>
            </a:r>
            <a:r>
              <a:rPr lang="en-US" dirty="0"/>
              <a:t>color of objects under </a:t>
            </a:r>
            <a:r>
              <a:rPr lang="en-US" dirty="0" smtClean="0"/>
              <a:t>one type </a:t>
            </a:r>
            <a:r>
              <a:rPr lang="en-US" dirty="0"/>
              <a:t>of light may appear different </a:t>
            </a:r>
            <a:r>
              <a:rPr lang="en-US" dirty="0" smtClean="0"/>
              <a:t>under another </a:t>
            </a:r>
            <a:r>
              <a:rPr lang="en-US" dirty="0"/>
              <a:t>light source. </a:t>
            </a:r>
            <a:endParaRPr lang="en-US" dirty="0" smtClean="0"/>
          </a:p>
          <a:p>
            <a:r>
              <a:rPr lang="en-US" dirty="0" smtClean="0"/>
              <a:t>This </a:t>
            </a:r>
            <a:r>
              <a:rPr lang="en-US" dirty="0"/>
              <a:t>phenomenon </a:t>
            </a:r>
            <a:r>
              <a:rPr lang="en-US" dirty="0" smtClean="0"/>
              <a:t>is called </a:t>
            </a:r>
            <a:r>
              <a:rPr lang="en-US" dirty="0" err="1" smtClean="0"/>
              <a:t>metamerism</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2514600"/>
            <a:ext cx="4419600" cy="3476752"/>
          </a:xfrm>
          <a:prstGeom prst="rect">
            <a:avLst/>
          </a:prstGeom>
          <a:ln>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228600"/>
            <a:ext cx="2480235" cy="2108200"/>
          </a:xfrm>
          <a:prstGeom prst="rect">
            <a:avLst/>
          </a:prstGeom>
          <a:ln>
            <a:solidFill>
              <a:schemeClr val="accent1"/>
            </a:solidFill>
          </a:ln>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4648200"/>
            <a:ext cx="3429000" cy="2209800"/>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1085367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19"/>
            <a:ext cx="8229600" cy="45719"/>
          </a:xfrm>
        </p:spPr>
        <p:txBody>
          <a:bodyPr>
            <a:normAutofit fontScale="90000"/>
          </a:bodyPr>
          <a:lstStyle/>
          <a:p>
            <a:endParaRPr lang="en-US" dirty="0"/>
          </a:p>
        </p:txBody>
      </p:sp>
      <p:sp>
        <p:nvSpPr>
          <p:cNvPr id="8" name="Content Placeholder 7"/>
          <p:cNvSpPr>
            <a:spLocks noGrp="1"/>
          </p:cNvSpPr>
          <p:nvPr>
            <p:ph idx="1"/>
          </p:nvPr>
        </p:nvSpPr>
        <p:spPr>
          <a:xfrm>
            <a:off x="457200" y="457200"/>
            <a:ext cx="8686800" cy="6400800"/>
          </a:xfrm>
        </p:spPr>
        <p:txBody>
          <a:bodyPr/>
          <a:lstStyle/>
          <a:p>
            <a:pPr marL="0" indent="0">
              <a:buNone/>
            </a:pPr>
            <a:r>
              <a:rPr lang="en-US" sz="4000" b="1" dirty="0" smtClean="0">
                <a:solidFill>
                  <a:srgbClr val="FFC000"/>
                </a:solidFill>
              </a:rPr>
              <a:t>Transmission:</a:t>
            </a:r>
          </a:p>
          <a:p>
            <a:r>
              <a:rPr lang="en-US" dirty="0" smtClean="0"/>
              <a:t> Light passing through an optical medium without attenuation is said to be completely transmitted.</a:t>
            </a:r>
          </a:p>
          <a:p>
            <a:r>
              <a:rPr lang="en-US" dirty="0" smtClean="0"/>
              <a:t> Total transmission is undergone by perfectly transparent material.</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0" y="3810000"/>
            <a:ext cx="3769214" cy="282416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flipV="1">
            <a:off x="457200" y="-304800"/>
            <a:ext cx="8229600" cy="304800"/>
          </a:xfrm>
        </p:spPr>
        <p:txBody>
          <a:bodyPr>
            <a:normAutofit fontScale="90000"/>
          </a:bodyPr>
          <a:lstStyle/>
          <a:p>
            <a:endParaRPr lang="en-US" dirty="0"/>
          </a:p>
        </p:txBody>
      </p:sp>
      <p:sp>
        <p:nvSpPr>
          <p:cNvPr id="8" name="Content Placeholder 7"/>
          <p:cNvSpPr>
            <a:spLocks noGrp="1"/>
          </p:cNvSpPr>
          <p:nvPr>
            <p:ph idx="1"/>
          </p:nvPr>
        </p:nvSpPr>
        <p:spPr>
          <a:xfrm>
            <a:off x="304800" y="533400"/>
            <a:ext cx="8839200" cy="6324600"/>
          </a:xfrm>
        </p:spPr>
        <p:txBody>
          <a:bodyPr>
            <a:normAutofit/>
          </a:bodyPr>
          <a:lstStyle/>
          <a:p>
            <a:pPr>
              <a:buNone/>
            </a:pPr>
            <a:r>
              <a:rPr lang="en-US" sz="4700" b="1" dirty="0" smtClean="0">
                <a:solidFill>
                  <a:srgbClr val="FFC000"/>
                </a:solidFill>
              </a:rPr>
              <a:t>Reflection:</a:t>
            </a:r>
            <a:endParaRPr lang="en-US" sz="4700" dirty="0" smtClean="0">
              <a:solidFill>
                <a:srgbClr val="FFC000"/>
              </a:solidFill>
            </a:endParaRPr>
          </a:p>
          <a:p>
            <a:r>
              <a:rPr lang="en-US" dirty="0" smtClean="0"/>
              <a:t>	Reflected light rays are those rays which bounce back from the surface of the object being hit instead of being transmitted or absorbed.</a:t>
            </a:r>
          </a:p>
          <a:p>
            <a:pPr>
              <a:buNone/>
            </a:pPr>
            <a:endParaRPr lang="en-US" dirty="0" smtClean="0"/>
          </a:p>
          <a:p>
            <a:r>
              <a:rPr lang="en-US" dirty="0" smtClean="0"/>
              <a:t> Reflection can be of two types:</a:t>
            </a:r>
          </a:p>
          <a:p>
            <a:pPr lvl="0">
              <a:buNone/>
            </a:pPr>
            <a:r>
              <a:rPr lang="en-US" dirty="0" smtClean="0">
                <a:solidFill>
                  <a:srgbClr val="FFFF00"/>
                </a:solidFill>
              </a:rPr>
              <a:t>       -</a:t>
            </a:r>
            <a:r>
              <a:rPr lang="en-US" dirty="0" err="1" smtClean="0">
                <a:solidFill>
                  <a:srgbClr val="FFFF00"/>
                </a:solidFill>
              </a:rPr>
              <a:t>Specular</a:t>
            </a:r>
            <a:r>
              <a:rPr lang="en-US" dirty="0" smtClean="0">
                <a:solidFill>
                  <a:srgbClr val="FFFF00"/>
                </a:solidFill>
              </a:rPr>
              <a:t> reflection</a:t>
            </a:r>
          </a:p>
          <a:p>
            <a:pPr lvl="0">
              <a:buNone/>
            </a:pPr>
            <a:r>
              <a:rPr lang="en-US" dirty="0" smtClean="0">
                <a:solidFill>
                  <a:srgbClr val="FFFF00"/>
                </a:solidFill>
              </a:rPr>
              <a:t>       -Diffuse reflection</a:t>
            </a: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43434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534400" cy="914400"/>
          </a:xfrm>
        </p:spPr>
        <p:txBody>
          <a:bodyPr/>
          <a:lstStyle/>
          <a:p>
            <a:r>
              <a:rPr lang="en-US" sz="3200" dirty="0" smtClean="0">
                <a:solidFill>
                  <a:srgbClr val="FF0066"/>
                </a:solidFill>
              </a:rPr>
              <a:t>Factors affecting Color perception:</a:t>
            </a:r>
            <a:endParaRPr lang="en-US" sz="3200" dirty="0"/>
          </a:p>
        </p:txBody>
      </p:sp>
      <p:sp>
        <p:nvSpPr>
          <p:cNvPr id="3" name="Content Placeholder 2"/>
          <p:cNvSpPr>
            <a:spLocks noGrp="1"/>
          </p:cNvSpPr>
          <p:nvPr>
            <p:ph idx="1"/>
          </p:nvPr>
        </p:nvSpPr>
        <p:spPr>
          <a:xfrm>
            <a:off x="533400" y="1371600"/>
            <a:ext cx="7772400" cy="4572000"/>
          </a:xfrm>
        </p:spPr>
        <p:txBody>
          <a:bodyPr/>
          <a:lstStyle/>
          <a:p>
            <a:pPr>
              <a:buNone/>
            </a:pPr>
            <a:r>
              <a:rPr lang="en-US" sz="3200" dirty="0" smtClean="0">
                <a:solidFill>
                  <a:srgbClr val="FFFF00"/>
                </a:solidFill>
              </a:rPr>
              <a:t>(</a:t>
            </a:r>
            <a:r>
              <a:rPr lang="en-US" sz="3200" dirty="0" err="1" smtClean="0">
                <a:solidFill>
                  <a:srgbClr val="FFFF00"/>
                </a:solidFill>
              </a:rPr>
              <a:t>i</a:t>
            </a:r>
            <a:r>
              <a:rPr lang="en-US" sz="3200" dirty="0" smtClean="0">
                <a:solidFill>
                  <a:srgbClr val="FFFF00"/>
                </a:solidFill>
              </a:rPr>
              <a:t>) The </a:t>
            </a:r>
            <a:r>
              <a:rPr lang="en-US" sz="3200" dirty="0" err="1" smtClean="0">
                <a:solidFill>
                  <a:srgbClr val="FFFF00"/>
                </a:solidFill>
              </a:rPr>
              <a:t>charecteristics</a:t>
            </a:r>
            <a:r>
              <a:rPr lang="en-US" sz="3200" dirty="0" smtClean="0">
                <a:solidFill>
                  <a:srgbClr val="FFFF00"/>
                </a:solidFill>
              </a:rPr>
              <a:t> of light source </a:t>
            </a:r>
          </a:p>
          <a:p>
            <a:pPr>
              <a:buNone/>
            </a:pPr>
            <a:r>
              <a:rPr lang="en-US" sz="3200" dirty="0" smtClean="0">
                <a:solidFill>
                  <a:srgbClr val="FFFF00"/>
                </a:solidFill>
              </a:rPr>
              <a:t>(ii) surface viewed: the tooth</a:t>
            </a:r>
          </a:p>
          <a:p>
            <a:pPr>
              <a:buNone/>
            </a:pPr>
            <a:r>
              <a:rPr lang="en-US" sz="3200" dirty="0" smtClean="0">
                <a:solidFill>
                  <a:srgbClr val="FFFF00"/>
                </a:solidFill>
              </a:rPr>
              <a:t>(iii) individual observer :dentist</a:t>
            </a:r>
          </a:p>
          <a:p>
            <a:pPr>
              <a:buNone/>
            </a:pPr>
            <a:r>
              <a:rPr lang="en-US" sz="3200" dirty="0" smtClean="0">
                <a:solidFill>
                  <a:srgbClr val="FFFF00"/>
                </a:solidFill>
              </a:rPr>
              <a:t>(iv) conditions under which the object is being viewed. </a:t>
            </a:r>
          </a:p>
          <a:p>
            <a:endParaRPr lang="en-US" dirty="0" smtClean="0"/>
          </a:p>
          <a:p>
            <a:endParaRPr lang="en-US" dirty="0"/>
          </a:p>
        </p:txBody>
      </p:sp>
      <p:pic>
        <p:nvPicPr>
          <p:cNvPr id="4" name="Picture 3" descr="Image232"/>
          <p:cNvPicPr>
            <a:picLocks noChangeAspect="1" noChangeArrowheads="1"/>
          </p:cNvPicPr>
          <p:nvPr/>
        </p:nvPicPr>
        <p:blipFill>
          <a:blip r:embed="rId2"/>
          <a:srcRect/>
          <a:stretch>
            <a:fillRect/>
          </a:stretch>
        </p:blipFill>
        <p:spPr>
          <a:xfrm>
            <a:off x="4953001" y="4248510"/>
            <a:ext cx="4191000" cy="2609490"/>
          </a:xfrm>
          <a:prstGeom prst="rect">
            <a:avLst/>
          </a:prstGeo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Light source</a:t>
            </a:r>
            <a:endParaRPr lang="en-US" dirty="0"/>
          </a:p>
        </p:txBody>
      </p:sp>
      <p:sp>
        <p:nvSpPr>
          <p:cNvPr id="3" name="Content Placeholder 2"/>
          <p:cNvSpPr>
            <a:spLocks noGrp="1"/>
          </p:cNvSpPr>
          <p:nvPr>
            <p:ph idx="1"/>
          </p:nvPr>
        </p:nvSpPr>
        <p:spPr>
          <a:xfrm>
            <a:off x="304800" y="1600200"/>
            <a:ext cx="7772400" cy="4572000"/>
          </a:xfrm>
        </p:spPr>
        <p:txBody>
          <a:bodyPr>
            <a:normAutofit lnSpcReduction="10000"/>
          </a:bodyPr>
          <a:lstStyle/>
          <a:p>
            <a:r>
              <a:rPr lang="en-US" dirty="0" smtClean="0">
                <a:solidFill>
                  <a:schemeClr val="bg1">
                    <a:lumMod val="95000"/>
                  </a:schemeClr>
                </a:solidFill>
              </a:rPr>
              <a:t> </a:t>
            </a:r>
            <a:r>
              <a:rPr lang="en-US" dirty="0" smtClean="0"/>
              <a:t>Light source is any body emitting radiation in the </a:t>
            </a:r>
            <a:r>
              <a:rPr lang="en-US" dirty="0" smtClean="0">
                <a:solidFill>
                  <a:schemeClr val="accent1">
                    <a:lumMod val="40000"/>
                    <a:lumOff val="60000"/>
                  </a:schemeClr>
                </a:solidFill>
              </a:rPr>
              <a:t>visible spectra range</a:t>
            </a:r>
            <a:r>
              <a:rPr lang="en-US" dirty="0" smtClean="0"/>
              <a:t>. </a:t>
            </a:r>
          </a:p>
          <a:p>
            <a:r>
              <a:rPr lang="en-US" dirty="0" smtClean="0">
                <a:solidFill>
                  <a:srgbClr val="FFFF00"/>
                </a:solidFill>
              </a:rPr>
              <a:t>Primary</a:t>
            </a:r>
            <a:r>
              <a:rPr lang="en-US" dirty="0" smtClean="0"/>
              <a:t> (emitting their own radiation) </a:t>
            </a:r>
            <a:r>
              <a:rPr lang="en-US" dirty="0" smtClean="0">
                <a:solidFill>
                  <a:schemeClr val="bg1">
                    <a:lumMod val="95000"/>
                  </a:schemeClr>
                </a:solidFill>
              </a:rPr>
              <a:t> </a:t>
            </a:r>
            <a:r>
              <a:rPr lang="en-US" dirty="0" smtClean="0"/>
              <a:t>/ </a:t>
            </a:r>
            <a:r>
              <a:rPr lang="en-US" dirty="0" smtClean="0">
                <a:solidFill>
                  <a:srgbClr val="FFFF00"/>
                </a:solidFill>
              </a:rPr>
              <a:t>secondary</a:t>
            </a:r>
            <a:r>
              <a:rPr lang="en-US" dirty="0" smtClean="0"/>
              <a:t> (reflecting a part of the radiation from some other light source)</a:t>
            </a:r>
          </a:p>
          <a:p>
            <a:r>
              <a:rPr lang="en-US" sz="2800" dirty="0" smtClean="0">
                <a:solidFill>
                  <a:srgbClr val="FFFF00"/>
                </a:solidFill>
              </a:rPr>
              <a:t>Natural </a:t>
            </a:r>
            <a:r>
              <a:rPr lang="en-US" sz="2800" dirty="0" smtClean="0"/>
              <a:t>(sunlight) </a:t>
            </a:r>
            <a:r>
              <a:rPr lang="en-US" sz="2800" dirty="0" smtClean="0">
                <a:solidFill>
                  <a:srgbClr val="FFFF00"/>
                </a:solidFill>
              </a:rPr>
              <a:t>/ Artificial </a:t>
            </a:r>
            <a:r>
              <a:rPr lang="en-US" sz="2800" dirty="0" smtClean="0"/>
              <a:t>(</a:t>
            </a:r>
            <a:r>
              <a:rPr lang="en-US" sz="2800" b="1" dirty="0" smtClean="0">
                <a:effectLst>
                  <a:outerShdw blurRad="38100" dist="38100" dir="2700000" algn="tl">
                    <a:srgbClr val="000000"/>
                  </a:outerShdw>
                </a:effectLst>
              </a:rPr>
              <a:t>Incandescence</a:t>
            </a:r>
            <a:r>
              <a:rPr lang="en-US" sz="2800" dirty="0" smtClean="0">
                <a:effectLst>
                  <a:outerShdw blurRad="38100" dist="38100" dir="2700000" algn="tl">
                    <a:srgbClr val="000000"/>
                  </a:outerShdw>
                </a:effectLst>
              </a:rPr>
              <a:t> ,</a:t>
            </a:r>
            <a:r>
              <a:rPr lang="en-US" sz="2800" b="1" dirty="0" smtClean="0"/>
              <a:t> Gas discharge</a:t>
            </a:r>
            <a:r>
              <a:rPr lang="en-US" sz="2800" dirty="0" smtClean="0"/>
              <a:t> ,</a:t>
            </a:r>
            <a:r>
              <a:rPr lang="en-US" sz="2800" b="1" dirty="0" smtClean="0"/>
              <a:t> Photoluminescence</a:t>
            </a:r>
            <a:r>
              <a:rPr lang="en-US" sz="2800" dirty="0" smtClean="0"/>
              <a:t> )</a:t>
            </a:r>
            <a:endParaRPr lang="en-US" sz="2800" dirty="0" smtClean="0">
              <a:effectLst>
                <a:outerShdw blurRad="38100" dist="38100" dir="2700000" algn="tl">
                  <a:srgbClr val="000000"/>
                </a:outerShdw>
              </a:effectLst>
            </a:endParaRPr>
          </a:p>
          <a:p>
            <a:r>
              <a:rPr lang="en-US" dirty="0" smtClean="0">
                <a:solidFill>
                  <a:schemeClr val="accent2"/>
                </a:solidFill>
              </a:rPr>
              <a:t>Average northern day light with a slightly overcast sky having an </a:t>
            </a:r>
            <a:r>
              <a:rPr lang="en-US" dirty="0" smtClean="0">
                <a:solidFill>
                  <a:schemeClr val="accent1">
                    <a:lumMod val="40000"/>
                    <a:lumOff val="60000"/>
                  </a:schemeClr>
                </a:solidFill>
              </a:rPr>
              <a:t>intensity of 1500 </a:t>
            </a:r>
            <a:r>
              <a:rPr lang="en-US" dirty="0" err="1" smtClean="0">
                <a:solidFill>
                  <a:schemeClr val="accent1">
                    <a:lumMod val="40000"/>
                    <a:lumOff val="60000"/>
                  </a:schemeClr>
                </a:solidFill>
              </a:rPr>
              <a:t>Lux</a:t>
            </a:r>
            <a:r>
              <a:rPr lang="en-US" dirty="0" smtClean="0">
                <a:solidFill>
                  <a:schemeClr val="accent1">
                    <a:lumMod val="40000"/>
                    <a:lumOff val="60000"/>
                  </a:schemeClr>
                </a:solidFill>
              </a:rPr>
              <a:t> </a:t>
            </a:r>
            <a:r>
              <a:rPr lang="en-US" dirty="0" smtClean="0">
                <a:solidFill>
                  <a:schemeClr val="accent2"/>
                </a:solidFill>
              </a:rPr>
              <a:t>is considered ideal for shade determination.</a:t>
            </a:r>
          </a:p>
          <a:p>
            <a:endParaRPr lang="en-US" dirty="0" smtClean="0">
              <a:solidFill>
                <a:srgbClr val="FFFF00"/>
              </a:solidFill>
            </a:endParaRPr>
          </a:p>
          <a:p>
            <a:endParaRPr lang="en-US" dirty="0"/>
          </a:p>
        </p:txBody>
      </p:sp>
      <p:pic>
        <p:nvPicPr>
          <p:cNvPr id="4" name="Picture 3" descr="Picture"/>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0"/>
            <a:ext cx="990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65325" y="1239838"/>
            <a:ext cx="184150" cy="457200"/>
          </a:xfrm>
          <a:prstGeom prst="rect">
            <a:avLst/>
          </a:prstGeom>
          <a:noFill/>
          <a:ln w="9525">
            <a:noFill/>
            <a:miter lim="800000"/>
            <a:headEnd/>
            <a:tailEnd/>
          </a:ln>
        </p:spPr>
        <p:txBody>
          <a:bodyPr wrap="none">
            <a:spAutoFit/>
          </a:bodyPr>
          <a:lstStyle/>
          <a:p>
            <a:endParaRPr lang="en-US">
              <a:latin typeface="Lucida Console" pitchFamily="49" charset="0"/>
              <a:ea typeface="Gungsuh" pitchFamily="18" charset="-127"/>
            </a:endParaRPr>
          </a:p>
        </p:txBody>
      </p:sp>
      <p:sp>
        <p:nvSpPr>
          <p:cNvPr id="101379" name="Rectangle 3"/>
          <p:cNvSpPr>
            <a:spLocks noChangeArrowheads="1"/>
          </p:cNvSpPr>
          <p:nvPr/>
        </p:nvSpPr>
        <p:spPr bwMode="auto">
          <a:xfrm>
            <a:off x="685800" y="304800"/>
            <a:ext cx="4572000" cy="3170099"/>
          </a:xfrm>
          <a:prstGeom prst="rect">
            <a:avLst/>
          </a:prstGeom>
          <a:noFill/>
          <a:ln w="9525">
            <a:noFill/>
            <a:miter lim="800000"/>
            <a:headEnd/>
            <a:tailEnd/>
          </a:ln>
          <a:effectLst/>
        </p:spPr>
        <p:txBody>
          <a:bodyPr>
            <a:spAutoFit/>
          </a:bodyPr>
          <a:lstStyle/>
          <a:p>
            <a:pPr>
              <a:defRPr/>
            </a:pPr>
            <a:r>
              <a:rPr lang="en-US" sz="3200" dirty="0">
                <a:effectLst>
                  <a:outerShdw blurRad="38100" dist="38100" dir="2700000" algn="tl">
                    <a:srgbClr val="000000"/>
                  </a:outerShdw>
                </a:effectLst>
              </a:rPr>
              <a:t>The ideal </a:t>
            </a:r>
            <a:r>
              <a:rPr lang="en-US" sz="3200" dirty="0" smtClean="0">
                <a:solidFill>
                  <a:srgbClr val="FFFF00"/>
                </a:solidFill>
                <a:effectLst>
                  <a:outerShdw blurRad="38100" dist="38100" dir="2700000" algn="tl">
                    <a:srgbClr val="000000"/>
                  </a:outerShdw>
                </a:effectLst>
              </a:rPr>
              <a:t>color temperature</a:t>
            </a:r>
            <a:endParaRPr lang="en-US" sz="3200" dirty="0">
              <a:effectLst>
                <a:outerShdw blurRad="38100" dist="38100" dir="2700000" algn="tl">
                  <a:srgbClr val="000000"/>
                </a:outerShdw>
              </a:effectLst>
            </a:endParaRPr>
          </a:p>
          <a:p>
            <a:pPr>
              <a:defRPr/>
            </a:pPr>
            <a:r>
              <a:rPr lang="en-US" sz="3200" dirty="0">
                <a:effectLst>
                  <a:outerShdw blurRad="38100" dist="38100" dir="2700000" algn="tl">
                    <a:srgbClr val="000000"/>
                  </a:outerShdw>
                </a:effectLst>
              </a:rPr>
              <a:t>is </a:t>
            </a:r>
            <a:r>
              <a:rPr lang="en-US" sz="3200" dirty="0">
                <a:solidFill>
                  <a:srgbClr val="FFFF00"/>
                </a:solidFill>
                <a:effectLst>
                  <a:outerShdw blurRad="38100" dist="38100" dir="2700000" algn="tl">
                    <a:srgbClr val="000000"/>
                  </a:outerShdw>
                </a:effectLst>
              </a:rPr>
              <a:t>5,500 </a:t>
            </a:r>
            <a:r>
              <a:rPr lang="en-US" sz="3200" dirty="0" smtClean="0">
                <a:solidFill>
                  <a:srgbClr val="FFFF00"/>
                </a:solidFill>
                <a:effectLst>
                  <a:outerShdw blurRad="38100" dist="38100" dir="2700000" algn="tl">
                    <a:srgbClr val="000000"/>
                  </a:outerShdw>
                </a:effectLst>
              </a:rPr>
              <a:t>·K</a:t>
            </a:r>
            <a:r>
              <a:rPr lang="en-US" sz="3200" dirty="0">
                <a:effectLst>
                  <a:outerShdw blurRad="38100" dist="38100" dir="2700000" algn="tl">
                    <a:srgbClr val="000000"/>
                  </a:outerShdw>
                </a:effectLst>
              </a:rPr>
              <a:t>. Light at this temperature can be described as </a:t>
            </a:r>
            <a:r>
              <a:rPr lang="en-US" sz="3200" dirty="0">
                <a:solidFill>
                  <a:srgbClr val="FFFF00"/>
                </a:solidFill>
                <a:effectLst>
                  <a:outerShdw blurRad="38100" dist="38100" dir="2700000" algn="tl">
                    <a:srgbClr val="000000"/>
                  </a:outerShdw>
                </a:effectLst>
              </a:rPr>
              <a:t>“white” light.</a:t>
            </a:r>
          </a:p>
          <a:p>
            <a:pPr>
              <a:defRPr/>
            </a:pPr>
            <a:endParaRPr lang="en-US" sz="4000" dirty="0">
              <a:effectLst>
                <a:outerShdw blurRad="38100" dist="38100" dir="2700000" algn="tl">
                  <a:srgbClr val="000000"/>
                </a:outerShdw>
              </a:effectLst>
            </a:endParaRPr>
          </a:p>
        </p:txBody>
      </p:sp>
      <p:sp>
        <p:nvSpPr>
          <p:cNvPr id="101380" name="Rectangle 4"/>
          <p:cNvSpPr>
            <a:spLocks noChangeArrowheads="1"/>
          </p:cNvSpPr>
          <p:nvPr/>
        </p:nvSpPr>
        <p:spPr bwMode="auto">
          <a:xfrm>
            <a:off x="2327894" y="4067175"/>
            <a:ext cx="6206506" cy="954107"/>
          </a:xfrm>
          <a:prstGeom prst="rect">
            <a:avLst/>
          </a:prstGeom>
          <a:noFill/>
          <a:ln w="9525">
            <a:noFill/>
            <a:miter lim="800000"/>
            <a:headEnd/>
            <a:tailEnd/>
          </a:ln>
          <a:effectLst/>
        </p:spPr>
        <p:txBody>
          <a:bodyPr wrap="none" anchor="ctr">
            <a:spAutoFit/>
          </a:bodyPr>
          <a:lstStyle/>
          <a:p>
            <a:pPr algn="r">
              <a:defRPr/>
            </a:pPr>
            <a:r>
              <a:rPr lang="en-US" sz="2800" dirty="0"/>
              <a:t>The ideal </a:t>
            </a:r>
            <a:r>
              <a:rPr lang="en-US" sz="2800" dirty="0">
                <a:solidFill>
                  <a:srgbClr val="FFFF00"/>
                </a:solidFill>
              </a:rPr>
              <a:t>luminosity </a:t>
            </a:r>
            <a:r>
              <a:rPr lang="en-US" sz="2800" dirty="0"/>
              <a:t>for dental</a:t>
            </a:r>
          </a:p>
          <a:p>
            <a:pPr algn="r">
              <a:defRPr/>
            </a:pPr>
            <a:r>
              <a:rPr lang="en-US" sz="2800" dirty="0"/>
              <a:t>shade matching is </a:t>
            </a:r>
            <a:r>
              <a:rPr lang="en-US" sz="2800" dirty="0">
                <a:solidFill>
                  <a:srgbClr val="FFFF00"/>
                </a:solidFill>
              </a:rPr>
              <a:t>75 to 250 foot candles</a:t>
            </a:r>
            <a:r>
              <a:rPr lang="en-US" sz="2800" dirty="0" smtClean="0"/>
              <a:t>.</a:t>
            </a:r>
            <a:endParaRPr lang="en-US" sz="2800" dirty="0"/>
          </a:p>
        </p:txBody>
      </p:sp>
      <p:pic>
        <p:nvPicPr>
          <p:cNvPr id="15365" name="Picture 6"/>
          <p:cNvPicPr>
            <a:picLocks noChangeAspect="1" noChangeArrowheads="1"/>
          </p:cNvPicPr>
          <p:nvPr/>
        </p:nvPicPr>
        <p:blipFill>
          <a:blip r:embed="rId3"/>
          <a:srcRect/>
          <a:stretch>
            <a:fillRect/>
          </a:stretch>
        </p:blipFill>
        <p:spPr bwMode="auto">
          <a:xfrm>
            <a:off x="6400800" y="304800"/>
            <a:ext cx="1831975" cy="346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85800" y="5934670"/>
            <a:ext cx="8153400" cy="923330"/>
          </a:xfrm>
          <a:prstGeom prst="rect">
            <a:avLst/>
          </a:prstGeom>
          <a:noFill/>
        </p:spPr>
        <p:txBody>
          <a:bodyPr wrap="square" rtlCol="0">
            <a:spAutoFit/>
          </a:bodyPr>
          <a:lstStyle/>
          <a:p>
            <a:pPr algn="r">
              <a:defRPr/>
            </a:pPr>
            <a:r>
              <a:rPr lang="en-US" dirty="0" smtClean="0"/>
              <a:t>Note: Foot candle is equal to the light of </a:t>
            </a:r>
          </a:p>
          <a:p>
            <a:pPr algn="r">
              <a:defRPr/>
            </a:pPr>
            <a:r>
              <a:rPr lang="en-US" dirty="0" smtClean="0"/>
              <a:t>a candle at a distance of one foot.</a:t>
            </a:r>
          </a:p>
          <a:p>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Ideal light source in dental clinic:</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 dental clinic should ideally have combination of </a:t>
            </a:r>
            <a:r>
              <a:rPr lang="en-US" dirty="0" smtClean="0">
                <a:solidFill>
                  <a:srgbClr val="FF0000"/>
                </a:solidFill>
              </a:rPr>
              <a:t>natural daylight </a:t>
            </a:r>
            <a:r>
              <a:rPr lang="en-US" dirty="0" smtClean="0"/>
              <a:t>and color corrected fluorescent bulbs with </a:t>
            </a:r>
            <a:r>
              <a:rPr lang="en-US" dirty="0" smtClean="0">
                <a:solidFill>
                  <a:srgbClr val="FF0000"/>
                </a:solidFill>
              </a:rPr>
              <a:t>color temp of 5000-5500k </a:t>
            </a:r>
            <a:r>
              <a:rPr lang="en-US" dirty="0" smtClean="0"/>
              <a:t>and a </a:t>
            </a:r>
            <a:r>
              <a:rPr lang="en-US" dirty="0" smtClean="0">
                <a:solidFill>
                  <a:srgbClr val="FF0000"/>
                </a:solidFill>
              </a:rPr>
              <a:t>color rendering index of 90 or more.</a:t>
            </a:r>
          </a:p>
          <a:p>
            <a:r>
              <a:rPr lang="en-US" dirty="0" smtClean="0"/>
              <a:t>Recent: </a:t>
            </a:r>
            <a:r>
              <a:rPr lang="en-US" dirty="0" smtClean="0">
                <a:solidFill>
                  <a:srgbClr val="FFFF00"/>
                </a:solidFill>
              </a:rPr>
              <a:t>Hand held LED lights (</a:t>
            </a:r>
            <a:r>
              <a:rPr lang="en-US" dirty="0" err="1" smtClean="0">
                <a:solidFill>
                  <a:srgbClr val="FFFF00"/>
                </a:solidFill>
              </a:rPr>
              <a:t>Optilume</a:t>
            </a:r>
            <a:r>
              <a:rPr lang="en-US" dirty="0" smtClean="0">
                <a:solidFill>
                  <a:srgbClr val="FFFF00"/>
                </a:solidFill>
              </a:rPr>
              <a:t> </a:t>
            </a:r>
            <a:r>
              <a:rPr lang="en-US" dirty="0" err="1" smtClean="0">
                <a:solidFill>
                  <a:srgbClr val="FFFF00"/>
                </a:solidFill>
              </a:rPr>
              <a:t>Trueshade,Shade</a:t>
            </a:r>
            <a:r>
              <a:rPr lang="en-US" dirty="0" smtClean="0">
                <a:solidFill>
                  <a:srgbClr val="FFFF00"/>
                </a:solidFill>
              </a:rPr>
              <a:t> wand) </a:t>
            </a:r>
            <a:r>
              <a:rPr lang="en-US" dirty="0" smtClean="0"/>
              <a:t>are available.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altLang="en-US" dirty="0" smtClean="0"/>
              <a:t>Practitioners require an understanding of </a:t>
            </a:r>
            <a:r>
              <a:rPr lang="en-US" altLang="en-US" dirty="0" smtClean="0">
                <a:solidFill>
                  <a:srgbClr val="00B0F0"/>
                </a:solidFill>
              </a:rPr>
              <a:t>color , light  </a:t>
            </a:r>
            <a:r>
              <a:rPr lang="en-US" altLang="en-US" dirty="0" smtClean="0"/>
              <a:t>and </a:t>
            </a:r>
            <a:r>
              <a:rPr lang="en-US" altLang="en-US" dirty="0" smtClean="0">
                <a:solidFill>
                  <a:srgbClr val="00B0F0"/>
                </a:solidFill>
              </a:rPr>
              <a:t>clearly communicate </a:t>
            </a:r>
            <a:r>
              <a:rPr lang="en-US" altLang="en-US" dirty="0" smtClean="0"/>
              <a:t>instructions with </a:t>
            </a:r>
            <a:r>
              <a:rPr lang="en-US" altLang="en-US" dirty="0" smtClean="0">
                <a:solidFill>
                  <a:srgbClr val="00B0F0"/>
                </a:solidFill>
              </a:rPr>
              <a:t>laboratory technicians</a:t>
            </a:r>
            <a:r>
              <a:rPr lang="en-US" altLang="en-US" dirty="0" smtClean="0"/>
              <a:t>.</a:t>
            </a:r>
          </a:p>
          <a:p>
            <a:r>
              <a:rPr lang="en-US" altLang="en-US" dirty="0" smtClean="0"/>
              <a:t> Successful shade matching-integrates a number of critical factors.</a:t>
            </a:r>
            <a:endParaRPr lang="en-US" dirty="0"/>
          </a:p>
        </p:txBody>
      </p:sp>
      <p:pic>
        <p:nvPicPr>
          <p:cNvPr id="4" name="Picture 3" descr="C:\Users\Dell\Desktop\img_15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4463" y="4343400"/>
            <a:ext cx="3349625" cy="2232025"/>
          </a:xfrm>
          <a:prstGeom prst="rect">
            <a:avLst/>
          </a:prstGeom>
          <a:noFill/>
          <a:ln w="9525">
            <a:noFill/>
            <a:miter lim="800000"/>
            <a:headEnd/>
            <a:tailEnd/>
          </a:ln>
        </p:spPr>
      </p:pic>
      <p:pic>
        <p:nvPicPr>
          <p:cNvPr id="5" name="Picture 4" descr="C:\Users\Dell\Desktop\MGN_27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343400"/>
            <a:ext cx="345598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24"/>
          <p:cNvPicPr>
            <a:picLocks noChangeAspect="1" noChangeArrowheads="1"/>
          </p:cNvPicPr>
          <p:nvPr/>
        </p:nvPicPr>
        <p:blipFill>
          <a:blip r:embed="rId2" cstate="email">
            <a:extLst>
              <a:ext uri="{28A0092B-C50C-407E-A947-70E740481C1C}">
                <a14:useLocalDpi xmlns:a14="http://schemas.microsoft.com/office/drawing/2010/main"/>
              </a:ext>
            </a:extLst>
          </a:blip>
          <a:srcRect r="27405" b="49449"/>
          <a:stretch>
            <a:fillRect/>
          </a:stretch>
        </p:blipFill>
        <p:spPr bwMode="auto">
          <a:xfrm>
            <a:off x="0" y="-24966"/>
            <a:ext cx="9144001" cy="688296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C66"/>
                </a:solidFill>
                <a:latin typeface="Andalus" pitchFamily="18" charset="-78"/>
                <a:cs typeface="Andalus" pitchFamily="18" charset="-78"/>
              </a:rPr>
              <a:t>Color  Rendering  Index ( CRI)</a:t>
            </a:r>
            <a:r>
              <a:rPr lang="en-US" sz="4400" b="1" dirty="0" smtClean="0">
                <a:solidFill>
                  <a:srgbClr val="FFCC66"/>
                </a:solidFill>
                <a:latin typeface="Andalus" pitchFamily="18" charset="-78"/>
                <a:cs typeface="Andalus" pitchFamily="18" charset="-78"/>
              </a:rPr>
              <a:t> </a:t>
            </a:r>
            <a:r>
              <a:rPr lang="en-US" sz="4800" dirty="0" smtClean="0">
                <a:solidFill>
                  <a:srgbClr val="FFCC66"/>
                </a:solidFill>
                <a:latin typeface="Andalus" pitchFamily="18" charset="-78"/>
                <a:cs typeface="Andalus" pitchFamily="18" charset="-78"/>
              </a:rPr>
              <a:t/>
            </a:r>
            <a:br>
              <a:rPr lang="en-US" sz="4800" dirty="0" smtClean="0">
                <a:solidFill>
                  <a:srgbClr val="FFCC66"/>
                </a:solidFill>
                <a:latin typeface="Andalus" pitchFamily="18" charset="-78"/>
                <a:cs typeface="Andalus" pitchFamily="18" charset="-78"/>
              </a:rPr>
            </a:br>
            <a:endParaRPr lang="en-US" dirty="0"/>
          </a:p>
        </p:txBody>
      </p:sp>
      <p:sp>
        <p:nvSpPr>
          <p:cNvPr id="3" name="Content Placeholder 2"/>
          <p:cNvSpPr>
            <a:spLocks noGrp="1"/>
          </p:cNvSpPr>
          <p:nvPr>
            <p:ph idx="1"/>
          </p:nvPr>
        </p:nvSpPr>
        <p:spPr/>
        <p:txBody>
          <a:bodyPr/>
          <a:lstStyle/>
          <a:p>
            <a:pPr>
              <a:defRPr/>
            </a:pPr>
            <a:r>
              <a:rPr lang="en-US" sz="3200" dirty="0" smtClean="0"/>
              <a:t>Indicates how well a light source renders color as compared to a standard source</a:t>
            </a:r>
          </a:p>
          <a:p>
            <a:pPr>
              <a:buNone/>
              <a:defRPr/>
            </a:pPr>
            <a:r>
              <a:rPr lang="en-US" sz="3200" dirty="0" smtClean="0"/>
              <a:t> (Normal Daylight).</a:t>
            </a:r>
          </a:p>
          <a:p>
            <a:pPr>
              <a:defRPr/>
            </a:pPr>
            <a:r>
              <a:rPr lang="en-US" altLang="en-US" sz="3200" dirty="0" smtClean="0">
                <a:solidFill>
                  <a:srgbClr val="FFC000"/>
                </a:solidFill>
                <a:latin typeface="Times New Roman" pitchFamily="18" charset="0"/>
                <a:cs typeface="Times New Roman" pitchFamily="18" charset="0"/>
              </a:rPr>
              <a:t>Ranges from ( 0 -100 ).</a:t>
            </a:r>
          </a:p>
          <a:p>
            <a:pPr>
              <a:buNone/>
              <a:defRPr/>
            </a:pPr>
            <a:endParaRPr lang="en-US" sz="32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C66"/>
                </a:solidFill>
                <a:latin typeface="Andalus" pitchFamily="18" charset="-78"/>
                <a:cs typeface="Andalus" pitchFamily="18" charset="-78"/>
              </a:rPr>
              <a:t>Color  Rendering  Index ( CRI)</a:t>
            </a:r>
            <a:r>
              <a:rPr lang="en-US" sz="4400" b="1" dirty="0" smtClean="0">
                <a:solidFill>
                  <a:srgbClr val="FFCC66"/>
                </a:solidFill>
                <a:latin typeface="Andalus" pitchFamily="18" charset="-78"/>
                <a:cs typeface="Andalus" pitchFamily="18" charset="-78"/>
              </a:rPr>
              <a:t> </a:t>
            </a:r>
            <a:r>
              <a:rPr lang="en-US" sz="4800" dirty="0" smtClean="0">
                <a:solidFill>
                  <a:srgbClr val="FFCC66"/>
                </a:solidFill>
                <a:latin typeface="Andalus" pitchFamily="18" charset="-78"/>
                <a:cs typeface="Andalus" pitchFamily="18" charset="-78"/>
              </a:rPr>
              <a:t/>
            </a:r>
            <a:br>
              <a:rPr lang="en-US" sz="4800" dirty="0" smtClean="0">
                <a:solidFill>
                  <a:srgbClr val="FFCC66"/>
                </a:solidFill>
                <a:latin typeface="Andalus" pitchFamily="18" charset="-78"/>
                <a:cs typeface="Andalus" pitchFamily="18" charset="-78"/>
              </a:rPr>
            </a:br>
            <a:endParaRPr lang="en-US" dirty="0"/>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93688" y="1700213"/>
            <a:ext cx="5578475" cy="3960812"/>
          </a:xfrm>
          <a:prstGeom prst="rect">
            <a:avLst/>
          </a:prstGeom>
        </p:spPr>
      </p:pic>
      <p:pic>
        <p:nvPicPr>
          <p:cNvPr id="5" name="Picture 2" descr="C:\Users\Dell\Desktop\colour-rendering-index.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7238" y="1676400"/>
            <a:ext cx="3306762"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4525963"/>
          </a:xfrm>
        </p:spPr>
        <p:txBody>
          <a:bodyPr>
            <a:normAutofit fontScale="92500" lnSpcReduction="20000"/>
          </a:bodyPr>
          <a:lstStyle/>
          <a:p>
            <a:pPr marL="0" indent="0" algn="ctr">
              <a:lnSpc>
                <a:spcPct val="150000"/>
              </a:lnSpc>
              <a:buFontTx/>
              <a:buNone/>
              <a:defRPr/>
            </a:pPr>
            <a:r>
              <a:rPr lang="en-US" sz="3200" b="1" dirty="0">
                <a:solidFill>
                  <a:srgbClr val="FFC000"/>
                </a:solidFill>
                <a:latin typeface="Andalus" pitchFamily="18" charset="-78"/>
                <a:cs typeface="Andalus" pitchFamily="18" charset="-78"/>
              </a:rPr>
              <a:t>Color temperature</a:t>
            </a:r>
          </a:p>
          <a:p>
            <a:pPr marL="0" indent="0" algn="ctr">
              <a:lnSpc>
                <a:spcPct val="150000"/>
              </a:lnSpc>
              <a:buFontTx/>
              <a:buNone/>
              <a:defRPr/>
            </a:pPr>
            <a:endParaRPr lang="en-US" sz="2000" b="1" u="sng" dirty="0">
              <a:solidFill>
                <a:schemeClr val="bg1"/>
              </a:solidFill>
              <a:cs typeface="Andalus" pitchFamily="18" charset="-78"/>
            </a:endParaRPr>
          </a:p>
          <a:p>
            <a:pPr>
              <a:lnSpc>
                <a:spcPct val="150000"/>
              </a:lnSpc>
              <a:defRPr/>
            </a:pPr>
            <a:r>
              <a:rPr lang="en-US" sz="2000" dirty="0"/>
              <a:t>Another light source reference standard.</a:t>
            </a:r>
          </a:p>
          <a:p>
            <a:pPr>
              <a:lnSpc>
                <a:spcPct val="150000"/>
              </a:lnSpc>
              <a:defRPr/>
            </a:pPr>
            <a:r>
              <a:rPr lang="en-US" sz="2000" dirty="0">
                <a:solidFill>
                  <a:srgbClr val="FFC000"/>
                </a:solidFill>
              </a:rPr>
              <a:t>Reported in degrees Kelvin (°K)</a:t>
            </a:r>
          </a:p>
          <a:p>
            <a:pPr marL="457200" lvl="1" indent="0">
              <a:lnSpc>
                <a:spcPct val="150000"/>
              </a:lnSpc>
              <a:buFontTx/>
              <a:buNone/>
              <a:defRPr/>
            </a:pPr>
            <a:r>
              <a:rPr lang="en-US" sz="2000" dirty="0"/>
              <a:t>  1000K – Red</a:t>
            </a:r>
          </a:p>
          <a:p>
            <a:pPr marL="457200" lvl="1" indent="0">
              <a:lnSpc>
                <a:spcPct val="150000"/>
              </a:lnSpc>
              <a:buFontTx/>
              <a:buNone/>
              <a:defRPr/>
            </a:pPr>
            <a:r>
              <a:rPr lang="en-US" sz="2000" dirty="0"/>
              <a:t>  2000K – Yellow</a:t>
            </a:r>
          </a:p>
          <a:p>
            <a:pPr marL="457200" lvl="1" indent="0">
              <a:lnSpc>
                <a:spcPct val="150000"/>
              </a:lnSpc>
              <a:buFontTx/>
              <a:buNone/>
              <a:defRPr/>
            </a:pPr>
            <a:r>
              <a:rPr lang="en-US" sz="2000" dirty="0"/>
              <a:t>  </a:t>
            </a:r>
            <a:r>
              <a:rPr lang="en-US" sz="2000" b="1" u="sng" dirty="0"/>
              <a:t>5555K – White</a:t>
            </a:r>
          </a:p>
          <a:p>
            <a:pPr marL="457200" lvl="1" indent="0">
              <a:lnSpc>
                <a:spcPct val="150000"/>
              </a:lnSpc>
              <a:buFontTx/>
              <a:buNone/>
              <a:defRPr/>
            </a:pPr>
            <a:r>
              <a:rPr lang="en-US" sz="2000" dirty="0"/>
              <a:t>  6500K – Northern daylight</a:t>
            </a:r>
          </a:p>
          <a:p>
            <a:pPr marL="457200" lvl="1" indent="0">
              <a:lnSpc>
                <a:spcPct val="150000"/>
              </a:lnSpc>
              <a:buFontTx/>
              <a:buNone/>
              <a:defRPr/>
            </a:pPr>
            <a:r>
              <a:rPr lang="en-US" sz="2000" dirty="0"/>
              <a:t>  8000K – Pale blue</a:t>
            </a:r>
          </a:p>
          <a:p>
            <a:pPr lvl="1">
              <a:lnSpc>
                <a:spcPct val="150000"/>
              </a:lnSpc>
              <a:buFontTx/>
              <a:buNone/>
              <a:defRPr/>
            </a:pPr>
            <a:endParaRPr lang="en-US" sz="2000" dirty="0"/>
          </a:p>
          <a:p>
            <a:pPr>
              <a:lnSpc>
                <a:spcPct val="150000"/>
              </a:lnSpc>
              <a:defRPr/>
            </a:pPr>
            <a:endParaRPr lang="en-US" sz="2000" dirty="0"/>
          </a:p>
          <a:p>
            <a:pPr>
              <a:lnSpc>
                <a:spcPct val="150000"/>
              </a:lnSpc>
              <a:defRPr/>
            </a:pPr>
            <a:endParaRPr lang="en-US" sz="2000" dirty="0"/>
          </a:p>
          <a:p>
            <a:pPr marL="0" indent="0">
              <a:lnSpc>
                <a:spcPct val="150000"/>
              </a:lnSpc>
              <a:buFontTx/>
              <a:buNone/>
              <a:defRPr/>
            </a:pPr>
            <a:endParaRPr lang="en-US" sz="2000" b="1" u="sng" dirty="0">
              <a:latin typeface="Andalus" pitchFamily="18" charset="-78"/>
              <a:cs typeface="Andalus" pitchFamily="18" charset="-78"/>
            </a:endParaRPr>
          </a:p>
        </p:txBody>
      </p:sp>
      <p:pic>
        <p:nvPicPr>
          <p:cNvPr id="4" name="Picture 4"/>
          <p:cNvPicPr>
            <a:picLocks noChangeAspect="1" noChangeArrowheads="1"/>
          </p:cNvPicPr>
          <p:nvPr/>
        </p:nvPicPr>
        <p:blipFill>
          <a:blip r:embed="rId2" cstate="print"/>
          <a:srcRect/>
          <a:stretch>
            <a:fillRect/>
          </a:stretch>
        </p:blipFill>
        <p:spPr bwMode="auto">
          <a:xfrm>
            <a:off x="5104018" y="2996952"/>
            <a:ext cx="3658982" cy="266476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Surface Viewed:</a:t>
            </a:r>
            <a:r>
              <a:rPr lang="en-US" dirty="0" smtClean="0">
                <a:solidFill>
                  <a:srgbClr val="FFC000"/>
                </a:solidFill>
              </a:rPr>
              <a:t/>
            </a:r>
            <a:br>
              <a:rPr lang="en-US" dirty="0" smtClean="0">
                <a:solidFill>
                  <a:srgbClr val="FFC000"/>
                </a:solidFill>
              </a:rPr>
            </a:br>
            <a:endParaRPr lang="en-US" dirty="0"/>
          </a:p>
        </p:txBody>
      </p:sp>
      <p:sp>
        <p:nvSpPr>
          <p:cNvPr id="3" name="Content Placeholder 2"/>
          <p:cNvSpPr>
            <a:spLocks noGrp="1"/>
          </p:cNvSpPr>
          <p:nvPr>
            <p:ph idx="1"/>
          </p:nvPr>
        </p:nvSpPr>
        <p:spPr/>
        <p:txBody>
          <a:bodyPr/>
          <a:lstStyle/>
          <a:p>
            <a:r>
              <a:rPr lang="en-US" dirty="0" smtClean="0"/>
              <a:t>Surface of an object being viewed affects color determination through its spectral characteristics of </a:t>
            </a:r>
            <a:r>
              <a:rPr lang="en-US" dirty="0" smtClean="0">
                <a:solidFill>
                  <a:srgbClr val="FF0000"/>
                </a:solidFill>
              </a:rPr>
              <a:t>absorption, reflection and transmission.</a:t>
            </a:r>
          </a:p>
          <a:p>
            <a:r>
              <a:rPr lang="en-US" dirty="0" smtClean="0"/>
              <a:t>An analysis of a surface is done with a </a:t>
            </a:r>
            <a:r>
              <a:rPr lang="en-US" dirty="0" smtClean="0">
                <a:solidFill>
                  <a:srgbClr val="FF0000"/>
                </a:solidFill>
              </a:rPr>
              <a:t>spectrophotometer.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Tooth viewed:</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Teeth should be </a:t>
            </a:r>
            <a:r>
              <a:rPr lang="en-US" dirty="0" err="1" smtClean="0">
                <a:solidFill>
                  <a:srgbClr val="FFC000"/>
                </a:solidFill>
              </a:rPr>
              <a:t>clean,free</a:t>
            </a:r>
            <a:r>
              <a:rPr lang="en-US" dirty="0" smtClean="0">
                <a:solidFill>
                  <a:srgbClr val="FFC000"/>
                </a:solidFill>
              </a:rPr>
              <a:t> from </a:t>
            </a:r>
            <a:r>
              <a:rPr lang="en-US" dirty="0" err="1" smtClean="0">
                <a:solidFill>
                  <a:srgbClr val="FFC000"/>
                </a:solidFill>
              </a:rPr>
              <a:t>stains</a:t>
            </a:r>
            <a:r>
              <a:rPr lang="en-US" dirty="0" err="1" smtClean="0"/>
              <a:t>,and</a:t>
            </a:r>
            <a:r>
              <a:rPr lang="en-US" dirty="0" smtClean="0"/>
              <a:t> is </a:t>
            </a:r>
            <a:r>
              <a:rPr lang="en-US" dirty="0" err="1" smtClean="0">
                <a:solidFill>
                  <a:srgbClr val="FFC000"/>
                </a:solidFill>
              </a:rPr>
              <a:t>moist</a:t>
            </a:r>
            <a:r>
              <a:rPr lang="en-US" dirty="0" err="1" smtClean="0"/>
              <a:t>,hydrated</a:t>
            </a:r>
            <a:r>
              <a:rPr lang="en-US" dirty="0" smtClean="0"/>
              <a:t>.</a:t>
            </a:r>
          </a:p>
          <a:p>
            <a:r>
              <a:rPr lang="en-US" dirty="0" smtClean="0"/>
              <a:t>The patient should be seated upright with teeth at eye level with the operator.</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914400"/>
          </a:xfrm>
        </p:spPr>
        <p:txBody>
          <a:bodyPr/>
          <a:lstStyle/>
          <a:p>
            <a:r>
              <a:rPr lang="en-US" b="1" dirty="0" smtClean="0">
                <a:solidFill>
                  <a:srgbClr val="FFC000"/>
                </a:solidFill>
              </a:rPr>
              <a:t>Individual </a:t>
            </a:r>
            <a:r>
              <a:rPr lang="en-US" b="1" dirty="0" err="1" smtClean="0">
                <a:solidFill>
                  <a:srgbClr val="FFC000"/>
                </a:solidFill>
              </a:rPr>
              <a:t>Observer:dentist</a:t>
            </a:r>
            <a:endParaRPr lang="en-US" dirty="0"/>
          </a:p>
        </p:txBody>
      </p:sp>
      <p:sp>
        <p:nvSpPr>
          <p:cNvPr id="3" name="Content Placeholder 2"/>
          <p:cNvSpPr>
            <a:spLocks noGrp="1"/>
          </p:cNvSpPr>
          <p:nvPr>
            <p:ph idx="1"/>
          </p:nvPr>
        </p:nvSpPr>
        <p:spPr>
          <a:xfrm>
            <a:off x="914400" y="762000"/>
            <a:ext cx="7772400" cy="6096000"/>
          </a:xfrm>
        </p:spPr>
        <p:txBody>
          <a:bodyPr>
            <a:normAutofit fontScale="92500" lnSpcReduction="20000"/>
          </a:bodyPr>
          <a:lstStyle/>
          <a:p>
            <a:pPr>
              <a:lnSpc>
                <a:spcPct val="90000"/>
              </a:lnSpc>
              <a:defRPr/>
            </a:pPr>
            <a:r>
              <a:rPr lang="en-US" sz="3200" dirty="0" smtClean="0"/>
              <a:t>Interpretation of color by the brain is </a:t>
            </a:r>
            <a:r>
              <a:rPr lang="en-US" sz="3200" dirty="0" smtClean="0">
                <a:solidFill>
                  <a:srgbClr val="92D050"/>
                </a:solidFill>
              </a:rPr>
              <a:t>subjective responsive </a:t>
            </a:r>
            <a:r>
              <a:rPr lang="en-US" sz="3200" dirty="0" smtClean="0"/>
              <a:t>: it differs for different observers. </a:t>
            </a:r>
          </a:p>
          <a:p>
            <a:pPr>
              <a:lnSpc>
                <a:spcPct val="90000"/>
              </a:lnSpc>
              <a:defRPr/>
            </a:pPr>
            <a:r>
              <a:rPr lang="en-US" sz="3200" dirty="0" smtClean="0"/>
              <a:t>Also , the color perceived is affected by the eye fatigue. </a:t>
            </a:r>
          </a:p>
          <a:p>
            <a:pPr>
              <a:lnSpc>
                <a:spcPct val="90000"/>
              </a:lnSpc>
              <a:defRPr/>
            </a:pPr>
            <a:r>
              <a:rPr lang="en-US" sz="3200" dirty="0" smtClean="0">
                <a:solidFill>
                  <a:srgbClr val="92D050"/>
                </a:solidFill>
              </a:rPr>
              <a:t>Prolonged viewing </a:t>
            </a:r>
            <a:r>
              <a:rPr lang="en-US" sz="3200" dirty="0" smtClean="0"/>
              <a:t>of a color for 15-30 seconds </a:t>
            </a:r>
            <a:r>
              <a:rPr lang="en-US" sz="3200" dirty="0" smtClean="0">
                <a:solidFill>
                  <a:srgbClr val="92D050"/>
                </a:solidFill>
              </a:rPr>
              <a:t>strains the cones and causes depletion of </a:t>
            </a:r>
            <a:r>
              <a:rPr lang="en-US" sz="3200" dirty="0" err="1" smtClean="0">
                <a:solidFill>
                  <a:srgbClr val="92D050"/>
                </a:solidFill>
              </a:rPr>
              <a:t>photopigments</a:t>
            </a:r>
            <a:r>
              <a:rPr lang="en-US" sz="3200" dirty="0" smtClean="0">
                <a:solidFill>
                  <a:srgbClr val="92D050"/>
                </a:solidFill>
              </a:rPr>
              <a:t> inside them</a:t>
            </a:r>
            <a:r>
              <a:rPr lang="en-US" sz="3200" dirty="0" smtClean="0"/>
              <a:t>. This results in a </a:t>
            </a:r>
            <a:r>
              <a:rPr lang="en-US" sz="3200" dirty="0" smtClean="0">
                <a:solidFill>
                  <a:srgbClr val="FFFF00"/>
                </a:solidFill>
              </a:rPr>
              <a:t>decrease in the value and </a:t>
            </a:r>
            <a:r>
              <a:rPr lang="en-US" sz="3200" dirty="0" err="1" smtClean="0">
                <a:solidFill>
                  <a:srgbClr val="FFFF00"/>
                </a:solidFill>
              </a:rPr>
              <a:t>chroma</a:t>
            </a:r>
            <a:r>
              <a:rPr lang="en-US" sz="3200" dirty="0" smtClean="0">
                <a:solidFill>
                  <a:srgbClr val="FFFF00"/>
                </a:solidFill>
              </a:rPr>
              <a:t> </a:t>
            </a:r>
            <a:r>
              <a:rPr lang="en-US" sz="3200" dirty="0" smtClean="0"/>
              <a:t>of a sample and the observer is no more able to differentiate precisely between closely approximating hues. </a:t>
            </a:r>
          </a:p>
          <a:p>
            <a:pPr>
              <a:lnSpc>
                <a:spcPct val="90000"/>
              </a:lnSpc>
              <a:defRPr/>
            </a:pPr>
            <a:r>
              <a:rPr lang="en-US" sz="3200" dirty="0" smtClean="0"/>
              <a:t>Therefore the </a:t>
            </a:r>
            <a:r>
              <a:rPr lang="en-US" sz="3200" dirty="0" smtClean="0">
                <a:solidFill>
                  <a:srgbClr val="92D050"/>
                </a:solidFill>
              </a:rPr>
              <a:t>cones can be made </a:t>
            </a:r>
            <a:r>
              <a:rPr lang="en-US" sz="3200" dirty="0" err="1" smtClean="0">
                <a:solidFill>
                  <a:srgbClr val="92D050"/>
                </a:solidFill>
              </a:rPr>
              <a:t>resensitize</a:t>
            </a:r>
            <a:r>
              <a:rPr lang="en-US" sz="3200" dirty="0" smtClean="0">
                <a:solidFill>
                  <a:srgbClr val="92D050"/>
                </a:solidFill>
              </a:rPr>
              <a:t> to the desired color by gazing at the complementary color </a:t>
            </a:r>
            <a:r>
              <a:rPr lang="en-US" sz="3200" dirty="0" smtClean="0"/>
              <a:t>until the  eye gets fatigued to the later.</a:t>
            </a:r>
          </a:p>
          <a:p>
            <a:pPr>
              <a:lnSpc>
                <a:spcPct val="90000"/>
              </a:lnSpc>
              <a:defRPr/>
            </a:pPr>
            <a:endParaRPr lang="en-US" sz="3200" dirty="0" smtClean="0">
              <a:solidFill>
                <a:schemeClr val="bg1">
                  <a:lumMod val="95000"/>
                </a:schemeClr>
              </a:solidFill>
            </a:endParaRP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Individual Observer</a:t>
            </a:r>
            <a:endParaRPr lang="en-US" dirty="0"/>
          </a:p>
        </p:txBody>
      </p:sp>
      <p:sp>
        <p:nvSpPr>
          <p:cNvPr id="3" name="Content Placeholder 2"/>
          <p:cNvSpPr>
            <a:spLocks noGrp="1"/>
          </p:cNvSpPr>
          <p:nvPr>
            <p:ph idx="1"/>
          </p:nvPr>
        </p:nvSpPr>
        <p:spPr/>
        <p:txBody>
          <a:bodyPr/>
          <a:lstStyle/>
          <a:p>
            <a:r>
              <a:rPr lang="en-US" dirty="0" smtClean="0"/>
              <a:t>Shade selection is affected by several factors like color </a:t>
            </a:r>
            <a:r>
              <a:rPr lang="en-US" dirty="0" err="1" smtClean="0"/>
              <a:t>blindness,aging,medications,eye</a:t>
            </a:r>
            <a:r>
              <a:rPr lang="en-US" dirty="0" smtClean="0"/>
              <a:t> fatigue.</a:t>
            </a:r>
          </a:p>
          <a:p>
            <a:r>
              <a:rPr lang="en-US" dirty="0" err="1" smtClean="0"/>
              <a:t>Aging,Chronic</a:t>
            </a:r>
            <a:r>
              <a:rPr lang="en-US" dirty="0" smtClean="0"/>
              <a:t> diseases(diabetic </a:t>
            </a:r>
            <a:r>
              <a:rPr lang="en-US" dirty="0" err="1" smtClean="0"/>
              <a:t>gluacoma</a:t>
            </a:r>
            <a:r>
              <a:rPr lang="en-US" dirty="0" smtClean="0"/>
              <a:t>); medications(</a:t>
            </a:r>
            <a:r>
              <a:rPr lang="en-US" dirty="0" err="1" smtClean="0"/>
              <a:t>antihypertensives</a:t>
            </a:r>
            <a:r>
              <a:rPr lang="en-US" dirty="0" smtClean="0"/>
              <a:t>) &amp; </a:t>
            </a:r>
            <a:r>
              <a:rPr lang="en-US" dirty="0" err="1" smtClean="0"/>
              <a:t>cr.smoking</a:t>
            </a:r>
            <a:r>
              <a:rPr lang="en-US" dirty="0" smtClean="0"/>
              <a:t> affect color perception.</a:t>
            </a:r>
          </a:p>
          <a:p>
            <a:r>
              <a:rPr lang="en-US" dirty="0" smtClean="0"/>
              <a:t>To overcome the effects of eye fatigue the dentist must perform shade selection at the beginning of appointment.</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Surrounding condition:</a:t>
            </a:r>
            <a:endParaRPr lang="en-US" dirty="0"/>
          </a:p>
        </p:txBody>
      </p:sp>
      <p:sp>
        <p:nvSpPr>
          <p:cNvPr id="3" name="Content Placeholder 2"/>
          <p:cNvSpPr>
            <a:spLocks noGrp="1"/>
          </p:cNvSpPr>
          <p:nvPr>
            <p:ph idx="1"/>
          </p:nvPr>
        </p:nvSpPr>
        <p:spPr/>
        <p:txBody>
          <a:bodyPr/>
          <a:lstStyle/>
          <a:p>
            <a:r>
              <a:rPr lang="en-US" dirty="0" smtClean="0"/>
              <a:t>The conditions under which an object is being viewed also influence the interpretation of the </a:t>
            </a:r>
            <a:r>
              <a:rPr lang="en-US" dirty="0" err="1" smtClean="0"/>
              <a:t>colour</a:t>
            </a:r>
            <a:r>
              <a:rPr lang="en-US" dirty="0" smtClean="0"/>
              <a:t>. </a:t>
            </a:r>
            <a:r>
              <a:rPr lang="en-US" dirty="0" smtClean="0">
                <a:solidFill>
                  <a:schemeClr val="accent1">
                    <a:lumMod val="40000"/>
                    <a:lumOff val="60000"/>
                  </a:schemeClr>
                </a:solidFill>
              </a:rPr>
              <a:t>These include:</a:t>
            </a:r>
            <a:endParaRPr lang="en-US" dirty="0" smtClean="0"/>
          </a:p>
          <a:p>
            <a:r>
              <a:rPr lang="en-US" dirty="0" smtClean="0">
                <a:solidFill>
                  <a:schemeClr val="accent1">
                    <a:lumMod val="40000"/>
                    <a:lumOff val="60000"/>
                  </a:schemeClr>
                </a:solidFill>
              </a:rPr>
              <a:t>the oral background, </a:t>
            </a:r>
          </a:p>
          <a:p>
            <a:r>
              <a:rPr lang="en-US" dirty="0" smtClean="0">
                <a:solidFill>
                  <a:schemeClr val="accent1">
                    <a:lumMod val="40000"/>
                    <a:lumOff val="60000"/>
                  </a:schemeClr>
                </a:solidFill>
              </a:rPr>
              <a:t>wet or dry conditions,</a:t>
            </a:r>
          </a:p>
          <a:p>
            <a:r>
              <a:rPr lang="en-US" dirty="0" smtClean="0">
                <a:solidFill>
                  <a:schemeClr val="accent1">
                    <a:lumMod val="40000"/>
                    <a:lumOff val="60000"/>
                  </a:schemeClr>
                </a:solidFill>
              </a:rPr>
              <a:t> angle and intensity of illumination etc.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686800" cy="990600"/>
          </a:xfrm>
        </p:spPr>
        <p:txBody>
          <a:bodyPr>
            <a:noAutofit/>
          </a:bodyPr>
          <a:lstStyle/>
          <a:p>
            <a:pPr algn="l"/>
            <a:r>
              <a:rPr lang="en-US" sz="3600" dirty="0" smtClean="0">
                <a:solidFill>
                  <a:srgbClr val="FF0066"/>
                </a:solidFill>
              </a:rPr>
              <a:t>Recommended protocol for shade selection:</a:t>
            </a:r>
            <a:endParaRPr lang="en-US" sz="3600" dirty="0">
              <a:solidFill>
                <a:srgbClr val="FF0066"/>
              </a:solidFill>
            </a:endParaRPr>
          </a:p>
        </p:txBody>
      </p:sp>
      <p:sp>
        <p:nvSpPr>
          <p:cNvPr id="8" name="Content Placeholder 7"/>
          <p:cNvSpPr>
            <a:spLocks noGrp="1"/>
          </p:cNvSpPr>
          <p:nvPr>
            <p:ph idx="1"/>
          </p:nvPr>
        </p:nvSpPr>
        <p:spPr>
          <a:xfrm>
            <a:off x="457200" y="1066800"/>
            <a:ext cx="8686800" cy="6248400"/>
          </a:xfrm>
        </p:spPr>
        <p:txBody>
          <a:bodyPr>
            <a:noAutofit/>
          </a:bodyPr>
          <a:lstStyle/>
          <a:p>
            <a:r>
              <a:rPr lang="en-IN" sz="2800" dirty="0" smtClean="0"/>
              <a:t>Brightly </a:t>
            </a:r>
            <a:r>
              <a:rPr lang="en-IN" sz="2800" dirty="0" err="1" smtClean="0"/>
              <a:t>colored</a:t>
            </a:r>
            <a:r>
              <a:rPr lang="en-IN" sz="2800" dirty="0" smtClean="0"/>
              <a:t> clothing should be </a:t>
            </a:r>
            <a:r>
              <a:rPr lang="en-IN" sz="2800" dirty="0" smtClean="0">
                <a:solidFill>
                  <a:srgbClr val="FFFF00"/>
                </a:solidFill>
              </a:rPr>
              <a:t>draped(gray </a:t>
            </a:r>
            <a:r>
              <a:rPr lang="en-IN" sz="2800" dirty="0" err="1" smtClean="0">
                <a:solidFill>
                  <a:srgbClr val="FFFF00"/>
                </a:solidFill>
              </a:rPr>
              <a:t>color</a:t>
            </a:r>
            <a:r>
              <a:rPr lang="en-IN" sz="2800" dirty="0" smtClean="0">
                <a:solidFill>
                  <a:srgbClr val="FFFF00"/>
                </a:solidFill>
              </a:rPr>
              <a:t>)</a:t>
            </a:r>
            <a:r>
              <a:rPr lang="en-IN" sz="2800" dirty="0" smtClean="0"/>
              <a:t> and </a:t>
            </a:r>
            <a:r>
              <a:rPr lang="en-IN" sz="2800" dirty="0" smtClean="0">
                <a:solidFill>
                  <a:srgbClr val="FFFF00"/>
                </a:solidFill>
              </a:rPr>
              <a:t>lipstick removed</a:t>
            </a:r>
            <a:r>
              <a:rPr lang="en-IN" sz="2800" dirty="0" smtClean="0"/>
              <a:t>. The operatory walls should not be brightly painted.</a:t>
            </a:r>
            <a:endParaRPr lang="en-US" sz="2800" dirty="0" smtClean="0"/>
          </a:p>
          <a:p>
            <a:r>
              <a:rPr lang="en-IN" sz="2800" dirty="0" smtClean="0"/>
              <a:t>The </a:t>
            </a:r>
            <a:r>
              <a:rPr lang="en-IN" sz="2800" dirty="0" smtClean="0">
                <a:solidFill>
                  <a:srgbClr val="FFFF00"/>
                </a:solidFill>
              </a:rPr>
              <a:t>patient</a:t>
            </a:r>
            <a:r>
              <a:rPr lang="en-IN" sz="2800" dirty="0" smtClean="0"/>
              <a:t> should be in </a:t>
            </a:r>
            <a:r>
              <a:rPr lang="en-IN" sz="2800" dirty="0" smtClean="0">
                <a:solidFill>
                  <a:srgbClr val="FFFF00"/>
                </a:solidFill>
              </a:rPr>
              <a:t>upright</a:t>
            </a:r>
            <a:r>
              <a:rPr lang="en-IN" sz="2800" dirty="0" smtClean="0"/>
              <a:t> position &amp; should be viewed </a:t>
            </a:r>
            <a:r>
              <a:rPr lang="en-IN" sz="2800" dirty="0" smtClean="0">
                <a:solidFill>
                  <a:srgbClr val="FFFF00"/>
                </a:solidFill>
              </a:rPr>
              <a:t>at eye level </a:t>
            </a:r>
            <a:r>
              <a:rPr lang="en-IN" sz="2800" dirty="0" smtClean="0"/>
              <a:t>so that the most </a:t>
            </a:r>
            <a:r>
              <a:rPr lang="en-IN" sz="2800" dirty="0" err="1" smtClean="0"/>
              <a:t>color</a:t>
            </a:r>
            <a:r>
              <a:rPr lang="en-IN" sz="2800" dirty="0" smtClean="0"/>
              <a:t>-sensitive part of the retina will be used.</a:t>
            </a:r>
          </a:p>
          <a:p>
            <a:r>
              <a:rPr lang="en-IN" sz="2800" dirty="0" smtClean="0">
                <a:solidFill>
                  <a:srgbClr val="FFFF00"/>
                </a:solidFill>
              </a:rPr>
              <a:t>The teeth </a:t>
            </a:r>
            <a:r>
              <a:rPr lang="en-IN" sz="2800" dirty="0" smtClean="0"/>
              <a:t>to be matched should </a:t>
            </a:r>
            <a:r>
              <a:rPr lang="en-IN" sz="2800" dirty="0" smtClean="0">
                <a:solidFill>
                  <a:srgbClr val="FFFF00"/>
                </a:solidFill>
              </a:rPr>
              <a:t>be clean</a:t>
            </a:r>
            <a:r>
              <a:rPr lang="en-IN" sz="2800" dirty="0" smtClean="0"/>
              <a:t>. If necessary, stains should be removed by oral prophylaxis.</a:t>
            </a:r>
          </a:p>
          <a:p>
            <a:r>
              <a:rPr lang="en-IN" sz="2800" dirty="0" smtClean="0">
                <a:solidFill>
                  <a:srgbClr val="FFFF00"/>
                </a:solidFill>
              </a:rPr>
              <a:t>Shade comparisons </a:t>
            </a:r>
            <a:r>
              <a:rPr lang="en-IN" sz="2800" dirty="0" smtClean="0"/>
              <a:t>should be made </a:t>
            </a:r>
            <a:r>
              <a:rPr lang="en-IN" sz="2800" dirty="0" smtClean="0">
                <a:solidFill>
                  <a:srgbClr val="FFFF00"/>
                </a:solidFill>
              </a:rPr>
              <a:t>at the beginning of a patient's visit to prevent eye fatigue</a:t>
            </a:r>
            <a:r>
              <a:rPr lang="en-IN" sz="2800" dirty="0" smtClean="0"/>
              <a:t>. Teeth increase in value when they are dry, particularly if rubber dam has been </a:t>
            </a:r>
            <a:r>
              <a:rPr lang="en-IN" sz="2800" dirty="0" err="1" smtClean="0"/>
              <a:t>used.</a:t>
            </a:r>
            <a:r>
              <a:rPr lang="en-IN" sz="2800" dirty="0" err="1" smtClean="0">
                <a:solidFill>
                  <a:srgbClr val="FFFF00"/>
                </a:solidFill>
              </a:rPr>
              <a:t>Moist</a:t>
            </a:r>
            <a:r>
              <a:rPr lang="en-IN" sz="2800" dirty="0" smtClean="0">
                <a:solidFill>
                  <a:srgbClr val="FFFF00"/>
                </a:solidFill>
              </a:rPr>
              <a:t> teeth </a:t>
            </a:r>
            <a:r>
              <a:rPr lang="en-IN" sz="2800" dirty="0" smtClean="0"/>
              <a:t>are used for shade matching.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solidFill>
                  <a:srgbClr val="FF0066"/>
                </a:solidFill>
              </a:rPr>
              <a:t>Color:</a:t>
            </a:r>
          </a:p>
          <a:p>
            <a:pPr>
              <a:buNone/>
            </a:pPr>
            <a:r>
              <a:rPr lang="en-US" altLang="en-US" dirty="0" smtClean="0"/>
              <a:t>"Color is the sensation resulting from stimulation of the retina of the eye by light waves of certain lengths”. (Webster)</a:t>
            </a:r>
          </a:p>
          <a:p>
            <a:endParaRPr lang="en-US" dirty="0"/>
          </a:p>
        </p:txBody>
      </p:sp>
      <p:pic>
        <p:nvPicPr>
          <p:cNvPr id="4" name="Picture 2"/>
          <p:cNvPicPr>
            <a:picLocks noChangeAspect="1" noChangeArrowheads="1"/>
          </p:cNvPicPr>
          <p:nvPr/>
        </p:nvPicPr>
        <p:blipFill>
          <a:blip r:embed="rId2"/>
          <a:srcRect/>
          <a:stretch>
            <a:fillRect/>
          </a:stretch>
        </p:blipFill>
        <p:spPr bwMode="auto">
          <a:xfrm>
            <a:off x="4876800" y="4038600"/>
            <a:ext cx="1905000" cy="2209800"/>
          </a:xfrm>
          <a:prstGeom prst="rect">
            <a:avLst/>
          </a:prstGeom>
          <a:noFill/>
          <a:ln w="9525">
            <a:solidFill>
              <a:schemeClr val="bg2">
                <a:lumMod val="50000"/>
              </a:schemeClr>
            </a:solidFill>
            <a:miter lim="800000"/>
            <a:headEnd/>
            <a:tailEnd/>
          </a:ln>
          <a:effectLst/>
        </p:spPr>
      </p:pic>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038600"/>
            <a:ext cx="4017962"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19"/>
            <a:ext cx="8229600" cy="45719"/>
          </a:xfrm>
        </p:spPr>
        <p:txBody>
          <a:bodyPr>
            <a:normAutofit fontScale="90000"/>
          </a:bodyPr>
          <a:lstStyle/>
          <a:p>
            <a:r>
              <a:rPr lang="en-US" dirty="0" smtClean="0">
                <a:solidFill>
                  <a:srgbClr val="FF0066"/>
                </a:solidFill>
              </a:rPr>
              <a:t>Recommended protocol for shade selection:</a:t>
            </a:r>
            <a:endParaRPr lang="en-US" dirty="0"/>
          </a:p>
        </p:txBody>
      </p:sp>
      <p:sp>
        <p:nvSpPr>
          <p:cNvPr id="8" name="Content Placeholder 7"/>
          <p:cNvSpPr>
            <a:spLocks noGrp="1"/>
          </p:cNvSpPr>
          <p:nvPr>
            <p:ph idx="1"/>
          </p:nvPr>
        </p:nvSpPr>
        <p:spPr>
          <a:xfrm>
            <a:off x="457200" y="990600"/>
            <a:ext cx="8229600" cy="6172200"/>
          </a:xfrm>
        </p:spPr>
        <p:txBody>
          <a:bodyPr>
            <a:normAutofit fontScale="32500" lnSpcReduction="20000"/>
          </a:bodyPr>
          <a:lstStyle/>
          <a:p>
            <a:pPr>
              <a:lnSpc>
                <a:spcPct val="120000"/>
              </a:lnSpc>
            </a:pPr>
            <a:r>
              <a:rPr lang="en-IN" sz="7000" dirty="0" smtClean="0"/>
              <a:t>Shade comparisons should be </a:t>
            </a:r>
            <a:r>
              <a:rPr lang="en-IN" sz="7000" dirty="0" smtClean="0">
                <a:solidFill>
                  <a:srgbClr val="FFFF00"/>
                </a:solidFill>
              </a:rPr>
              <a:t>made quickly</a:t>
            </a:r>
            <a:r>
              <a:rPr lang="en-IN" sz="7000" dirty="0" smtClean="0"/>
              <a:t>, with the </a:t>
            </a:r>
            <a:r>
              <a:rPr lang="en-IN" sz="7000" dirty="0" err="1" smtClean="0"/>
              <a:t>color</a:t>
            </a:r>
            <a:r>
              <a:rPr lang="en-IN" sz="7000" dirty="0" smtClean="0"/>
              <a:t> samples placed under the lip directly next to the tooth being matched.  This will ensure that the background of the tooth and the shade sample are the same, which is essential for accurate matching.</a:t>
            </a:r>
          </a:p>
          <a:p>
            <a:pPr>
              <a:lnSpc>
                <a:spcPct val="120000"/>
              </a:lnSpc>
            </a:pPr>
            <a:r>
              <a:rPr lang="en-IN" sz="7000" dirty="0" smtClean="0"/>
              <a:t>The dentist should be aware of </a:t>
            </a:r>
            <a:r>
              <a:rPr lang="en-IN" sz="7000" dirty="0" smtClean="0">
                <a:solidFill>
                  <a:srgbClr val="FFFF00"/>
                </a:solidFill>
              </a:rPr>
              <a:t>eye fatigue</a:t>
            </a:r>
            <a:r>
              <a:rPr lang="en-IN" sz="7000" dirty="0" smtClean="0"/>
              <a:t>. The eyes should be </a:t>
            </a:r>
            <a:r>
              <a:rPr lang="en-IN" sz="7000" dirty="0" smtClean="0">
                <a:solidFill>
                  <a:srgbClr val="FFFF00"/>
                </a:solidFill>
              </a:rPr>
              <a:t>rested by focusing </a:t>
            </a:r>
            <a:r>
              <a:rPr lang="en-IN" sz="7000" dirty="0" smtClean="0"/>
              <a:t>on a </a:t>
            </a:r>
            <a:r>
              <a:rPr lang="en-IN" sz="7000" dirty="0" smtClean="0">
                <a:solidFill>
                  <a:srgbClr val="FFFF00"/>
                </a:solidFill>
              </a:rPr>
              <a:t>gray-blue surface immediately </a:t>
            </a:r>
            <a:r>
              <a:rPr lang="en-IN" sz="7000" dirty="0" smtClean="0"/>
              <a:t>before a comparison, because this </a:t>
            </a:r>
            <a:r>
              <a:rPr lang="en-IN" sz="7000" dirty="0" smtClean="0">
                <a:solidFill>
                  <a:srgbClr val="FFFF00"/>
                </a:solidFill>
              </a:rPr>
              <a:t>balances all the </a:t>
            </a:r>
            <a:r>
              <a:rPr lang="en-IN" sz="7000" dirty="0" err="1" smtClean="0">
                <a:solidFill>
                  <a:srgbClr val="FFFF00"/>
                </a:solidFill>
              </a:rPr>
              <a:t>color</a:t>
            </a:r>
            <a:r>
              <a:rPr lang="en-IN" sz="7000" dirty="0" smtClean="0">
                <a:solidFill>
                  <a:srgbClr val="FFFF00"/>
                </a:solidFill>
              </a:rPr>
              <a:t> sensors of the retina </a:t>
            </a:r>
            <a:r>
              <a:rPr lang="en-IN" sz="7000" dirty="0" smtClean="0"/>
              <a:t>and </a:t>
            </a:r>
            <a:r>
              <a:rPr lang="en-IN" sz="7000" dirty="0" err="1" smtClean="0">
                <a:solidFill>
                  <a:srgbClr val="FFFF00"/>
                </a:solidFill>
              </a:rPr>
              <a:t>resensitizes</a:t>
            </a:r>
            <a:r>
              <a:rPr lang="en-IN" sz="7000" dirty="0" smtClean="0">
                <a:solidFill>
                  <a:srgbClr val="FFFF00"/>
                </a:solidFill>
              </a:rPr>
              <a:t> the eye </a:t>
            </a:r>
            <a:r>
              <a:rPr lang="en-IN" sz="7000" dirty="0" smtClean="0"/>
              <a:t>to the yellow </a:t>
            </a:r>
            <a:r>
              <a:rPr lang="en-IN" sz="7000" dirty="0" err="1" smtClean="0"/>
              <a:t>color</a:t>
            </a:r>
            <a:r>
              <a:rPr lang="en-IN" sz="7000" dirty="0" smtClean="0"/>
              <a:t> of the tooth.</a:t>
            </a:r>
            <a:endParaRPr lang="en-US" sz="7000" dirty="0" smtClean="0"/>
          </a:p>
          <a:p>
            <a:pPr>
              <a:lnSpc>
                <a:spcPct val="120000"/>
              </a:lnSpc>
            </a:pPr>
            <a:r>
              <a:rPr lang="en-IN" sz="7000" dirty="0" smtClean="0"/>
              <a:t> Shade comparison should be made </a:t>
            </a:r>
            <a:r>
              <a:rPr lang="en-IN" sz="7000" dirty="0" smtClean="0">
                <a:solidFill>
                  <a:srgbClr val="FFFF00"/>
                </a:solidFill>
              </a:rPr>
              <a:t>under different lighting conditions</a:t>
            </a:r>
            <a:r>
              <a:rPr lang="en-IN" sz="7000" dirty="0" smtClean="0"/>
              <a:t>. Normally the patient is taken to a window, and the </a:t>
            </a:r>
            <a:r>
              <a:rPr lang="en-IN" sz="7000" dirty="0" err="1" smtClean="0"/>
              <a:t>color</a:t>
            </a:r>
            <a:r>
              <a:rPr lang="en-IN" sz="7000" dirty="0" smtClean="0"/>
              <a:t> is confirmed in </a:t>
            </a:r>
            <a:r>
              <a:rPr lang="en-IN" sz="7000" dirty="0" smtClean="0">
                <a:solidFill>
                  <a:srgbClr val="FFFF00"/>
                </a:solidFill>
              </a:rPr>
              <a:t>natural daylight </a:t>
            </a:r>
            <a:r>
              <a:rPr lang="en-IN" sz="7000" dirty="0" smtClean="0"/>
              <a:t>after initial selection under </a:t>
            </a:r>
            <a:r>
              <a:rPr lang="en-IN" sz="7000" dirty="0" smtClean="0">
                <a:solidFill>
                  <a:srgbClr val="FFFF00"/>
                </a:solidFill>
              </a:rPr>
              <a:t>incandescent and fluorescent lighting</a:t>
            </a:r>
            <a:r>
              <a:rPr lang="en-IN" sz="7000" dirty="0" smtClean="0"/>
              <a:t>.</a:t>
            </a:r>
          </a:p>
          <a:p>
            <a:pPr>
              <a:buNone/>
            </a:pPr>
            <a:endParaRPr lang="en-US" dirty="0" smtClean="0"/>
          </a:p>
          <a:p>
            <a:endParaRPr lang="en-US" dirty="0" smtClean="0"/>
          </a:p>
          <a:p>
            <a:pPr>
              <a:buNone/>
            </a:pPr>
            <a:r>
              <a:rPr lang="en-IN" dirty="0" smtClean="0"/>
              <a:t> </a:t>
            </a:r>
            <a:endParaRPr lang="en-US" dirty="0" smtClean="0"/>
          </a:p>
          <a:p>
            <a:endParaRPr lang="en-US" dirty="0"/>
          </a:p>
        </p:txBody>
      </p:sp>
      <p:sp>
        <p:nvSpPr>
          <p:cNvPr id="6" name="TextBox 5"/>
          <p:cNvSpPr txBox="1"/>
          <p:nvPr/>
        </p:nvSpPr>
        <p:spPr>
          <a:xfrm>
            <a:off x="6248400" y="6488668"/>
            <a:ext cx="3200400" cy="369332"/>
          </a:xfrm>
          <a:prstGeom prst="rect">
            <a:avLst/>
          </a:prstGeom>
          <a:noFill/>
        </p:spPr>
        <p:txBody>
          <a:bodyPr wrap="square" rtlCol="0">
            <a:spAutoFit/>
          </a:bodyPr>
          <a:lstStyle/>
          <a:p>
            <a:r>
              <a:rPr lang="en-US" dirty="0" smtClean="0">
                <a:solidFill>
                  <a:srgbClr val="FFFF00"/>
                </a:solidFill>
              </a:rPr>
              <a:t>  </a:t>
            </a:r>
            <a:endParaRPr lang="en-US" dirty="0">
              <a:solidFill>
                <a:srgbClr val="FFFF00"/>
              </a:solidFill>
            </a:endParaRPr>
          </a:p>
        </p:txBody>
      </p:sp>
      <p:sp>
        <p:nvSpPr>
          <p:cNvPr id="5" name="TextBox 4"/>
          <p:cNvSpPr txBox="1"/>
          <p:nvPr/>
        </p:nvSpPr>
        <p:spPr>
          <a:xfrm>
            <a:off x="3352800" y="6248400"/>
            <a:ext cx="2346861" cy="369332"/>
          </a:xfrm>
          <a:prstGeom prst="rect">
            <a:avLst/>
          </a:prstGeom>
          <a:noFill/>
        </p:spPr>
        <p:txBody>
          <a:bodyPr wrap="none" rtlCol="0">
            <a:spAutoFit/>
          </a:bodyPr>
          <a:lstStyle/>
          <a:p>
            <a:r>
              <a:rPr lang="en-US" dirty="0" smtClean="0"/>
              <a:t>To  avoid  </a:t>
            </a:r>
            <a:r>
              <a:rPr lang="en-US" dirty="0" err="1" smtClean="0"/>
              <a:t>Metamerism</a:t>
            </a:r>
            <a:endParaRPr lang="en-US" dirty="0"/>
          </a:p>
        </p:txBody>
      </p:sp>
      <p:cxnSp>
        <p:nvCxnSpPr>
          <p:cNvPr id="10" name="Straight Arrow Connector 9"/>
          <p:cNvCxnSpPr/>
          <p:nvPr/>
        </p:nvCxnSpPr>
        <p:spPr>
          <a:xfrm rot="5400000">
            <a:off x="4000897" y="6057503"/>
            <a:ext cx="5334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Recommended protocol for shade selection:</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525" y="1628775"/>
            <a:ext cx="2217738" cy="4392613"/>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2060575"/>
            <a:ext cx="4808538" cy="340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Recommended protocol for shade selection:</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419353" y="1822755"/>
            <a:ext cx="4152647" cy="4185202"/>
          </a:xfrm>
          <a:prstGeom prst="rect">
            <a:avLst/>
          </a:prstGeom>
        </p:spPr>
      </p:pic>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2999" y="1752600"/>
            <a:ext cx="4191001" cy="4191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lstStyle/>
          <a:p>
            <a:pPr algn="ctr"/>
            <a:r>
              <a:rPr lang="en-US" altLang="en-US" sz="3600" dirty="0" smtClean="0">
                <a:solidFill>
                  <a:srgbClr val="FFC000"/>
                </a:solidFill>
              </a:rPr>
              <a:t>Shade Mapping</a:t>
            </a:r>
          </a:p>
        </p:txBody>
      </p:sp>
      <p:sp>
        <p:nvSpPr>
          <p:cNvPr id="68611" name="Content Placeholder 2"/>
          <p:cNvSpPr>
            <a:spLocks noGrp="1" noChangeArrowheads="1"/>
          </p:cNvSpPr>
          <p:nvPr>
            <p:ph idx="1"/>
          </p:nvPr>
        </p:nvSpPr>
        <p:spPr>
          <a:xfrm>
            <a:off x="457200" y="1639888"/>
            <a:ext cx="8229600" cy="4525962"/>
          </a:xfrm>
        </p:spPr>
        <p:txBody>
          <a:bodyPr/>
          <a:lstStyle/>
          <a:p>
            <a:pPr>
              <a:lnSpc>
                <a:spcPct val="90000"/>
              </a:lnSpc>
            </a:pPr>
            <a:r>
              <a:rPr lang="en-US" altLang="en-US" sz="2800" dirty="0" smtClean="0"/>
              <a:t>Tooth is divided into</a:t>
            </a:r>
          </a:p>
          <a:p>
            <a:pPr lvl="1">
              <a:lnSpc>
                <a:spcPct val="90000"/>
              </a:lnSpc>
            </a:pPr>
            <a:r>
              <a:rPr lang="en-US" altLang="en-US" dirty="0" smtClean="0">
                <a:solidFill>
                  <a:srgbClr val="FFFF00"/>
                </a:solidFill>
              </a:rPr>
              <a:t>Three regions</a:t>
            </a:r>
          </a:p>
          <a:p>
            <a:pPr lvl="1">
              <a:lnSpc>
                <a:spcPct val="90000"/>
              </a:lnSpc>
            </a:pPr>
            <a:r>
              <a:rPr lang="en-US" altLang="en-US" dirty="0" smtClean="0">
                <a:solidFill>
                  <a:srgbClr val="FFFF00"/>
                </a:solidFill>
              </a:rPr>
              <a:t>Nine segments</a:t>
            </a:r>
          </a:p>
          <a:p>
            <a:pPr>
              <a:lnSpc>
                <a:spcPct val="90000"/>
              </a:lnSpc>
            </a:pPr>
            <a:r>
              <a:rPr lang="en-US" altLang="en-US" sz="2800" dirty="0" smtClean="0">
                <a:solidFill>
                  <a:srgbClr val="FF0066"/>
                </a:solidFill>
              </a:rPr>
              <a:t>Each</a:t>
            </a:r>
            <a:r>
              <a:rPr lang="en-US" altLang="en-US" sz="2800" dirty="0" smtClean="0"/>
              <a:t> region is </a:t>
            </a:r>
            <a:r>
              <a:rPr lang="en-US" altLang="en-US" sz="2800" dirty="0" smtClean="0">
                <a:solidFill>
                  <a:srgbClr val="FF0066"/>
                </a:solidFill>
              </a:rPr>
              <a:t>matched independently</a:t>
            </a:r>
          </a:p>
          <a:p>
            <a:pPr>
              <a:lnSpc>
                <a:spcPct val="90000"/>
              </a:lnSpc>
            </a:pPr>
            <a:r>
              <a:rPr lang="en-US" altLang="en-US" sz="2800" dirty="0" smtClean="0"/>
              <a:t>Further characterizations are sketched</a:t>
            </a:r>
          </a:p>
          <a:p>
            <a:pPr>
              <a:lnSpc>
                <a:spcPct val="90000"/>
              </a:lnSpc>
              <a:buFontTx/>
              <a:buNone/>
            </a:pPr>
            <a:r>
              <a:rPr lang="en-US" altLang="en-US" sz="2800" dirty="0" smtClean="0"/>
              <a:t>    on diagram, may include…</a:t>
            </a:r>
          </a:p>
          <a:p>
            <a:pPr lvl="1">
              <a:lnSpc>
                <a:spcPct val="90000"/>
              </a:lnSpc>
            </a:pPr>
            <a:r>
              <a:rPr lang="en-US" altLang="en-US" dirty="0" smtClean="0">
                <a:solidFill>
                  <a:srgbClr val="92D050"/>
                </a:solidFill>
              </a:rPr>
              <a:t>Craze lines</a:t>
            </a:r>
          </a:p>
          <a:p>
            <a:pPr lvl="1">
              <a:lnSpc>
                <a:spcPct val="90000"/>
              </a:lnSpc>
            </a:pPr>
            <a:r>
              <a:rPr lang="en-US" altLang="en-US" dirty="0" err="1" smtClean="0">
                <a:solidFill>
                  <a:srgbClr val="92D050"/>
                </a:solidFill>
              </a:rPr>
              <a:t>Hypocalcifications</a:t>
            </a:r>
            <a:endParaRPr lang="en-US" altLang="en-US" dirty="0" smtClean="0">
              <a:solidFill>
                <a:srgbClr val="92D050"/>
              </a:solidFill>
            </a:endParaRPr>
          </a:p>
          <a:p>
            <a:pPr lvl="1">
              <a:lnSpc>
                <a:spcPct val="90000"/>
              </a:lnSpc>
            </a:pPr>
            <a:r>
              <a:rPr lang="en-US" altLang="en-US" dirty="0" smtClean="0">
                <a:solidFill>
                  <a:srgbClr val="92D050"/>
                </a:solidFill>
              </a:rPr>
              <a:t>Proximal discolorations</a:t>
            </a:r>
          </a:p>
          <a:p>
            <a:pPr lvl="1">
              <a:lnSpc>
                <a:spcPct val="90000"/>
              </a:lnSpc>
            </a:pPr>
            <a:r>
              <a:rPr lang="en-US" altLang="en-US" dirty="0" smtClean="0">
                <a:solidFill>
                  <a:srgbClr val="92D050"/>
                </a:solidFill>
              </a:rPr>
              <a:t>Translucency</a:t>
            </a:r>
          </a:p>
          <a:p>
            <a:pPr lvl="1">
              <a:lnSpc>
                <a:spcPct val="90000"/>
              </a:lnSpc>
              <a:buFontTx/>
              <a:buNone/>
            </a:pPr>
            <a:endParaRPr lang="en-US" altLang="en-US" dirty="0" smtClean="0">
              <a:solidFill>
                <a:srgbClr val="92D050"/>
              </a:solidFill>
            </a:endParaRPr>
          </a:p>
          <a:p>
            <a:pPr>
              <a:lnSpc>
                <a:spcPct val="90000"/>
              </a:lnSpc>
            </a:pPr>
            <a:endParaRPr lang="en-US" altLang="en-US" sz="2800" dirty="0" smtClean="0"/>
          </a:p>
          <a:p>
            <a:pPr>
              <a:lnSpc>
                <a:spcPct val="90000"/>
              </a:lnSpc>
              <a:buFontTx/>
              <a:buNone/>
            </a:pPr>
            <a:endParaRPr lang="en-US" altLang="en-US" sz="2800" dirty="0" smtClean="0"/>
          </a:p>
          <a:p>
            <a:endParaRPr lang="en-US" altLang="en-US" dirty="0" smtClean="0"/>
          </a:p>
        </p:txBody>
      </p:sp>
      <p:pic>
        <p:nvPicPr>
          <p:cNvPr id="686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2800" y="4572001"/>
            <a:ext cx="3751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r>
              <a:rPr lang="en-US" b="1" dirty="0" smtClean="0">
                <a:solidFill>
                  <a:srgbClr val="FF0066"/>
                </a:solidFill>
              </a:rPr>
              <a:t>Dental Shade Guides:</a:t>
            </a:r>
            <a:r>
              <a:rPr lang="en-US" dirty="0" smtClean="0">
                <a:solidFill>
                  <a:srgbClr val="FF0066"/>
                </a:solidFill>
              </a:rPr>
              <a:t/>
            </a:r>
            <a:br>
              <a:rPr lang="en-US" dirty="0" smtClean="0">
                <a:solidFill>
                  <a:srgbClr val="FF0066"/>
                </a:solidFill>
              </a:rPr>
            </a:br>
            <a:endParaRPr lang="en-US" dirty="0">
              <a:solidFill>
                <a:srgbClr val="FF0066"/>
              </a:solidFill>
            </a:endParaRPr>
          </a:p>
        </p:txBody>
      </p:sp>
      <p:sp>
        <p:nvSpPr>
          <p:cNvPr id="8" name="Content Placeholder 7"/>
          <p:cNvSpPr>
            <a:spLocks noGrp="1"/>
          </p:cNvSpPr>
          <p:nvPr>
            <p:ph idx="1"/>
          </p:nvPr>
        </p:nvSpPr>
        <p:spPr>
          <a:xfrm>
            <a:off x="457200" y="1143000"/>
            <a:ext cx="7162800" cy="5410200"/>
          </a:xfrm>
        </p:spPr>
        <p:txBody>
          <a:bodyPr>
            <a:normAutofit/>
          </a:bodyPr>
          <a:lstStyle/>
          <a:p>
            <a:r>
              <a:rPr lang="en-US" dirty="0" smtClean="0"/>
              <a:t>	Dental shade guides are a </a:t>
            </a:r>
            <a:r>
              <a:rPr lang="en-US" dirty="0" smtClean="0">
                <a:solidFill>
                  <a:srgbClr val="FFFF00"/>
                </a:solidFill>
              </a:rPr>
              <a:t>collection of various color combinations</a:t>
            </a:r>
            <a:r>
              <a:rPr lang="en-US" dirty="0" smtClean="0"/>
              <a:t> available from the manufacturers for </a:t>
            </a:r>
            <a:r>
              <a:rPr lang="en-US" dirty="0" smtClean="0">
                <a:solidFill>
                  <a:srgbClr val="FFFF00"/>
                </a:solidFill>
              </a:rPr>
              <a:t>denture teeth, restorative resins and porcelain</a:t>
            </a:r>
            <a:r>
              <a:rPr lang="en-US" dirty="0" smtClean="0"/>
              <a:t>; which aid the dentist in selecting the most </a:t>
            </a:r>
            <a:r>
              <a:rPr lang="en-US" dirty="0" smtClean="0">
                <a:solidFill>
                  <a:srgbClr val="92D050"/>
                </a:solidFill>
              </a:rPr>
              <a:t>acceptable color match with the tooth.</a:t>
            </a:r>
            <a:endParaRPr lang="en-US" dirty="0" smtClean="0"/>
          </a:p>
        </p:txBody>
      </p:sp>
      <p:pic>
        <p:nvPicPr>
          <p:cNvPr id="5" name="Picture 4" descr="graf9[1]"/>
          <p:cNvPicPr>
            <a:picLocks noChangeAspect="1" noChangeArrowheads="1"/>
          </p:cNvPicPr>
          <p:nvPr/>
        </p:nvPicPr>
        <p:blipFill>
          <a:blip r:embed="rId2"/>
          <a:srcRect/>
          <a:stretch>
            <a:fillRect/>
          </a:stretch>
        </p:blipFill>
        <p:spPr>
          <a:xfrm>
            <a:off x="3048000" y="4495800"/>
            <a:ext cx="3874008" cy="2362200"/>
          </a:xfrm>
          <a:prstGeom prst="rect">
            <a:avLst/>
          </a:prstGeom>
          <a:solidFill>
            <a:srgbClr val="FF6363"/>
          </a:solidFill>
          <a:ln>
            <a:solidFill>
              <a:schemeClr val="accent1"/>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solidFill>
                  <a:srgbClr val="FFC000"/>
                </a:solidFill>
              </a:rPr>
              <a:t>Inadequacies of shade guides:</a:t>
            </a:r>
            <a:endParaRPr lang="en-US" dirty="0">
              <a:solidFill>
                <a:srgbClr val="FFC000"/>
              </a:solidFill>
            </a:endParaRPr>
          </a:p>
        </p:txBody>
      </p:sp>
      <p:sp>
        <p:nvSpPr>
          <p:cNvPr id="8" name="Content Placeholder 7"/>
          <p:cNvSpPr>
            <a:spLocks noGrp="1"/>
          </p:cNvSpPr>
          <p:nvPr>
            <p:ph idx="1"/>
          </p:nvPr>
        </p:nvSpPr>
        <p:spPr/>
        <p:txBody>
          <a:bodyPr>
            <a:normAutofit fontScale="92500" lnSpcReduction="20000"/>
          </a:bodyPr>
          <a:lstStyle/>
          <a:p>
            <a:r>
              <a:rPr lang="en-US" dirty="0" smtClean="0"/>
              <a:t>Do not cover the color range of natural teeth</a:t>
            </a:r>
          </a:p>
          <a:p>
            <a:r>
              <a:rPr lang="en-US" dirty="0" smtClean="0"/>
              <a:t>Not equally distributed in color space</a:t>
            </a:r>
          </a:p>
          <a:p>
            <a:r>
              <a:rPr lang="en-US" dirty="0" smtClean="0"/>
              <a:t>Not logically arranged</a:t>
            </a:r>
          </a:p>
          <a:p>
            <a:r>
              <a:rPr lang="en-US" dirty="0" smtClean="0"/>
              <a:t>Lack of darker and yellow reddish spectrum shades </a:t>
            </a:r>
          </a:p>
          <a:p>
            <a:r>
              <a:rPr lang="en-US" dirty="0" smtClean="0"/>
              <a:t>Match neither each other nor restorative material</a:t>
            </a:r>
          </a:p>
          <a:p>
            <a:r>
              <a:rPr lang="en-US" dirty="0" smtClean="0"/>
              <a:t>Different spectral curves than natural teeth</a:t>
            </a:r>
          </a:p>
          <a:p>
            <a:r>
              <a:rPr lang="en-US" dirty="0" smtClean="0"/>
              <a:t>Shade tabs thicker than average porcelain veneer</a:t>
            </a:r>
          </a:p>
          <a:p>
            <a:r>
              <a:rPr lang="en-US" dirty="0" smtClean="0"/>
              <a:t>Represent maxillary central incisors only.</a:t>
            </a:r>
          </a:p>
          <a:p>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rmAutofit fontScale="90000"/>
          </a:bodyPr>
          <a:lstStyle/>
          <a:p>
            <a:pPr algn="l"/>
            <a:r>
              <a:rPr lang="en-US" dirty="0" smtClean="0">
                <a:solidFill>
                  <a:srgbClr val="FFC000"/>
                </a:solidFill>
              </a:rPr>
              <a:t>Shade selection techniques:</a:t>
            </a:r>
            <a:endParaRPr lang="en-US" dirty="0">
              <a:solidFill>
                <a:srgbClr val="FFC000"/>
              </a:solidFill>
            </a:endParaRPr>
          </a:p>
        </p:txBody>
      </p:sp>
      <p:sp>
        <p:nvSpPr>
          <p:cNvPr id="8" name="Content Placeholder 7"/>
          <p:cNvSpPr>
            <a:spLocks noGrp="1"/>
          </p:cNvSpPr>
          <p:nvPr>
            <p:ph idx="1"/>
          </p:nvPr>
        </p:nvSpPr>
        <p:spPr>
          <a:xfrm>
            <a:off x="457200" y="1066800"/>
            <a:ext cx="8229600" cy="6019800"/>
          </a:xfrm>
        </p:spPr>
        <p:txBody>
          <a:bodyPr>
            <a:normAutofit/>
          </a:bodyPr>
          <a:lstStyle/>
          <a:p>
            <a:r>
              <a:rPr lang="en-US" sz="2400" u="sng" dirty="0" smtClean="0">
                <a:solidFill>
                  <a:srgbClr val="FF0066"/>
                </a:solidFill>
              </a:rPr>
              <a:t>Visual shade selection</a:t>
            </a:r>
          </a:p>
          <a:p>
            <a:pPr lvl="1"/>
            <a:r>
              <a:rPr lang="en-US" sz="2400" dirty="0" smtClean="0">
                <a:solidFill>
                  <a:schemeClr val="bg1">
                    <a:lumMod val="95000"/>
                  </a:schemeClr>
                </a:solidFill>
              </a:rPr>
              <a:t> </a:t>
            </a:r>
            <a:r>
              <a:rPr lang="en-US" sz="2400" dirty="0" smtClean="0"/>
              <a:t>can perceive 300 spectral colors</a:t>
            </a:r>
          </a:p>
          <a:p>
            <a:pPr lvl="1"/>
            <a:r>
              <a:rPr lang="en-US" sz="2400" dirty="0" smtClean="0"/>
              <a:t>Better capable of detecting </a:t>
            </a:r>
            <a:r>
              <a:rPr lang="en-US" sz="2400" dirty="0" smtClean="0">
                <a:solidFill>
                  <a:schemeClr val="accent1">
                    <a:lumMod val="40000"/>
                    <a:lumOff val="60000"/>
                  </a:schemeClr>
                </a:solidFill>
              </a:rPr>
              <a:t>value </a:t>
            </a:r>
            <a:r>
              <a:rPr lang="en-US" sz="2400" dirty="0" smtClean="0"/>
              <a:t>.</a:t>
            </a:r>
          </a:p>
          <a:p>
            <a:r>
              <a:rPr lang="en-US" sz="2400" u="sng" dirty="0" smtClean="0">
                <a:solidFill>
                  <a:srgbClr val="FF0066"/>
                </a:solidFill>
              </a:rPr>
              <a:t>Instrument shade selection</a:t>
            </a:r>
          </a:p>
          <a:p>
            <a:pPr>
              <a:buNone/>
            </a:pPr>
            <a:r>
              <a:rPr lang="en-US" sz="2400" dirty="0" smtClean="0">
                <a:solidFill>
                  <a:schemeClr val="bg1">
                    <a:lumMod val="95000"/>
                  </a:schemeClr>
                </a:solidFill>
              </a:rPr>
              <a:t>      </a:t>
            </a:r>
            <a:r>
              <a:rPr lang="en-US" sz="2400" dirty="0" smtClean="0">
                <a:solidFill>
                  <a:srgbClr val="FFC000"/>
                </a:solidFill>
              </a:rPr>
              <a:t>Advantages:</a:t>
            </a:r>
          </a:p>
          <a:p>
            <a:pPr lvl="1"/>
            <a:r>
              <a:rPr lang="en-US" sz="2400" dirty="0" smtClean="0"/>
              <a:t>Highly accurate, not influenced by surroundings, not affected by light source</a:t>
            </a:r>
          </a:p>
          <a:p>
            <a:pPr lvl="1"/>
            <a:r>
              <a:rPr lang="en-US" sz="2400" dirty="0" smtClean="0"/>
              <a:t>Constant repositioning, results are reproducible</a:t>
            </a:r>
          </a:p>
          <a:p>
            <a:pPr lvl="1"/>
            <a:r>
              <a:rPr lang="en-US" sz="2400" dirty="0" smtClean="0"/>
              <a:t>Unbiased reading of shade(more objective)</a:t>
            </a:r>
          </a:p>
          <a:p>
            <a:pPr lvl="1">
              <a:buNone/>
            </a:pPr>
            <a:r>
              <a:rPr lang="en-US" sz="2400" dirty="0" err="1" smtClean="0">
                <a:solidFill>
                  <a:srgbClr val="FFC000"/>
                </a:solidFill>
              </a:rPr>
              <a:t>Disdavantages</a:t>
            </a:r>
            <a:r>
              <a:rPr lang="en-US" sz="2400" dirty="0" smtClean="0">
                <a:solidFill>
                  <a:srgbClr val="FFC000"/>
                </a:solidFill>
              </a:rPr>
              <a:t>:</a:t>
            </a:r>
          </a:p>
          <a:p>
            <a:pPr lvl="1">
              <a:buNone/>
            </a:pPr>
            <a:r>
              <a:rPr lang="en-US" sz="2400" dirty="0" smtClean="0"/>
              <a:t>-Edge loss</a:t>
            </a:r>
          </a:p>
          <a:p>
            <a:pPr lvl="1">
              <a:buNone/>
            </a:pPr>
            <a:r>
              <a:rPr lang="en-US" sz="2400" dirty="0" smtClean="0"/>
              <a:t>-high cost</a:t>
            </a:r>
          </a:p>
          <a:p>
            <a:endParaRPr lang="en-US" sz="24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38200"/>
            <a:ext cx="8229600" cy="685800"/>
          </a:xfrm>
        </p:spPr>
        <p:txBody>
          <a:bodyPr>
            <a:normAutofit fontScale="90000"/>
          </a:bodyPr>
          <a:lstStyle/>
          <a:p>
            <a:pPr algn="l"/>
            <a:r>
              <a:rPr lang="en-US" dirty="0" smtClean="0">
                <a:solidFill>
                  <a:srgbClr val="FF0066"/>
                </a:solidFill>
              </a:rPr>
              <a:t>Visual shade selection:</a:t>
            </a:r>
            <a:br>
              <a:rPr lang="en-US" dirty="0" smtClean="0">
                <a:solidFill>
                  <a:srgbClr val="FF0066"/>
                </a:solidFill>
              </a:rPr>
            </a:br>
            <a:endParaRPr lang="en-US" dirty="0">
              <a:solidFill>
                <a:srgbClr val="FF0066"/>
              </a:solidFill>
            </a:endParaRPr>
          </a:p>
        </p:txBody>
      </p:sp>
      <p:sp>
        <p:nvSpPr>
          <p:cNvPr id="8" name="Content Placeholder 7"/>
          <p:cNvSpPr>
            <a:spLocks noGrp="1"/>
          </p:cNvSpPr>
          <p:nvPr>
            <p:ph idx="1"/>
          </p:nvPr>
        </p:nvSpPr>
        <p:spPr>
          <a:xfrm>
            <a:off x="457200" y="1524000"/>
            <a:ext cx="8229600" cy="5638800"/>
          </a:xfrm>
        </p:spPr>
        <p:txBody>
          <a:bodyPr/>
          <a:lstStyle/>
          <a:p>
            <a:pPr>
              <a:buNone/>
            </a:pPr>
            <a:r>
              <a:rPr lang="en-US" dirty="0" smtClean="0">
                <a:solidFill>
                  <a:srgbClr val="FFFF00"/>
                </a:solidFill>
              </a:rPr>
              <a:t>3 types are popular:</a:t>
            </a:r>
          </a:p>
          <a:p>
            <a:r>
              <a:rPr lang="en-US" dirty="0" err="1" smtClean="0"/>
              <a:t>Vitapan</a:t>
            </a:r>
            <a:r>
              <a:rPr lang="en-US" dirty="0" smtClean="0"/>
              <a:t> Classical shade guide</a:t>
            </a:r>
          </a:p>
          <a:p>
            <a:r>
              <a:rPr lang="en-US" dirty="0" err="1" smtClean="0"/>
              <a:t>Chromascope</a:t>
            </a:r>
            <a:r>
              <a:rPr lang="en-US" dirty="0" smtClean="0"/>
              <a:t> shade guide</a:t>
            </a:r>
          </a:p>
          <a:p>
            <a:r>
              <a:rPr lang="en-US" dirty="0" smtClean="0"/>
              <a:t>Vita 3D Master Shade guide</a:t>
            </a:r>
            <a:endParaRPr lang="en-US" dirty="0"/>
          </a:p>
        </p:txBody>
      </p:sp>
      <p:pic>
        <p:nvPicPr>
          <p:cNvPr id="5" name="Picture 4" descr="citp3_img[1]"/>
          <p:cNvPicPr>
            <a:picLocks noChangeAspect="1" noChangeArrowheads="1"/>
          </p:cNvPicPr>
          <p:nvPr/>
        </p:nvPicPr>
        <p:blipFill>
          <a:blip r:embed="rId2"/>
          <a:srcRect/>
          <a:stretch>
            <a:fillRect/>
          </a:stretch>
        </p:blipFill>
        <p:spPr>
          <a:xfrm>
            <a:off x="5334000" y="3990975"/>
            <a:ext cx="3810000" cy="2867025"/>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err="1">
                <a:solidFill>
                  <a:srgbClr val="FFC000"/>
                </a:solidFill>
              </a:rPr>
              <a:t>Vitapan</a:t>
            </a:r>
            <a:r>
              <a:rPr lang="en-US" dirty="0">
                <a:solidFill>
                  <a:srgbClr val="FFC000"/>
                </a:solidFill>
              </a:rPr>
              <a:t> Classical shade guide</a:t>
            </a:r>
          </a:p>
        </p:txBody>
      </p:sp>
      <p:pic>
        <p:nvPicPr>
          <p:cNvPr id="75779" name="Picture 3"/>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304800" y="1981200"/>
            <a:ext cx="8610600" cy="4557713"/>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rmAutofit fontScale="90000"/>
          </a:bodyPr>
          <a:lstStyle/>
          <a:p>
            <a:pPr algn="l"/>
            <a:r>
              <a:rPr lang="en-US" dirty="0" err="1" smtClean="0">
                <a:solidFill>
                  <a:srgbClr val="FFC000"/>
                </a:solidFill>
              </a:rPr>
              <a:t>Vitapan</a:t>
            </a:r>
            <a:r>
              <a:rPr lang="en-US" dirty="0" smtClean="0">
                <a:solidFill>
                  <a:srgbClr val="FFC000"/>
                </a:solidFill>
              </a:rPr>
              <a:t> classical shade guide:</a:t>
            </a:r>
            <a:endParaRPr lang="en-US" dirty="0">
              <a:solidFill>
                <a:srgbClr val="FFC000"/>
              </a:solidFill>
            </a:endParaRPr>
          </a:p>
        </p:txBody>
      </p:sp>
      <p:sp>
        <p:nvSpPr>
          <p:cNvPr id="8" name="Content Placeholder 7"/>
          <p:cNvSpPr>
            <a:spLocks noGrp="1"/>
          </p:cNvSpPr>
          <p:nvPr>
            <p:ph idx="1"/>
          </p:nvPr>
        </p:nvSpPr>
        <p:spPr>
          <a:xfrm>
            <a:off x="457200" y="1066800"/>
            <a:ext cx="8915400" cy="5791200"/>
          </a:xfrm>
        </p:spPr>
        <p:txBody>
          <a:bodyPr>
            <a:normAutofit/>
          </a:bodyPr>
          <a:lstStyle/>
          <a:p>
            <a:r>
              <a:rPr lang="en-US" sz="2400" dirty="0" smtClean="0"/>
              <a:t>Introduced in 1960 by </a:t>
            </a:r>
            <a:r>
              <a:rPr lang="en-US" sz="2400" dirty="0" smtClean="0">
                <a:solidFill>
                  <a:schemeClr val="accent1">
                    <a:lumMod val="40000"/>
                    <a:lumOff val="60000"/>
                  </a:schemeClr>
                </a:solidFill>
              </a:rPr>
              <a:t>Vita </a:t>
            </a:r>
            <a:r>
              <a:rPr lang="en-US" sz="2400" dirty="0" err="1" smtClean="0">
                <a:solidFill>
                  <a:schemeClr val="accent1">
                    <a:lumMod val="40000"/>
                    <a:lumOff val="60000"/>
                  </a:schemeClr>
                </a:solidFill>
              </a:rPr>
              <a:t>Zahnfabrik</a:t>
            </a:r>
            <a:r>
              <a:rPr lang="en-US" sz="2400" dirty="0" smtClean="0"/>
              <a:t>, Germany</a:t>
            </a:r>
          </a:p>
          <a:p>
            <a:r>
              <a:rPr lang="en-US" sz="2400" dirty="0" smtClean="0"/>
              <a:t>16 tabs in 4 </a:t>
            </a:r>
            <a:r>
              <a:rPr lang="en-US" sz="2400" dirty="0" smtClean="0">
                <a:solidFill>
                  <a:srgbClr val="FF0000"/>
                </a:solidFill>
              </a:rPr>
              <a:t>hue groups </a:t>
            </a:r>
            <a:r>
              <a:rPr lang="en-US" sz="2400" dirty="0" smtClean="0">
                <a:solidFill>
                  <a:srgbClr val="FFFF00"/>
                </a:solidFill>
              </a:rPr>
              <a:t>A,B,C and D</a:t>
            </a:r>
          </a:p>
          <a:p>
            <a:pPr>
              <a:buNone/>
            </a:pPr>
            <a:r>
              <a:rPr lang="en-US" sz="2400" dirty="0" smtClean="0">
                <a:solidFill>
                  <a:srgbClr val="FFFF00"/>
                </a:solidFill>
              </a:rPr>
              <a:t>A-</a:t>
            </a:r>
            <a:r>
              <a:rPr lang="en-US" sz="2400" dirty="0" smtClean="0">
                <a:solidFill>
                  <a:srgbClr val="FFC000"/>
                </a:solidFill>
              </a:rPr>
              <a:t>orange</a:t>
            </a:r>
          </a:p>
          <a:p>
            <a:pPr>
              <a:buNone/>
            </a:pPr>
            <a:r>
              <a:rPr lang="en-US" sz="2400" dirty="0" smtClean="0">
                <a:solidFill>
                  <a:srgbClr val="FFFF00"/>
                </a:solidFill>
              </a:rPr>
              <a:t>B-yellow</a:t>
            </a:r>
          </a:p>
          <a:p>
            <a:pPr>
              <a:buNone/>
            </a:pPr>
            <a:r>
              <a:rPr lang="en-US" sz="2400" dirty="0" smtClean="0">
                <a:solidFill>
                  <a:srgbClr val="FFFF00"/>
                </a:solidFill>
              </a:rPr>
              <a:t>C-Yellow/</a:t>
            </a:r>
            <a:r>
              <a:rPr lang="en-US" sz="2400" dirty="0" smtClean="0">
                <a:solidFill>
                  <a:schemeClr val="tx1">
                    <a:lumMod val="85000"/>
                  </a:schemeClr>
                </a:solidFill>
              </a:rPr>
              <a:t>gray</a:t>
            </a:r>
          </a:p>
          <a:p>
            <a:pPr>
              <a:buNone/>
            </a:pPr>
            <a:r>
              <a:rPr lang="en-US" sz="2400" dirty="0" smtClean="0">
                <a:solidFill>
                  <a:srgbClr val="FFFF00"/>
                </a:solidFill>
              </a:rPr>
              <a:t>D-</a:t>
            </a:r>
            <a:r>
              <a:rPr lang="en-US" sz="2400" dirty="0" smtClean="0">
                <a:solidFill>
                  <a:srgbClr val="FFC000"/>
                </a:solidFill>
              </a:rPr>
              <a:t>orange</a:t>
            </a:r>
            <a:r>
              <a:rPr lang="en-US" sz="2400" dirty="0" smtClean="0">
                <a:solidFill>
                  <a:srgbClr val="FFFF00"/>
                </a:solidFill>
              </a:rPr>
              <a:t>/</a:t>
            </a:r>
            <a:r>
              <a:rPr lang="en-US" sz="2400" dirty="0" smtClean="0">
                <a:solidFill>
                  <a:schemeClr val="tx1">
                    <a:lumMod val="85000"/>
                  </a:schemeClr>
                </a:solidFill>
              </a:rPr>
              <a:t>gray</a:t>
            </a:r>
          </a:p>
          <a:p>
            <a:r>
              <a:rPr lang="en-US" sz="2400" dirty="0" err="1" smtClean="0"/>
              <a:t>Chroma</a:t>
            </a:r>
            <a:r>
              <a:rPr lang="en-US" sz="2400" dirty="0" smtClean="0"/>
              <a:t> and value are indicated by a system of nos.</a:t>
            </a:r>
          </a:p>
          <a:p>
            <a:r>
              <a:rPr lang="en-US" sz="2400" dirty="0" err="1" smtClean="0">
                <a:solidFill>
                  <a:srgbClr val="FF0000"/>
                </a:solidFill>
              </a:rPr>
              <a:t>Chroma</a:t>
            </a:r>
            <a:r>
              <a:rPr lang="en-US" sz="2400" dirty="0" smtClean="0"/>
              <a:t> increases within a specific group i.e. </a:t>
            </a:r>
            <a:r>
              <a:rPr lang="en-US" sz="2400" dirty="0" smtClean="0">
                <a:solidFill>
                  <a:srgbClr val="FF0000"/>
                </a:solidFill>
              </a:rPr>
              <a:t>1,2,3 and 4</a:t>
            </a:r>
          </a:p>
          <a:p>
            <a:pPr>
              <a:buNone/>
            </a:pPr>
            <a:r>
              <a:rPr lang="en-US" sz="2400" dirty="0" smtClean="0">
                <a:solidFill>
                  <a:srgbClr val="92D050"/>
                </a:solidFill>
              </a:rPr>
              <a:t>1-least chromatic, highest value</a:t>
            </a:r>
          </a:p>
          <a:p>
            <a:pPr>
              <a:buNone/>
            </a:pPr>
            <a:r>
              <a:rPr lang="en-US" sz="2400" dirty="0" smtClean="0">
                <a:solidFill>
                  <a:srgbClr val="92D050"/>
                </a:solidFill>
              </a:rPr>
              <a:t>4-most  chromatic, lowest value</a:t>
            </a:r>
          </a:p>
          <a:p>
            <a:endParaRPr lang="en-US" sz="2400" dirty="0" smtClean="0">
              <a:solidFill>
                <a:schemeClr val="bg1">
                  <a:lumMod val="95000"/>
                </a:schemeClr>
              </a:solidFill>
            </a:endParaRP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66"/>
                </a:solidFill>
              </a:rPr>
              <a:t>Shade:</a:t>
            </a:r>
          </a:p>
          <a:p>
            <a:pPr>
              <a:buNone/>
            </a:pPr>
            <a:r>
              <a:rPr lang="en-US" dirty="0" smtClean="0">
                <a:solidFill>
                  <a:schemeClr val="bg1">
                    <a:lumMod val="95000"/>
                  </a:schemeClr>
                </a:solidFill>
              </a:rPr>
              <a:t>     </a:t>
            </a:r>
            <a:r>
              <a:rPr lang="en-US" dirty="0" smtClean="0"/>
              <a:t>Shade is defined as; a term used to describe a particular </a:t>
            </a:r>
            <a:r>
              <a:rPr lang="en-US" dirty="0" smtClean="0">
                <a:solidFill>
                  <a:srgbClr val="FFFF00"/>
                </a:solidFill>
              </a:rPr>
              <a:t>hue</a:t>
            </a:r>
            <a:r>
              <a:rPr lang="en-US" dirty="0" smtClean="0"/>
              <a:t>, or </a:t>
            </a:r>
            <a:r>
              <a:rPr lang="en-US" dirty="0" smtClean="0">
                <a:solidFill>
                  <a:srgbClr val="FFFF00"/>
                </a:solidFill>
              </a:rPr>
              <a:t>variation of a primary hue </a:t>
            </a:r>
            <a:r>
              <a:rPr lang="en-US" dirty="0" smtClean="0"/>
              <a:t>such as a greenish shade of yellow. </a:t>
            </a:r>
          </a:p>
          <a:p>
            <a:endParaRPr lang="en-US" dirty="0"/>
          </a:p>
        </p:txBody>
      </p:sp>
      <p:pic>
        <p:nvPicPr>
          <p:cNvPr id="4" name="Picture 2"/>
          <p:cNvPicPr>
            <a:picLocks noChangeAspect="1" noChangeArrowheads="1"/>
          </p:cNvPicPr>
          <p:nvPr/>
        </p:nvPicPr>
        <p:blipFill>
          <a:blip r:embed="rId2"/>
          <a:srcRect/>
          <a:stretch>
            <a:fillRect/>
          </a:stretch>
        </p:blipFill>
        <p:spPr bwMode="auto">
          <a:xfrm>
            <a:off x="3048000" y="4650581"/>
            <a:ext cx="3581400" cy="1902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0800000" flipV="1">
            <a:off x="457200" y="228600"/>
            <a:ext cx="8229600" cy="46038"/>
          </a:xfrm>
        </p:spPr>
        <p:txBody>
          <a:bodyPr>
            <a:normAutofit fontScale="90000"/>
          </a:bodyPr>
          <a:lstStyle/>
          <a:p>
            <a:r>
              <a:rPr lang="en-US" dirty="0" err="1" smtClean="0">
                <a:solidFill>
                  <a:srgbClr val="FFC000"/>
                </a:solidFill>
              </a:rPr>
              <a:t>Vitapan</a:t>
            </a:r>
            <a:r>
              <a:rPr lang="en-US" dirty="0" smtClean="0">
                <a:solidFill>
                  <a:srgbClr val="FFC000"/>
                </a:solidFill>
              </a:rPr>
              <a:t> classical shade guide:</a:t>
            </a:r>
            <a:endParaRPr lang="en-US" dirty="0"/>
          </a:p>
        </p:txBody>
      </p:sp>
      <p:sp>
        <p:nvSpPr>
          <p:cNvPr id="8" name="Content Placeholder 7"/>
          <p:cNvSpPr>
            <a:spLocks noGrp="1"/>
          </p:cNvSpPr>
          <p:nvPr>
            <p:ph idx="1"/>
          </p:nvPr>
        </p:nvSpPr>
        <p:spPr>
          <a:xfrm>
            <a:off x="457200" y="1143000"/>
            <a:ext cx="8229600" cy="4983163"/>
          </a:xfrm>
        </p:spPr>
        <p:txBody>
          <a:bodyPr/>
          <a:lstStyle/>
          <a:p>
            <a:r>
              <a:rPr lang="en-US" sz="2800" dirty="0" smtClean="0">
                <a:solidFill>
                  <a:srgbClr val="92D050"/>
                </a:solidFill>
              </a:rPr>
              <a:t>Advantages</a:t>
            </a:r>
          </a:p>
          <a:p>
            <a:pPr lvl="1"/>
            <a:r>
              <a:rPr lang="en-US" sz="2400" dirty="0" smtClean="0"/>
              <a:t>Very popular available with compatible porcelain.</a:t>
            </a:r>
          </a:p>
          <a:p>
            <a:pPr lvl="1"/>
            <a:r>
              <a:rPr lang="en-US" sz="2400" dirty="0" smtClean="0"/>
              <a:t>Arrangement of tabs is  customizable .</a:t>
            </a:r>
          </a:p>
          <a:p>
            <a:pPr lvl="1"/>
            <a:r>
              <a:rPr lang="en-US" sz="2400" dirty="0" smtClean="0"/>
              <a:t>For maximum available restorative materials.</a:t>
            </a:r>
          </a:p>
          <a:p>
            <a:r>
              <a:rPr lang="en-US" sz="2800" dirty="0" smtClean="0">
                <a:solidFill>
                  <a:srgbClr val="92D050"/>
                </a:solidFill>
              </a:rPr>
              <a:t>Disadvantages</a:t>
            </a:r>
          </a:p>
          <a:p>
            <a:pPr lvl="1"/>
            <a:r>
              <a:rPr lang="en-US" sz="2400" dirty="0" smtClean="0"/>
              <a:t>No logical distribution of tabs.</a:t>
            </a:r>
          </a:p>
          <a:p>
            <a:pPr lvl="1"/>
            <a:r>
              <a:rPr lang="en-US" sz="2400" dirty="0" smtClean="0"/>
              <a:t>Provide 45% clinically acceptable match.</a:t>
            </a:r>
          </a:p>
          <a:p>
            <a:pPr lvl="1"/>
            <a:r>
              <a:rPr lang="en-US" sz="2400" dirty="0" smtClean="0"/>
              <a:t>Cant be used in porcelain color variations.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smtClean="0">
                <a:solidFill>
                  <a:srgbClr val="FFC000"/>
                </a:solidFill>
              </a:rPr>
              <a:t>     </a:t>
            </a:r>
            <a:r>
              <a:rPr lang="en-US" sz="3600" dirty="0" err="1" smtClean="0">
                <a:solidFill>
                  <a:srgbClr val="FFC000"/>
                </a:solidFill>
              </a:rPr>
              <a:t>Chromascope</a:t>
            </a:r>
            <a:r>
              <a:rPr lang="en-US" sz="3600" dirty="0" smtClean="0">
                <a:solidFill>
                  <a:srgbClr val="FFC000"/>
                </a:solidFill>
              </a:rPr>
              <a:t> </a:t>
            </a:r>
            <a:r>
              <a:rPr lang="en-US" sz="3600" dirty="0">
                <a:solidFill>
                  <a:srgbClr val="FFC000"/>
                </a:solidFill>
              </a:rPr>
              <a:t>Shade guide</a:t>
            </a:r>
          </a:p>
        </p:txBody>
      </p:sp>
      <p:sp>
        <p:nvSpPr>
          <p:cNvPr id="76803" name="Rectangle 3"/>
          <p:cNvSpPr>
            <a:spLocks noGrp="1" noChangeArrowheads="1"/>
          </p:cNvSpPr>
          <p:nvPr>
            <p:ph type="body" idx="1"/>
          </p:nvPr>
        </p:nvSpPr>
        <p:spPr/>
        <p:txBody>
          <a:bodyPr/>
          <a:lstStyle/>
          <a:p>
            <a:endParaRPr lang="en-US"/>
          </a:p>
        </p:txBody>
      </p:sp>
      <p:pic>
        <p:nvPicPr>
          <p:cNvPr id="7680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00200"/>
            <a:ext cx="8915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609600"/>
          </a:xfrm>
        </p:spPr>
        <p:txBody>
          <a:bodyPr>
            <a:normAutofit fontScale="90000"/>
          </a:bodyPr>
          <a:lstStyle/>
          <a:p>
            <a:pPr algn="l"/>
            <a:r>
              <a:rPr lang="en-US" dirty="0" smtClean="0">
                <a:solidFill>
                  <a:srgbClr val="FFC000"/>
                </a:solidFill>
              </a:rPr>
              <a:t> </a:t>
            </a:r>
            <a:r>
              <a:rPr lang="en-US" dirty="0" err="1" smtClean="0">
                <a:solidFill>
                  <a:srgbClr val="FFC000"/>
                </a:solidFill>
              </a:rPr>
              <a:t>Chromascope</a:t>
            </a:r>
            <a:r>
              <a:rPr lang="en-US" dirty="0" smtClean="0">
                <a:solidFill>
                  <a:srgbClr val="FFC000"/>
                </a:solidFill>
              </a:rPr>
              <a:t> </a:t>
            </a:r>
            <a:r>
              <a:rPr lang="en-US" dirty="0">
                <a:solidFill>
                  <a:srgbClr val="FFC000"/>
                </a:solidFill>
              </a:rPr>
              <a:t>shade </a:t>
            </a:r>
            <a:r>
              <a:rPr lang="en-US" dirty="0" smtClean="0">
                <a:solidFill>
                  <a:srgbClr val="FFC000"/>
                </a:solidFill>
              </a:rPr>
              <a:t>guide:</a:t>
            </a:r>
            <a:endParaRPr lang="en-US" dirty="0">
              <a:solidFill>
                <a:srgbClr val="FFC000"/>
              </a:solidFill>
            </a:endParaRPr>
          </a:p>
        </p:txBody>
      </p:sp>
      <p:sp>
        <p:nvSpPr>
          <p:cNvPr id="64515" name="Rectangle 3"/>
          <p:cNvSpPr>
            <a:spLocks noGrp="1" noChangeArrowheads="1"/>
          </p:cNvSpPr>
          <p:nvPr>
            <p:ph type="body" idx="1"/>
          </p:nvPr>
        </p:nvSpPr>
        <p:spPr>
          <a:xfrm>
            <a:off x="381000" y="762000"/>
            <a:ext cx="8991600" cy="6400800"/>
          </a:xfrm>
        </p:spPr>
        <p:txBody>
          <a:bodyPr>
            <a:normAutofit lnSpcReduction="10000"/>
          </a:bodyPr>
          <a:lstStyle/>
          <a:p>
            <a:r>
              <a:rPr lang="en-US" sz="2400" dirty="0"/>
              <a:t>Introduced by </a:t>
            </a:r>
            <a:r>
              <a:rPr lang="en-US" sz="2400" dirty="0" err="1">
                <a:solidFill>
                  <a:srgbClr val="FFC000"/>
                </a:solidFill>
              </a:rPr>
              <a:t>Ivoclar</a:t>
            </a:r>
            <a:r>
              <a:rPr lang="en-US" sz="2400" dirty="0">
                <a:solidFill>
                  <a:srgbClr val="FFC000"/>
                </a:solidFill>
              </a:rPr>
              <a:t> </a:t>
            </a:r>
            <a:r>
              <a:rPr lang="en-US" sz="2400" dirty="0" smtClean="0">
                <a:solidFill>
                  <a:srgbClr val="FFC000"/>
                </a:solidFill>
              </a:rPr>
              <a:t> </a:t>
            </a:r>
            <a:r>
              <a:rPr lang="en-US" sz="2400" dirty="0" err="1" smtClean="0">
                <a:solidFill>
                  <a:srgbClr val="FFC000"/>
                </a:solidFill>
              </a:rPr>
              <a:t>Vivadent</a:t>
            </a:r>
            <a:endParaRPr lang="en-US" sz="2400" dirty="0">
              <a:solidFill>
                <a:srgbClr val="FFC000"/>
              </a:solidFill>
            </a:endParaRPr>
          </a:p>
          <a:p>
            <a:r>
              <a:rPr lang="en-US" sz="2400" dirty="0"/>
              <a:t>Based on </a:t>
            </a:r>
            <a:r>
              <a:rPr lang="en-US" sz="2400" dirty="0" err="1"/>
              <a:t>ivoclar</a:t>
            </a:r>
            <a:r>
              <a:rPr lang="en-US" sz="2400" dirty="0"/>
              <a:t> dentin shades</a:t>
            </a:r>
          </a:p>
          <a:p>
            <a:r>
              <a:rPr lang="en-US" sz="2400" dirty="0">
                <a:solidFill>
                  <a:srgbClr val="92D050"/>
                </a:solidFill>
              </a:rPr>
              <a:t>20 shade tabs </a:t>
            </a:r>
            <a:r>
              <a:rPr lang="en-US" sz="2400" dirty="0"/>
              <a:t>in </a:t>
            </a:r>
            <a:r>
              <a:rPr lang="en-US" sz="2400" dirty="0">
                <a:solidFill>
                  <a:srgbClr val="92D050"/>
                </a:solidFill>
              </a:rPr>
              <a:t>5 hue </a:t>
            </a:r>
            <a:r>
              <a:rPr lang="en-US" sz="2400" dirty="0" smtClean="0"/>
              <a:t>groups </a:t>
            </a:r>
            <a:r>
              <a:rPr lang="en-US" sz="2400" dirty="0"/>
              <a:t>numbered as </a:t>
            </a:r>
            <a:r>
              <a:rPr lang="en-US" sz="2400" dirty="0">
                <a:solidFill>
                  <a:srgbClr val="FFFF00"/>
                </a:solidFill>
              </a:rPr>
              <a:t>100,200,300,400 and </a:t>
            </a:r>
            <a:r>
              <a:rPr lang="en-US" sz="2400" dirty="0" smtClean="0">
                <a:solidFill>
                  <a:srgbClr val="FFFF00"/>
                </a:solidFill>
              </a:rPr>
              <a:t>500</a:t>
            </a:r>
          </a:p>
          <a:p>
            <a:pPr>
              <a:buNone/>
            </a:pPr>
            <a:r>
              <a:rPr lang="en-US" sz="2400" dirty="0" smtClean="0">
                <a:solidFill>
                  <a:srgbClr val="92D050"/>
                </a:solidFill>
              </a:rPr>
              <a:t>100-</a:t>
            </a:r>
            <a:r>
              <a:rPr lang="en-US" sz="2400" dirty="0" smtClean="0"/>
              <a:t>white</a:t>
            </a:r>
          </a:p>
          <a:p>
            <a:pPr>
              <a:buNone/>
            </a:pPr>
            <a:r>
              <a:rPr lang="en-US" sz="2400" dirty="0" smtClean="0">
                <a:solidFill>
                  <a:srgbClr val="92D050"/>
                </a:solidFill>
              </a:rPr>
              <a:t>200-</a:t>
            </a:r>
            <a:r>
              <a:rPr lang="en-US" sz="2400" dirty="0" smtClean="0">
                <a:solidFill>
                  <a:srgbClr val="FFFF00"/>
                </a:solidFill>
              </a:rPr>
              <a:t>yellow</a:t>
            </a:r>
          </a:p>
          <a:p>
            <a:pPr>
              <a:buNone/>
            </a:pPr>
            <a:r>
              <a:rPr lang="en-US" sz="2400" dirty="0" smtClean="0">
                <a:solidFill>
                  <a:srgbClr val="92D050"/>
                </a:solidFill>
              </a:rPr>
              <a:t>300-</a:t>
            </a:r>
            <a:r>
              <a:rPr lang="en-US" sz="2400" dirty="0" smtClean="0">
                <a:solidFill>
                  <a:srgbClr val="FFC000"/>
                </a:solidFill>
              </a:rPr>
              <a:t>orange</a:t>
            </a:r>
          </a:p>
          <a:p>
            <a:pPr>
              <a:buNone/>
            </a:pPr>
            <a:r>
              <a:rPr lang="en-US" sz="2400" dirty="0" smtClean="0">
                <a:solidFill>
                  <a:srgbClr val="92D050"/>
                </a:solidFill>
              </a:rPr>
              <a:t>400-</a:t>
            </a:r>
            <a:r>
              <a:rPr lang="en-US" sz="2400" dirty="0" smtClean="0">
                <a:solidFill>
                  <a:schemeClr val="tx1">
                    <a:lumMod val="85000"/>
                  </a:schemeClr>
                </a:solidFill>
              </a:rPr>
              <a:t>gray</a:t>
            </a:r>
          </a:p>
          <a:p>
            <a:pPr>
              <a:buNone/>
            </a:pPr>
            <a:r>
              <a:rPr lang="en-US" sz="2400" dirty="0" smtClean="0">
                <a:solidFill>
                  <a:srgbClr val="92D050"/>
                </a:solidFill>
              </a:rPr>
              <a:t>500-</a:t>
            </a:r>
            <a:r>
              <a:rPr lang="en-US" sz="2400" dirty="0" smtClean="0">
                <a:solidFill>
                  <a:schemeClr val="accent3">
                    <a:lumMod val="75000"/>
                  </a:schemeClr>
                </a:solidFill>
              </a:rPr>
              <a:t>brown</a:t>
            </a:r>
          </a:p>
          <a:p>
            <a:r>
              <a:rPr lang="en-US" sz="2400" dirty="0" smtClean="0"/>
              <a:t>Five </a:t>
            </a:r>
            <a:r>
              <a:rPr lang="en-US" sz="2400" dirty="0"/>
              <a:t>additional bleach shades available</a:t>
            </a:r>
          </a:p>
          <a:p>
            <a:r>
              <a:rPr lang="en-US" sz="2400" dirty="0" err="1" smtClean="0"/>
              <a:t>Chroma</a:t>
            </a:r>
            <a:r>
              <a:rPr lang="en-US" sz="2400" dirty="0" smtClean="0"/>
              <a:t> &amp; value are indicated by another set of nos.</a:t>
            </a:r>
          </a:p>
          <a:p>
            <a:pPr>
              <a:buNone/>
            </a:pPr>
            <a:r>
              <a:rPr lang="en-US" sz="2400" dirty="0" smtClean="0">
                <a:solidFill>
                  <a:srgbClr val="92D050"/>
                </a:solidFill>
              </a:rPr>
              <a:t>10-least chromatic, highest value</a:t>
            </a:r>
          </a:p>
          <a:p>
            <a:pPr>
              <a:buNone/>
            </a:pPr>
            <a:r>
              <a:rPr lang="en-US" sz="2400" dirty="0" smtClean="0">
                <a:solidFill>
                  <a:srgbClr val="92D050"/>
                </a:solidFill>
              </a:rPr>
              <a:t>40-most  chromatic, lowest value</a:t>
            </a:r>
          </a:p>
          <a:p>
            <a:r>
              <a:rPr lang="en-US" sz="2400" dirty="0" smtClean="0"/>
              <a:t>Saturation increases within each group in tens </a:t>
            </a:r>
            <a:r>
              <a:rPr lang="en-US" sz="2400" dirty="0" smtClean="0">
                <a:solidFill>
                  <a:srgbClr val="92D050"/>
                </a:solidFill>
              </a:rPr>
              <a:t>as 110,120 and so on.</a:t>
            </a:r>
          </a:p>
          <a:p>
            <a:pPr>
              <a:buNone/>
            </a:pPr>
            <a:endParaRPr lang="en-US" sz="24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err="1" smtClean="0">
                <a:solidFill>
                  <a:srgbClr val="FFC000"/>
                </a:solidFill>
              </a:rPr>
              <a:t>Chromascope</a:t>
            </a:r>
            <a:r>
              <a:rPr lang="en-US" dirty="0" smtClean="0">
                <a:solidFill>
                  <a:srgbClr val="FFC000"/>
                </a:solidFill>
              </a:rPr>
              <a:t> shade guide:</a:t>
            </a:r>
            <a:endParaRPr lang="en-US" dirty="0"/>
          </a:p>
        </p:txBody>
      </p:sp>
      <p:sp>
        <p:nvSpPr>
          <p:cNvPr id="67587" name="Rectangle 3"/>
          <p:cNvSpPr>
            <a:spLocks noGrp="1" noChangeArrowheads="1"/>
          </p:cNvSpPr>
          <p:nvPr>
            <p:ph type="body" idx="1"/>
          </p:nvPr>
        </p:nvSpPr>
        <p:spPr>
          <a:xfrm>
            <a:off x="914400" y="1447800"/>
            <a:ext cx="7772400" cy="4907760"/>
          </a:xfrm>
        </p:spPr>
        <p:txBody>
          <a:bodyPr>
            <a:normAutofit/>
          </a:bodyPr>
          <a:lstStyle/>
          <a:p>
            <a:pPr>
              <a:lnSpc>
                <a:spcPct val="90000"/>
              </a:lnSpc>
            </a:pPr>
            <a:r>
              <a:rPr lang="en-US" sz="3200" dirty="0" smtClean="0">
                <a:solidFill>
                  <a:srgbClr val="92D050"/>
                </a:solidFill>
              </a:rPr>
              <a:t>Advantages:</a:t>
            </a:r>
            <a:r>
              <a:rPr lang="en-US" sz="3200" dirty="0" smtClean="0">
                <a:solidFill>
                  <a:schemeClr val="bg1">
                    <a:lumMod val="95000"/>
                  </a:schemeClr>
                </a:solidFill>
              </a:rPr>
              <a:t>:</a:t>
            </a:r>
            <a:endParaRPr lang="en-US" sz="3200" dirty="0">
              <a:solidFill>
                <a:schemeClr val="bg1">
                  <a:lumMod val="95000"/>
                </a:schemeClr>
              </a:solidFill>
            </a:endParaRPr>
          </a:p>
          <a:p>
            <a:pPr lvl="1">
              <a:lnSpc>
                <a:spcPct val="90000"/>
              </a:lnSpc>
            </a:pPr>
            <a:r>
              <a:rPr lang="en-US" sz="2400" dirty="0"/>
              <a:t>Detachable shade </a:t>
            </a:r>
            <a:r>
              <a:rPr lang="en-US" sz="2400" dirty="0" smtClean="0"/>
              <a:t>groups</a:t>
            </a:r>
            <a:endParaRPr lang="en-US" sz="2400" dirty="0"/>
          </a:p>
          <a:p>
            <a:pPr lvl="1">
              <a:lnSpc>
                <a:spcPct val="90000"/>
              </a:lnSpc>
            </a:pPr>
            <a:r>
              <a:rPr lang="en-US" sz="2400" dirty="0"/>
              <a:t> Easy precision shade matching through removable color tabs</a:t>
            </a:r>
          </a:p>
          <a:p>
            <a:pPr lvl="1">
              <a:lnSpc>
                <a:spcPct val="90000"/>
              </a:lnSpc>
            </a:pPr>
            <a:r>
              <a:rPr lang="en-US" sz="2400" dirty="0"/>
              <a:t>Simple, consistent color-coding system</a:t>
            </a:r>
          </a:p>
          <a:p>
            <a:pPr lvl="1">
              <a:lnSpc>
                <a:spcPct val="90000"/>
              </a:lnSpc>
            </a:pPr>
            <a:r>
              <a:rPr lang="en-US" sz="2400" dirty="0"/>
              <a:t>Ergonomic handling</a:t>
            </a:r>
          </a:p>
          <a:p>
            <a:pPr lvl="1">
              <a:lnSpc>
                <a:spcPct val="90000"/>
              </a:lnSpc>
            </a:pPr>
            <a:r>
              <a:rPr lang="en-US" sz="2400" dirty="0"/>
              <a:t>Infection control through disinfecting and autoclaving</a:t>
            </a:r>
          </a:p>
          <a:p>
            <a:pPr lvl="1">
              <a:lnSpc>
                <a:spcPct val="90000"/>
              </a:lnSpc>
            </a:pPr>
            <a:r>
              <a:rPr lang="en-US" sz="2400" dirty="0"/>
              <a:t>Uniform stain </a:t>
            </a:r>
            <a:r>
              <a:rPr lang="en-US" sz="2400" dirty="0" smtClean="0"/>
              <a:t>uptake.</a:t>
            </a:r>
          </a:p>
          <a:p>
            <a:r>
              <a:rPr lang="en-US" dirty="0" smtClean="0">
                <a:solidFill>
                  <a:srgbClr val="92D050"/>
                </a:solidFill>
              </a:rPr>
              <a:t>Disadvantages:</a:t>
            </a:r>
            <a:endParaRPr lang="en-US" dirty="0" smtClean="0"/>
          </a:p>
          <a:p>
            <a:pPr lvl="1"/>
            <a:r>
              <a:rPr lang="en-US" dirty="0" smtClean="0"/>
              <a:t>Value differences not observed in design</a:t>
            </a:r>
          </a:p>
          <a:p>
            <a:pPr lvl="1">
              <a:lnSpc>
                <a:spcPct val="90000"/>
              </a:lnSpc>
            </a:pP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304800"/>
            <a:ext cx="8153400" cy="790575"/>
          </a:xfrm>
        </p:spPr>
        <p:txBody>
          <a:bodyPr/>
          <a:lstStyle/>
          <a:p>
            <a:r>
              <a:rPr lang="en-US" dirty="0">
                <a:solidFill>
                  <a:srgbClr val="FFC000"/>
                </a:solidFill>
              </a:rPr>
              <a:t>Shade selection </a:t>
            </a:r>
            <a:r>
              <a:rPr lang="en-US" dirty="0" smtClean="0">
                <a:solidFill>
                  <a:srgbClr val="FFC000"/>
                </a:solidFill>
              </a:rPr>
              <a:t>technique:</a:t>
            </a:r>
            <a:endParaRPr lang="en-US" dirty="0">
              <a:solidFill>
                <a:srgbClr val="FFC000"/>
              </a:solidFill>
            </a:endParaRPr>
          </a:p>
        </p:txBody>
      </p:sp>
      <p:sp>
        <p:nvSpPr>
          <p:cNvPr id="69635" name="Rectangle 3"/>
          <p:cNvSpPr>
            <a:spLocks noGrp="1" noChangeArrowheads="1"/>
          </p:cNvSpPr>
          <p:nvPr>
            <p:ph type="body" idx="1"/>
          </p:nvPr>
        </p:nvSpPr>
        <p:spPr>
          <a:xfrm>
            <a:off x="381000" y="4419600"/>
            <a:ext cx="8153400" cy="2057400"/>
          </a:xfrm>
        </p:spPr>
        <p:txBody>
          <a:bodyPr>
            <a:normAutofit fontScale="85000" lnSpcReduction="20000"/>
          </a:bodyPr>
          <a:lstStyle/>
          <a:p>
            <a:pPr>
              <a:lnSpc>
                <a:spcPct val="80000"/>
              </a:lnSpc>
            </a:pPr>
            <a:r>
              <a:rPr lang="en-US" sz="2000" dirty="0"/>
              <a:t>Determine the </a:t>
            </a:r>
            <a:r>
              <a:rPr lang="en-US" sz="2000" dirty="0" smtClean="0"/>
              <a:t> </a:t>
            </a:r>
            <a:r>
              <a:rPr lang="en-US" sz="2000" dirty="0"/>
              <a:t>shade of the patient's natural </a:t>
            </a:r>
            <a:r>
              <a:rPr lang="en-US" sz="2000" dirty="0" smtClean="0"/>
              <a:t>tooth.</a:t>
            </a:r>
          </a:p>
          <a:p>
            <a:pPr>
              <a:lnSpc>
                <a:spcPct val="80000"/>
              </a:lnSpc>
              <a:buNone/>
            </a:pPr>
            <a:r>
              <a:rPr lang="en-US" sz="2000" dirty="0" smtClean="0">
                <a:solidFill>
                  <a:schemeClr val="accent1">
                    <a:lumMod val="40000"/>
                    <a:lumOff val="60000"/>
                  </a:schemeClr>
                </a:solidFill>
              </a:rPr>
              <a:t>3 steps are:</a:t>
            </a:r>
            <a:endParaRPr lang="en-US" sz="2000" dirty="0">
              <a:solidFill>
                <a:schemeClr val="accent1">
                  <a:lumMod val="40000"/>
                  <a:lumOff val="60000"/>
                </a:schemeClr>
              </a:solidFill>
            </a:endParaRPr>
          </a:p>
          <a:p>
            <a:pPr>
              <a:lnSpc>
                <a:spcPct val="80000"/>
              </a:lnSpc>
            </a:pPr>
            <a:r>
              <a:rPr lang="en-US" sz="2000" dirty="0" smtClean="0"/>
              <a:t>1.Select </a:t>
            </a:r>
            <a:r>
              <a:rPr lang="en-US" sz="2000" dirty="0"/>
              <a:t>one of the five shade groups on the shade guide and detach the selected group </a:t>
            </a:r>
          </a:p>
          <a:p>
            <a:pPr>
              <a:lnSpc>
                <a:spcPct val="80000"/>
              </a:lnSpc>
              <a:buFontTx/>
              <a:buNone/>
            </a:pPr>
            <a:endParaRPr lang="en-US" sz="2000" dirty="0"/>
          </a:p>
          <a:p>
            <a:pPr>
              <a:lnSpc>
                <a:spcPct val="80000"/>
              </a:lnSpc>
            </a:pPr>
            <a:r>
              <a:rPr lang="en-US" sz="2000" dirty="0" smtClean="0"/>
              <a:t>2.Select </a:t>
            </a:r>
            <a:r>
              <a:rPr lang="en-US" sz="2000" dirty="0"/>
              <a:t>and detach a shade tab from the chosen group </a:t>
            </a:r>
          </a:p>
          <a:p>
            <a:pPr>
              <a:lnSpc>
                <a:spcPct val="80000"/>
              </a:lnSpc>
              <a:buFontTx/>
              <a:buNone/>
            </a:pPr>
            <a:endParaRPr lang="en-US" sz="2000" dirty="0"/>
          </a:p>
          <a:p>
            <a:pPr>
              <a:lnSpc>
                <a:spcPct val="80000"/>
              </a:lnSpc>
            </a:pPr>
            <a:r>
              <a:rPr lang="en-US" sz="2000" dirty="0" smtClean="0"/>
              <a:t>3.Hold </a:t>
            </a:r>
            <a:r>
              <a:rPr lang="en-US" sz="2000" dirty="0"/>
              <a:t>the tab up to the natural tooth to verify the shade </a:t>
            </a:r>
          </a:p>
          <a:p>
            <a:pPr>
              <a:lnSpc>
                <a:spcPct val="80000"/>
              </a:lnSpc>
              <a:buFontTx/>
              <a:buNone/>
            </a:pPr>
            <a:endParaRPr lang="en-US" sz="2000" dirty="0"/>
          </a:p>
          <a:p>
            <a:pPr>
              <a:lnSpc>
                <a:spcPct val="80000"/>
              </a:lnSpc>
              <a:buFontTx/>
              <a:buNone/>
            </a:pPr>
            <a:endParaRPr lang="en-US" sz="2000" dirty="0"/>
          </a:p>
        </p:txBody>
      </p:sp>
      <p:pic>
        <p:nvPicPr>
          <p:cNvPr id="6963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1219200"/>
            <a:ext cx="4953000" cy="1384300"/>
          </a:xfrm>
          <a:prstGeom prst="rect">
            <a:avLst/>
          </a:prstGeom>
          <a:noFill/>
          <a:ln w="9525">
            <a:noFill/>
            <a:miter lim="800000"/>
            <a:headEnd/>
            <a:tailEnd/>
          </a:ln>
          <a:effectLst/>
        </p:spPr>
      </p:pic>
      <p:pic>
        <p:nvPicPr>
          <p:cNvPr id="6963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590800"/>
            <a:ext cx="4953000" cy="141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a:r>
              <a:rPr lang="en-US" sz="3600" dirty="0" smtClean="0">
                <a:solidFill>
                  <a:srgbClr val="FFC000"/>
                </a:solidFill>
              </a:rPr>
              <a:t>  </a:t>
            </a:r>
            <a:r>
              <a:rPr lang="en-US" sz="3600" dirty="0" err="1" smtClean="0">
                <a:solidFill>
                  <a:srgbClr val="FFC000"/>
                </a:solidFill>
              </a:rPr>
              <a:t>Vitapan</a:t>
            </a:r>
            <a:r>
              <a:rPr lang="en-US" sz="3600" dirty="0" smtClean="0">
                <a:solidFill>
                  <a:srgbClr val="FFC000"/>
                </a:solidFill>
              </a:rPr>
              <a:t> 3D Master Shade Guide</a:t>
            </a:r>
            <a:endParaRPr lang="en-US" sz="3600" dirty="0">
              <a:solidFill>
                <a:srgbClr val="FFC000"/>
              </a:solidFill>
            </a:endParaRPr>
          </a:p>
        </p:txBody>
      </p:sp>
      <p:pic>
        <p:nvPicPr>
          <p:cNvPr id="74756" name="Picture 4"/>
          <p:cNvPicPr>
            <a:picLocks noGrp="1" noChangeAspect="1" noChangeArrowheads="1"/>
          </p:cNvPicPr>
          <p:nvPr>
            <p:ph type="body" idx="1"/>
          </p:nvPr>
        </p:nvPicPr>
        <p:blipFill>
          <a:blip r:embed="rId2"/>
          <a:srcRect/>
          <a:stretch>
            <a:fillRect/>
          </a:stretch>
        </p:blipFill>
        <p:spPr>
          <a:xfrm>
            <a:off x="381000" y="1371600"/>
            <a:ext cx="8534400" cy="4953000"/>
          </a:xfrm>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512064"/>
            <a:ext cx="9067800" cy="914400"/>
          </a:xfrm>
        </p:spPr>
        <p:txBody>
          <a:bodyPr/>
          <a:lstStyle/>
          <a:p>
            <a:pPr algn="l"/>
            <a:r>
              <a:rPr lang="en-US" dirty="0" err="1">
                <a:solidFill>
                  <a:srgbClr val="FFC000"/>
                </a:solidFill>
              </a:rPr>
              <a:t>Vitapan</a:t>
            </a:r>
            <a:r>
              <a:rPr lang="en-US" dirty="0">
                <a:solidFill>
                  <a:srgbClr val="FFC000"/>
                </a:solidFill>
              </a:rPr>
              <a:t> 3D Master shade </a:t>
            </a:r>
            <a:r>
              <a:rPr lang="en-US" dirty="0" smtClean="0">
                <a:solidFill>
                  <a:srgbClr val="FFC000"/>
                </a:solidFill>
              </a:rPr>
              <a:t>guide:</a:t>
            </a:r>
            <a:endParaRPr lang="en-US" dirty="0">
              <a:solidFill>
                <a:srgbClr val="FFC000"/>
              </a:solidFill>
            </a:endParaRPr>
          </a:p>
        </p:txBody>
      </p:sp>
      <p:sp>
        <p:nvSpPr>
          <p:cNvPr id="70659" name="Rectangle 3"/>
          <p:cNvSpPr>
            <a:spLocks noGrp="1" noChangeArrowheads="1"/>
          </p:cNvSpPr>
          <p:nvPr>
            <p:ph type="body" idx="1"/>
          </p:nvPr>
        </p:nvSpPr>
        <p:spPr>
          <a:xfrm>
            <a:off x="457200" y="1600200"/>
            <a:ext cx="8229600" cy="5257800"/>
          </a:xfrm>
        </p:spPr>
        <p:txBody>
          <a:bodyPr>
            <a:normAutofit fontScale="85000" lnSpcReduction="20000"/>
          </a:bodyPr>
          <a:lstStyle/>
          <a:p>
            <a:r>
              <a:rPr lang="en-US" sz="2400" dirty="0"/>
              <a:t>Introduced to profession in </a:t>
            </a:r>
            <a:r>
              <a:rPr lang="en-US" sz="2400" dirty="0" smtClean="0"/>
              <a:t> </a:t>
            </a:r>
            <a:r>
              <a:rPr lang="en-US" sz="2400" dirty="0"/>
              <a:t>1998 by </a:t>
            </a:r>
            <a:r>
              <a:rPr lang="en-US" sz="2400" dirty="0">
                <a:solidFill>
                  <a:srgbClr val="FFFF00"/>
                </a:solidFill>
              </a:rPr>
              <a:t>Vita </a:t>
            </a:r>
            <a:r>
              <a:rPr lang="en-US" sz="2400" dirty="0" err="1">
                <a:solidFill>
                  <a:srgbClr val="FFFF00"/>
                </a:solidFill>
              </a:rPr>
              <a:t>Zahnfabrik</a:t>
            </a:r>
            <a:endParaRPr lang="en-US" sz="2400" dirty="0">
              <a:solidFill>
                <a:srgbClr val="FFFF00"/>
              </a:solidFill>
            </a:endParaRPr>
          </a:p>
          <a:p>
            <a:r>
              <a:rPr lang="en-US" sz="2400" dirty="0" smtClean="0">
                <a:solidFill>
                  <a:srgbClr val="FFFF00"/>
                </a:solidFill>
              </a:rPr>
              <a:t>26 </a:t>
            </a:r>
            <a:r>
              <a:rPr lang="en-US" sz="2400" dirty="0">
                <a:solidFill>
                  <a:srgbClr val="FFFF00"/>
                </a:solidFill>
              </a:rPr>
              <a:t>tabs </a:t>
            </a:r>
            <a:r>
              <a:rPr lang="en-US" sz="2400" dirty="0"/>
              <a:t>arranged three dimensionally.</a:t>
            </a:r>
          </a:p>
          <a:p>
            <a:r>
              <a:rPr lang="en-US" sz="2400" dirty="0">
                <a:solidFill>
                  <a:srgbClr val="FFFF00"/>
                </a:solidFill>
              </a:rPr>
              <a:t>5 basic value groups from lighter to </a:t>
            </a:r>
            <a:r>
              <a:rPr lang="en-US" sz="2400" dirty="0" smtClean="0">
                <a:solidFill>
                  <a:srgbClr val="FFFF00"/>
                </a:solidFill>
              </a:rPr>
              <a:t>darker</a:t>
            </a:r>
          </a:p>
          <a:p>
            <a:pPr>
              <a:buNone/>
            </a:pPr>
            <a:r>
              <a:rPr lang="en-US" sz="2400" dirty="0" smtClean="0">
                <a:solidFill>
                  <a:srgbClr val="00B050"/>
                </a:solidFill>
              </a:rPr>
              <a:t>Value:  1-lightest</a:t>
            </a:r>
          </a:p>
          <a:p>
            <a:pPr>
              <a:buNone/>
            </a:pPr>
            <a:r>
              <a:rPr lang="en-US" sz="2400" dirty="0" smtClean="0">
                <a:solidFill>
                  <a:srgbClr val="00B050"/>
                </a:solidFill>
              </a:rPr>
              <a:t>             5-darkest</a:t>
            </a:r>
          </a:p>
          <a:p>
            <a:pPr>
              <a:buNone/>
            </a:pPr>
            <a:r>
              <a:rPr lang="en-US" sz="2400" dirty="0" smtClean="0">
                <a:solidFill>
                  <a:srgbClr val="00B0F0"/>
                </a:solidFill>
              </a:rPr>
              <a:t>For each value, there are tabs representing diff </a:t>
            </a:r>
            <a:r>
              <a:rPr lang="en-US" sz="2400" dirty="0" err="1" smtClean="0">
                <a:solidFill>
                  <a:srgbClr val="00B0F0"/>
                </a:solidFill>
              </a:rPr>
              <a:t>chromas</a:t>
            </a:r>
            <a:r>
              <a:rPr lang="en-US" sz="2400" dirty="0" smtClean="0">
                <a:solidFill>
                  <a:srgbClr val="00B0F0"/>
                </a:solidFill>
              </a:rPr>
              <a:t> &amp; hues</a:t>
            </a:r>
            <a:endParaRPr lang="en-US" sz="2400" dirty="0">
              <a:solidFill>
                <a:srgbClr val="00B0F0"/>
              </a:solidFill>
            </a:endParaRPr>
          </a:p>
          <a:p>
            <a:r>
              <a:rPr lang="en-US" sz="2400" dirty="0" err="1"/>
              <a:t>Chroma</a:t>
            </a:r>
            <a:r>
              <a:rPr lang="en-US" sz="2400" dirty="0"/>
              <a:t> varies vertically downwards 1 to </a:t>
            </a:r>
            <a:r>
              <a:rPr lang="en-US" sz="2400" dirty="0" smtClean="0"/>
              <a:t>3</a:t>
            </a:r>
          </a:p>
          <a:p>
            <a:pPr>
              <a:buNone/>
            </a:pPr>
            <a:r>
              <a:rPr lang="en-US" sz="2400" dirty="0" smtClean="0">
                <a:solidFill>
                  <a:srgbClr val="00B050"/>
                </a:solidFill>
              </a:rPr>
              <a:t>Chroma:1-least chromatic</a:t>
            </a:r>
          </a:p>
          <a:p>
            <a:pPr>
              <a:buNone/>
            </a:pPr>
            <a:r>
              <a:rPr lang="en-US" sz="2400" dirty="0" smtClean="0">
                <a:solidFill>
                  <a:srgbClr val="00B050"/>
                </a:solidFill>
              </a:rPr>
              <a:t>                3-most chromatic</a:t>
            </a:r>
            <a:endParaRPr lang="en-US" sz="2400" dirty="0">
              <a:solidFill>
                <a:srgbClr val="00B050"/>
              </a:solidFill>
            </a:endParaRPr>
          </a:p>
          <a:p>
            <a:r>
              <a:rPr lang="en-US" sz="2400" dirty="0"/>
              <a:t>Hue varies horizontally as L, M, </a:t>
            </a:r>
            <a:r>
              <a:rPr lang="en-US" sz="2400" dirty="0" smtClean="0"/>
              <a:t>R</a:t>
            </a:r>
          </a:p>
          <a:p>
            <a:pPr>
              <a:buNone/>
            </a:pPr>
            <a:r>
              <a:rPr lang="en-US" sz="2400" dirty="0" smtClean="0">
                <a:solidFill>
                  <a:srgbClr val="00B050"/>
                </a:solidFill>
              </a:rPr>
              <a:t>Hue:   L-</a:t>
            </a:r>
            <a:r>
              <a:rPr lang="en-US" sz="2400" dirty="0" smtClean="0">
                <a:solidFill>
                  <a:srgbClr val="FFFF00"/>
                </a:solidFill>
              </a:rPr>
              <a:t>yellowish</a:t>
            </a:r>
          </a:p>
          <a:p>
            <a:pPr>
              <a:buNone/>
            </a:pPr>
            <a:r>
              <a:rPr lang="en-US" sz="2400" dirty="0" smtClean="0">
                <a:solidFill>
                  <a:srgbClr val="00B050"/>
                </a:solidFill>
              </a:rPr>
              <a:t>          M-</a:t>
            </a:r>
            <a:r>
              <a:rPr lang="en-US" sz="2400" dirty="0" err="1" smtClean="0">
                <a:solidFill>
                  <a:srgbClr val="FFC000"/>
                </a:solidFill>
              </a:rPr>
              <a:t>Orangish</a:t>
            </a:r>
            <a:endParaRPr lang="en-US" sz="2400" dirty="0" smtClean="0">
              <a:solidFill>
                <a:srgbClr val="FFC000"/>
              </a:solidFill>
            </a:endParaRPr>
          </a:p>
          <a:p>
            <a:pPr>
              <a:buNone/>
            </a:pPr>
            <a:r>
              <a:rPr lang="en-US" sz="2400" dirty="0" smtClean="0">
                <a:solidFill>
                  <a:srgbClr val="00B050"/>
                </a:solidFill>
              </a:rPr>
              <a:t>           R-</a:t>
            </a:r>
            <a:r>
              <a:rPr lang="en-US" sz="2400" dirty="0" smtClean="0">
                <a:solidFill>
                  <a:srgbClr val="FF0000"/>
                </a:solidFill>
              </a:rPr>
              <a:t>Reddish</a:t>
            </a:r>
          </a:p>
          <a:p>
            <a:r>
              <a:rPr lang="en-US" sz="2400" dirty="0" smtClean="0"/>
              <a:t>Sequence of shade selection:</a:t>
            </a:r>
          </a:p>
          <a:p>
            <a:pPr>
              <a:buNone/>
            </a:pPr>
            <a:r>
              <a:rPr lang="en-US" sz="2400" dirty="0" smtClean="0">
                <a:solidFill>
                  <a:srgbClr val="FFFF00"/>
                </a:solidFill>
              </a:rPr>
              <a:t>Value          </a:t>
            </a:r>
            <a:r>
              <a:rPr lang="en-US" sz="2400" dirty="0" err="1" smtClean="0">
                <a:solidFill>
                  <a:srgbClr val="FFFF00"/>
                </a:solidFill>
              </a:rPr>
              <a:t>chroma</a:t>
            </a:r>
            <a:r>
              <a:rPr lang="en-US" sz="2400" dirty="0" smtClean="0">
                <a:solidFill>
                  <a:srgbClr val="FFFF00"/>
                </a:solidFill>
              </a:rPr>
              <a:t>          hue</a:t>
            </a:r>
            <a:endParaRPr lang="en-US" sz="2400" dirty="0">
              <a:solidFill>
                <a:srgbClr val="FFFF00"/>
              </a:solidFill>
            </a:endParaRPr>
          </a:p>
          <a:p>
            <a:endParaRPr lang="en-US" sz="2400" dirty="0">
              <a:solidFill>
                <a:schemeClr val="bg1">
                  <a:lumMod val="95000"/>
                </a:schemeClr>
              </a:solidFill>
            </a:endParaRPr>
          </a:p>
        </p:txBody>
      </p:sp>
      <p:cxnSp>
        <p:nvCxnSpPr>
          <p:cNvPr id="9" name="Straight Arrow Connector 8"/>
          <p:cNvCxnSpPr/>
          <p:nvPr/>
        </p:nvCxnSpPr>
        <p:spPr>
          <a:xfrm>
            <a:off x="2514600" y="6400800"/>
            <a:ext cx="457200" cy="1588"/>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6400800"/>
            <a:ext cx="457200" cy="1588"/>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4" descr="v3dm"/>
          <p:cNvPicPr>
            <a:picLocks noChangeAspect="1" noChangeArrowheads="1"/>
          </p:cNvPicPr>
          <p:nvPr/>
        </p:nvPicPr>
        <p:blipFill>
          <a:blip r:embed="rId3"/>
          <a:srcRect/>
          <a:stretch>
            <a:fillRect/>
          </a:stretch>
        </p:blipFill>
        <p:spPr>
          <a:xfrm>
            <a:off x="4876800" y="3966344"/>
            <a:ext cx="4267200" cy="2891655"/>
          </a:xfrm>
          <a:prstGeom prst="rect">
            <a:avLst/>
          </a:prstGeom>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descr="value"/>
          <p:cNvPicPr>
            <a:picLocks noGrp="1" noChangeAspect="1" noChangeArrowheads="1"/>
          </p:cNvPicPr>
          <p:nvPr>
            <p:ph/>
          </p:nvPr>
        </p:nvPicPr>
        <p:blipFill>
          <a:blip r:embed="rId2"/>
          <a:srcRect/>
          <a:stretch>
            <a:fillRect/>
          </a:stretch>
        </p:blipFill>
        <p:spPr>
          <a:xfrm>
            <a:off x="1752600" y="1717675"/>
            <a:ext cx="5708650" cy="3692525"/>
          </a:xfrm>
          <a:noFill/>
          <a:ln/>
        </p:spPr>
      </p:pic>
      <p:sp>
        <p:nvSpPr>
          <p:cNvPr id="196614" name="Rectangle 6"/>
          <p:cNvSpPr>
            <a:spLocks noChangeArrowheads="1"/>
          </p:cNvSpPr>
          <p:nvPr/>
        </p:nvSpPr>
        <p:spPr bwMode="auto">
          <a:xfrm>
            <a:off x="271463" y="838200"/>
            <a:ext cx="8339137" cy="369332"/>
          </a:xfrm>
          <a:prstGeom prst="rect">
            <a:avLst/>
          </a:prstGeom>
          <a:noFill/>
          <a:ln w="9525">
            <a:noFill/>
            <a:miter lim="800000"/>
            <a:headEnd/>
            <a:tailEnd/>
          </a:ln>
          <a:effectLst/>
        </p:spPr>
        <p:txBody>
          <a:bodyPr wrap="square" anchor="ctr">
            <a:spAutoFit/>
          </a:bodyPr>
          <a:lstStyle/>
          <a:p>
            <a:r>
              <a:rPr lang="en-US" dirty="0" smtClean="0">
                <a:solidFill>
                  <a:schemeClr val="bg1">
                    <a:lumMod val="95000"/>
                  </a:schemeClr>
                </a:solidFill>
              </a:rPr>
              <a:t>                VITAPAN </a:t>
            </a:r>
            <a:r>
              <a:rPr lang="en-US" dirty="0" smtClean="0"/>
              <a:t>3D-MASTER </a:t>
            </a:r>
            <a:r>
              <a:rPr lang="en-US" dirty="0"/>
              <a:t>divides the tooth color space into </a:t>
            </a:r>
            <a:r>
              <a:rPr lang="en-US" dirty="0">
                <a:solidFill>
                  <a:srgbClr val="FFFF00"/>
                </a:solidFill>
              </a:rPr>
              <a:t>5 levels of value.</a:t>
            </a:r>
          </a:p>
        </p:txBody>
      </p:sp>
      <p:sp>
        <p:nvSpPr>
          <p:cNvPr id="5" name="TextBox 4"/>
          <p:cNvSpPr txBox="1"/>
          <p:nvPr/>
        </p:nvSpPr>
        <p:spPr>
          <a:xfrm>
            <a:off x="1371600" y="5867400"/>
            <a:ext cx="6694461" cy="646331"/>
          </a:xfrm>
          <a:prstGeom prst="rect">
            <a:avLst/>
          </a:prstGeom>
          <a:noFill/>
        </p:spPr>
        <p:txBody>
          <a:bodyPr wrap="none" rtlCol="0">
            <a:spAutoFit/>
          </a:bodyPr>
          <a:lstStyle/>
          <a:p>
            <a:r>
              <a:rPr lang="en-US" dirty="0" smtClean="0"/>
              <a:t>For each value, there are tabs representing different </a:t>
            </a:r>
            <a:r>
              <a:rPr lang="en-US" dirty="0" err="1" smtClean="0"/>
              <a:t>chromas</a:t>
            </a:r>
            <a:r>
              <a:rPr lang="en-US" dirty="0" smtClean="0"/>
              <a:t> &amp; hues</a:t>
            </a:r>
          </a:p>
          <a:p>
            <a:endParaRPr lang="en-US" dirty="0"/>
          </a:p>
        </p:txBody>
      </p:sp>
    </p:spTree>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descr="hue"/>
          <p:cNvPicPr>
            <a:picLocks noGrp="1" noChangeAspect="1" noChangeArrowheads="1"/>
          </p:cNvPicPr>
          <p:nvPr>
            <p:ph/>
          </p:nvPr>
        </p:nvPicPr>
        <p:blipFill>
          <a:blip r:embed="rId2"/>
          <a:srcRect/>
          <a:stretch>
            <a:fillRect/>
          </a:stretch>
        </p:blipFill>
        <p:spPr>
          <a:xfrm>
            <a:off x="1524000" y="1371600"/>
            <a:ext cx="6394450" cy="4138613"/>
          </a:xfrm>
          <a:noFill/>
          <a:ln/>
        </p:spPr>
      </p:pic>
      <p:sp>
        <p:nvSpPr>
          <p:cNvPr id="200710" name="Rectangle 6"/>
          <p:cNvSpPr>
            <a:spLocks noChangeArrowheads="1"/>
          </p:cNvSpPr>
          <p:nvPr/>
        </p:nvSpPr>
        <p:spPr bwMode="auto">
          <a:xfrm>
            <a:off x="838200" y="609600"/>
            <a:ext cx="8305800" cy="923330"/>
          </a:xfrm>
          <a:prstGeom prst="rect">
            <a:avLst/>
          </a:prstGeom>
          <a:noFill/>
          <a:ln w="9525">
            <a:noFill/>
            <a:miter lim="800000"/>
            <a:headEnd/>
            <a:tailEnd/>
          </a:ln>
          <a:effectLst/>
        </p:spPr>
        <p:txBody>
          <a:bodyPr wrap="square" anchor="ctr">
            <a:spAutoFit/>
          </a:bodyPr>
          <a:lstStyle/>
          <a:p>
            <a:r>
              <a:rPr lang="en-US" dirty="0" smtClean="0"/>
              <a:t>                                       Hue varies horizontally as L, M, R</a:t>
            </a:r>
          </a:p>
          <a:p>
            <a:r>
              <a:rPr lang="en-US" dirty="0" smtClean="0">
                <a:solidFill>
                  <a:schemeClr val="bg1">
                    <a:lumMod val="95000"/>
                  </a:schemeClr>
                </a:solidFill>
              </a:rPr>
              <a:t>                                    </a:t>
            </a:r>
            <a:r>
              <a:rPr lang="en-US" dirty="0" smtClean="0"/>
              <a:t> (L-</a:t>
            </a:r>
            <a:r>
              <a:rPr lang="en-US" dirty="0" smtClean="0">
                <a:solidFill>
                  <a:srgbClr val="FFFF00"/>
                </a:solidFill>
              </a:rPr>
              <a:t>yellowish</a:t>
            </a:r>
            <a:r>
              <a:rPr lang="en-US" dirty="0" smtClean="0"/>
              <a:t>, M-</a:t>
            </a:r>
            <a:r>
              <a:rPr lang="en-US" dirty="0" err="1" smtClean="0">
                <a:solidFill>
                  <a:srgbClr val="FFC000"/>
                </a:solidFill>
              </a:rPr>
              <a:t>orangish</a:t>
            </a:r>
            <a:r>
              <a:rPr lang="en-US" dirty="0" smtClean="0"/>
              <a:t>, R-</a:t>
            </a:r>
            <a:r>
              <a:rPr lang="en-US" dirty="0" smtClean="0">
                <a:solidFill>
                  <a:srgbClr val="FF0000"/>
                </a:solidFill>
              </a:rPr>
              <a:t>reddish</a:t>
            </a:r>
            <a:r>
              <a:rPr lang="en-US" dirty="0" smtClean="0"/>
              <a:t>)</a:t>
            </a:r>
          </a:p>
          <a:p>
            <a:endParaRPr lang="en-US" dirty="0"/>
          </a:p>
        </p:txBody>
      </p:sp>
    </p:spTree>
  </p:cSld>
  <p:clrMapOvr>
    <a:masterClrMapping/>
  </p:clrMapOvr>
  <p:transition spd="med">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descr="chroma"/>
          <p:cNvPicPr>
            <a:picLocks noGrp="1" noChangeAspect="1" noChangeArrowheads="1"/>
          </p:cNvPicPr>
          <p:nvPr>
            <p:ph/>
          </p:nvPr>
        </p:nvPicPr>
        <p:blipFill>
          <a:blip r:embed="rId2"/>
          <a:srcRect/>
          <a:stretch>
            <a:fillRect/>
          </a:stretch>
        </p:blipFill>
        <p:spPr>
          <a:xfrm>
            <a:off x="1447800" y="2286000"/>
            <a:ext cx="6629400" cy="4288393"/>
          </a:xfrm>
          <a:noFill/>
          <a:ln/>
        </p:spPr>
      </p:pic>
      <p:sp>
        <p:nvSpPr>
          <p:cNvPr id="198663" name="Rectangle 7"/>
          <p:cNvSpPr>
            <a:spLocks noChangeArrowheads="1"/>
          </p:cNvSpPr>
          <p:nvPr/>
        </p:nvSpPr>
        <p:spPr bwMode="auto">
          <a:xfrm>
            <a:off x="938213" y="838200"/>
            <a:ext cx="8205787" cy="1200329"/>
          </a:xfrm>
          <a:prstGeom prst="rect">
            <a:avLst/>
          </a:prstGeom>
          <a:noFill/>
          <a:ln w="9525">
            <a:noFill/>
            <a:miter lim="800000"/>
            <a:headEnd/>
            <a:tailEnd/>
          </a:ln>
          <a:effectLst/>
        </p:spPr>
        <p:txBody>
          <a:bodyPr anchor="ctr">
            <a:spAutoFit/>
          </a:bodyPr>
          <a:lstStyle/>
          <a:p>
            <a:r>
              <a:rPr lang="en-US" dirty="0"/>
              <a:t>In the </a:t>
            </a:r>
            <a:r>
              <a:rPr lang="en-US" dirty="0" err="1" smtClean="0">
                <a:solidFill>
                  <a:srgbClr val="FFC000"/>
                </a:solidFill>
              </a:rPr>
              <a:t>orangish</a:t>
            </a:r>
            <a:r>
              <a:rPr lang="en-US" dirty="0" smtClean="0">
                <a:solidFill>
                  <a:srgbClr val="FFFF00"/>
                </a:solidFill>
              </a:rPr>
              <a:t>(M</a:t>
            </a:r>
            <a:r>
              <a:rPr lang="en-US" dirty="0">
                <a:solidFill>
                  <a:srgbClr val="FFFF00"/>
                </a:solidFill>
              </a:rPr>
              <a:t>) hue</a:t>
            </a:r>
            <a:r>
              <a:rPr lang="en-US" dirty="0"/>
              <a:t> there are three levels of color samples for the </a:t>
            </a:r>
            <a:r>
              <a:rPr lang="en-US" dirty="0" err="1">
                <a:solidFill>
                  <a:srgbClr val="FFFF00"/>
                </a:solidFill>
              </a:rPr>
              <a:t>chroma</a:t>
            </a:r>
            <a:r>
              <a:rPr lang="en-US" dirty="0" smtClean="0">
                <a:solidFill>
                  <a:srgbClr val="FFFF00"/>
                </a:solidFill>
              </a:rPr>
              <a:t>.</a:t>
            </a:r>
          </a:p>
          <a:p>
            <a:r>
              <a:rPr lang="en-US" dirty="0" smtClean="0">
                <a:solidFill>
                  <a:srgbClr val="FFFF00"/>
                </a:solidFill>
              </a:rPr>
              <a:t>(1-least chromatic, 3-most chromatic).</a:t>
            </a:r>
          </a:p>
          <a:p>
            <a:r>
              <a:rPr lang="en-US" dirty="0" smtClean="0">
                <a:solidFill>
                  <a:schemeClr val="bg1">
                    <a:lumMod val="95000"/>
                  </a:schemeClr>
                </a:solidFill>
              </a:rPr>
              <a:t> </a:t>
            </a:r>
            <a:r>
              <a:rPr lang="en-US" dirty="0"/>
              <a:t>Deviations towards the more yellowish hues (L) or more reddish hues (R) exist in </a:t>
            </a:r>
            <a:r>
              <a:rPr lang="en-US" dirty="0">
                <a:solidFill>
                  <a:srgbClr val="FFFF00"/>
                </a:solidFill>
              </a:rPr>
              <a:t>2 </a:t>
            </a:r>
            <a:r>
              <a:rPr lang="en-US" dirty="0" err="1">
                <a:solidFill>
                  <a:srgbClr val="FFFF00"/>
                </a:solidFill>
              </a:rPr>
              <a:t>chromas</a:t>
            </a:r>
            <a:r>
              <a:rPr lang="en-US" dirty="0">
                <a:solidFill>
                  <a:srgbClr val="FFFF00"/>
                </a:solidFill>
              </a:rPr>
              <a:t>.</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Light:</a:t>
            </a:r>
            <a:endParaRPr lang="en-US" dirty="0">
              <a:solidFill>
                <a:srgbClr val="FF0066"/>
              </a:solidFill>
            </a:endParaRPr>
          </a:p>
        </p:txBody>
      </p:sp>
      <p:sp>
        <p:nvSpPr>
          <p:cNvPr id="3" name="Content Placeholder 2"/>
          <p:cNvSpPr>
            <a:spLocks noGrp="1"/>
          </p:cNvSpPr>
          <p:nvPr>
            <p:ph idx="1"/>
          </p:nvPr>
        </p:nvSpPr>
        <p:spPr/>
        <p:txBody>
          <a:bodyPr>
            <a:normAutofit lnSpcReduction="10000"/>
          </a:bodyPr>
          <a:lstStyle/>
          <a:p>
            <a:r>
              <a:rPr lang="en-US" dirty="0" smtClean="0"/>
              <a:t>The entire process originates with the light source :</a:t>
            </a:r>
            <a:r>
              <a:rPr lang="en-US" dirty="0" smtClean="0">
                <a:solidFill>
                  <a:srgbClr val="FF0066"/>
                </a:solidFill>
              </a:rPr>
              <a:t>”Color is light”</a:t>
            </a:r>
            <a:r>
              <a:rPr lang="en-US" dirty="0" smtClean="0"/>
              <a:t> (</a:t>
            </a:r>
            <a:r>
              <a:rPr lang="en-US" dirty="0" err="1" smtClean="0"/>
              <a:t>Saleski</a:t>
            </a:r>
            <a:r>
              <a:rPr lang="en-US" dirty="0" smtClean="0"/>
              <a:t>, 1972).</a:t>
            </a:r>
          </a:p>
          <a:p>
            <a:r>
              <a:rPr lang="en-US" dirty="0" smtClean="0"/>
              <a:t>Light in the wavelength range of </a:t>
            </a:r>
            <a:r>
              <a:rPr lang="en-US" dirty="0" smtClean="0">
                <a:solidFill>
                  <a:srgbClr val="FF0000"/>
                </a:solidFill>
              </a:rPr>
              <a:t>380 </a:t>
            </a:r>
            <a:r>
              <a:rPr lang="en-US" dirty="0" err="1" smtClean="0">
                <a:solidFill>
                  <a:srgbClr val="FF0000"/>
                </a:solidFill>
              </a:rPr>
              <a:t>nms</a:t>
            </a:r>
            <a:r>
              <a:rPr lang="en-US" dirty="0" smtClean="0">
                <a:solidFill>
                  <a:srgbClr val="FF0000"/>
                </a:solidFill>
              </a:rPr>
              <a:t> to 780 </a:t>
            </a:r>
            <a:r>
              <a:rPr lang="en-US" dirty="0" err="1" smtClean="0">
                <a:solidFill>
                  <a:srgbClr val="FF0000"/>
                </a:solidFill>
              </a:rPr>
              <a:t>nms</a:t>
            </a:r>
            <a:r>
              <a:rPr lang="en-US" dirty="0" smtClean="0">
                <a:solidFill>
                  <a:srgbClr val="FF0000"/>
                </a:solidFill>
              </a:rPr>
              <a:t> </a:t>
            </a:r>
            <a:r>
              <a:rPr lang="en-US" dirty="0" smtClean="0"/>
              <a:t>is referred to as the </a:t>
            </a:r>
            <a:r>
              <a:rPr lang="en-US" dirty="0" smtClean="0">
                <a:solidFill>
                  <a:srgbClr val="FF0000"/>
                </a:solidFill>
              </a:rPr>
              <a:t>visible light. </a:t>
            </a:r>
          </a:p>
          <a:p>
            <a:r>
              <a:rPr lang="en-US" dirty="0" smtClean="0"/>
              <a:t>Wavelengths </a:t>
            </a:r>
            <a:r>
              <a:rPr lang="en-US" dirty="0" smtClean="0">
                <a:solidFill>
                  <a:srgbClr val="FFFF00"/>
                </a:solidFill>
              </a:rPr>
              <a:t>less than 380 </a:t>
            </a:r>
            <a:r>
              <a:rPr lang="en-US" dirty="0" err="1" smtClean="0">
                <a:solidFill>
                  <a:srgbClr val="FFFF00"/>
                </a:solidFill>
              </a:rPr>
              <a:t>nms</a:t>
            </a:r>
            <a:r>
              <a:rPr lang="en-US" dirty="0" smtClean="0">
                <a:solidFill>
                  <a:srgbClr val="FFFF00"/>
                </a:solidFill>
              </a:rPr>
              <a:t> </a:t>
            </a:r>
            <a:r>
              <a:rPr lang="en-US" dirty="0" smtClean="0"/>
              <a:t>are in the </a:t>
            </a:r>
            <a:r>
              <a:rPr lang="en-US" dirty="0" smtClean="0">
                <a:solidFill>
                  <a:srgbClr val="FFFF00"/>
                </a:solidFill>
              </a:rPr>
              <a:t>ultraviolet</a:t>
            </a:r>
            <a:r>
              <a:rPr lang="en-US" dirty="0" smtClean="0"/>
              <a:t> range and include cosmic rays, gamma rays and x-rays. </a:t>
            </a:r>
          </a:p>
          <a:p>
            <a:r>
              <a:rPr lang="en-US" dirty="0" smtClean="0"/>
              <a:t>Wavelength </a:t>
            </a:r>
            <a:r>
              <a:rPr lang="en-US" dirty="0" smtClean="0">
                <a:solidFill>
                  <a:srgbClr val="92D050"/>
                </a:solidFill>
              </a:rPr>
              <a:t>above 780 </a:t>
            </a:r>
            <a:r>
              <a:rPr lang="en-US" dirty="0" err="1" smtClean="0">
                <a:solidFill>
                  <a:srgbClr val="92D050"/>
                </a:solidFill>
              </a:rPr>
              <a:t>nms</a:t>
            </a:r>
            <a:r>
              <a:rPr lang="en-US" dirty="0" smtClean="0">
                <a:solidFill>
                  <a:srgbClr val="92D050"/>
                </a:solidFill>
              </a:rPr>
              <a:t> </a:t>
            </a:r>
            <a:r>
              <a:rPr lang="en-US" dirty="0" smtClean="0"/>
              <a:t>are in the </a:t>
            </a:r>
            <a:r>
              <a:rPr lang="en-US" dirty="0" smtClean="0">
                <a:solidFill>
                  <a:srgbClr val="92D050"/>
                </a:solidFill>
              </a:rPr>
              <a:t>infrared range </a:t>
            </a:r>
            <a:r>
              <a:rPr lang="en-US" dirty="0" smtClean="0"/>
              <a:t>and include radar waves, TV waves and radio waves.</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512064"/>
            <a:ext cx="8229600" cy="914400"/>
          </a:xfrm>
        </p:spPr>
        <p:txBody>
          <a:bodyPr/>
          <a:lstStyle/>
          <a:p>
            <a:r>
              <a:rPr lang="en-US" dirty="0" err="1" smtClean="0">
                <a:solidFill>
                  <a:srgbClr val="FFC000"/>
                </a:solidFill>
              </a:rPr>
              <a:t>Vitapan</a:t>
            </a:r>
            <a:r>
              <a:rPr lang="en-US" dirty="0" smtClean="0">
                <a:solidFill>
                  <a:srgbClr val="FFC000"/>
                </a:solidFill>
              </a:rPr>
              <a:t> 3D Master Shade Guide</a:t>
            </a:r>
            <a:endParaRPr lang="en-US" dirty="0"/>
          </a:p>
        </p:txBody>
      </p:sp>
      <p:sp>
        <p:nvSpPr>
          <p:cNvPr id="71683" name="Rectangle 3"/>
          <p:cNvSpPr>
            <a:spLocks noGrp="1" noChangeArrowheads="1"/>
          </p:cNvSpPr>
          <p:nvPr>
            <p:ph type="body" idx="1"/>
          </p:nvPr>
        </p:nvSpPr>
        <p:spPr/>
        <p:txBody>
          <a:bodyPr/>
          <a:lstStyle/>
          <a:p>
            <a:pPr>
              <a:lnSpc>
                <a:spcPct val="90000"/>
              </a:lnSpc>
            </a:pPr>
            <a:r>
              <a:rPr lang="en-US" sz="2800" dirty="0">
                <a:solidFill>
                  <a:srgbClr val="92D050"/>
                </a:solidFill>
              </a:rPr>
              <a:t>Advantages</a:t>
            </a:r>
          </a:p>
          <a:p>
            <a:pPr lvl="1">
              <a:lnSpc>
                <a:spcPct val="90000"/>
              </a:lnSpc>
            </a:pPr>
            <a:r>
              <a:rPr lang="en-US" sz="2400" dirty="0" smtClean="0"/>
              <a:t>3D shade </a:t>
            </a:r>
            <a:r>
              <a:rPr lang="en-US" sz="2400" dirty="0"/>
              <a:t>guide</a:t>
            </a:r>
          </a:p>
          <a:p>
            <a:pPr lvl="1">
              <a:lnSpc>
                <a:spcPct val="90000"/>
              </a:lnSpc>
            </a:pPr>
            <a:r>
              <a:rPr lang="en-US" sz="2400" dirty="0"/>
              <a:t>Logical distribution of tabs</a:t>
            </a:r>
          </a:p>
          <a:p>
            <a:pPr lvl="1">
              <a:lnSpc>
                <a:spcPct val="90000"/>
              </a:lnSpc>
            </a:pPr>
            <a:r>
              <a:rPr lang="en-US" sz="2400" dirty="0"/>
              <a:t>Significantly improved short and long range order</a:t>
            </a:r>
          </a:p>
          <a:p>
            <a:pPr lvl="1">
              <a:lnSpc>
                <a:spcPct val="90000"/>
              </a:lnSpc>
            </a:pPr>
            <a:r>
              <a:rPr lang="en-US" sz="2400" dirty="0"/>
              <a:t>Systematic shade determination</a:t>
            </a:r>
          </a:p>
          <a:p>
            <a:pPr>
              <a:lnSpc>
                <a:spcPct val="90000"/>
              </a:lnSpc>
            </a:pPr>
            <a:r>
              <a:rPr lang="en-US" sz="2800" dirty="0">
                <a:solidFill>
                  <a:srgbClr val="92D050"/>
                </a:solidFill>
              </a:rPr>
              <a:t>Disadvantages</a:t>
            </a:r>
          </a:p>
          <a:p>
            <a:pPr lvl="1">
              <a:lnSpc>
                <a:spcPct val="90000"/>
              </a:lnSpc>
            </a:pPr>
            <a:r>
              <a:rPr lang="en-US" sz="2400" dirty="0" smtClean="0"/>
              <a:t>Tab </a:t>
            </a:r>
            <a:r>
              <a:rPr lang="en-US" sz="2400" dirty="0"/>
              <a:t>arrangement cannot be customized</a:t>
            </a:r>
          </a:p>
          <a:p>
            <a:pPr lvl="1">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304800"/>
            <a:ext cx="6629400" cy="1020763"/>
          </a:xfrm>
        </p:spPr>
        <p:txBody>
          <a:bodyPr>
            <a:normAutofit fontScale="90000"/>
          </a:bodyPr>
          <a:lstStyle/>
          <a:p>
            <a:r>
              <a:rPr lang="en-US" sz="3600" dirty="0">
                <a:solidFill>
                  <a:srgbClr val="FFC000"/>
                </a:solidFill>
              </a:rPr>
              <a:t>Shade selection </a:t>
            </a:r>
            <a:r>
              <a:rPr lang="en-US" sz="3600" dirty="0" smtClean="0">
                <a:solidFill>
                  <a:srgbClr val="FFC000"/>
                </a:solidFill>
              </a:rPr>
              <a:t>technique for </a:t>
            </a:r>
            <a:r>
              <a:rPr lang="en-US" sz="3600" dirty="0" err="1" smtClean="0">
                <a:solidFill>
                  <a:srgbClr val="FFC000"/>
                </a:solidFill>
              </a:rPr>
              <a:t>vitapan</a:t>
            </a:r>
            <a:r>
              <a:rPr lang="en-US" sz="3600" dirty="0" smtClean="0">
                <a:solidFill>
                  <a:srgbClr val="FFC000"/>
                </a:solidFill>
              </a:rPr>
              <a:t> 3D master shade guide:</a:t>
            </a:r>
            <a:endParaRPr lang="en-US" sz="3600" dirty="0">
              <a:solidFill>
                <a:srgbClr val="FFC000"/>
              </a:solidFill>
            </a:endParaRPr>
          </a:p>
        </p:txBody>
      </p:sp>
      <p:sp>
        <p:nvSpPr>
          <p:cNvPr id="72708" name="Rectangle 4"/>
          <p:cNvSpPr>
            <a:spLocks noGrp="1" noChangeArrowheads="1"/>
          </p:cNvSpPr>
          <p:nvPr>
            <p:ph type="body" idx="1"/>
          </p:nvPr>
        </p:nvSpPr>
        <p:spPr>
          <a:xfrm>
            <a:off x="457200" y="1600200"/>
            <a:ext cx="5257800" cy="4724400"/>
          </a:xfrm>
        </p:spPr>
        <p:txBody>
          <a:bodyPr/>
          <a:lstStyle/>
          <a:p>
            <a:pPr>
              <a:buFontTx/>
              <a:buNone/>
            </a:pPr>
            <a:r>
              <a:rPr lang="en-US" sz="1800" b="1" dirty="0">
                <a:solidFill>
                  <a:srgbClr val="92D050"/>
                </a:solidFill>
              </a:rPr>
              <a:t>Determining the lightness level </a:t>
            </a:r>
            <a:r>
              <a:rPr lang="en-US" sz="1800" b="1" dirty="0">
                <a:solidFill>
                  <a:srgbClr val="FFFF00"/>
                </a:solidFill>
              </a:rPr>
              <a:t>(value)</a:t>
            </a:r>
          </a:p>
          <a:p>
            <a:r>
              <a:rPr lang="en-US" sz="1800" dirty="0"/>
              <a:t>Hold shade guide to the patient’s mouth at arm’s length</a:t>
            </a:r>
          </a:p>
          <a:p>
            <a:r>
              <a:rPr lang="en-US" sz="1800" dirty="0"/>
              <a:t>Select group </a:t>
            </a:r>
            <a:r>
              <a:rPr lang="en-US" sz="1800" dirty="0">
                <a:solidFill>
                  <a:srgbClr val="FFFF00"/>
                </a:solidFill>
              </a:rPr>
              <a:t>1, 2, 3, 4 or 5</a:t>
            </a:r>
          </a:p>
          <a:p>
            <a:r>
              <a:rPr lang="en-US" sz="1800" dirty="0"/>
              <a:t>Start selection with darkest group</a:t>
            </a:r>
          </a:p>
          <a:p>
            <a:pPr>
              <a:buFontTx/>
              <a:buNone/>
            </a:pPr>
            <a:endParaRPr lang="en-US" sz="1800" dirty="0">
              <a:solidFill>
                <a:schemeClr val="bg1">
                  <a:lumMod val="95000"/>
                </a:schemeClr>
              </a:solidFill>
            </a:endParaRPr>
          </a:p>
          <a:p>
            <a:pPr>
              <a:buFontTx/>
              <a:buNone/>
            </a:pPr>
            <a:endParaRPr lang="en-US" sz="2000" b="1" dirty="0" smtClean="0">
              <a:solidFill>
                <a:srgbClr val="92D050"/>
              </a:solidFill>
            </a:endParaRPr>
          </a:p>
          <a:p>
            <a:pPr>
              <a:buFontTx/>
              <a:buNone/>
            </a:pPr>
            <a:r>
              <a:rPr lang="en-US" sz="2000" b="1" dirty="0" smtClean="0">
                <a:solidFill>
                  <a:srgbClr val="92D050"/>
                </a:solidFill>
              </a:rPr>
              <a:t>Selecting </a:t>
            </a:r>
            <a:r>
              <a:rPr lang="en-US" sz="2000" b="1" dirty="0">
                <a:solidFill>
                  <a:srgbClr val="92D050"/>
                </a:solidFill>
              </a:rPr>
              <a:t>the </a:t>
            </a:r>
            <a:r>
              <a:rPr lang="en-US" sz="2000" b="1" dirty="0" err="1">
                <a:solidFill>
                  <a:srgbClr val="92D050"/>
                </a:solidFill>
              </a:rPr>
              <a:t>chroma</a:t>
            </a:r>
            <a:endParaRPr lang="en-US" sz="2000" b="1" dirty="0">
              <a:solidFill>
                <a:srgbClr val="92D050"/>
              </a:solidFill>
            </a:endParaRPr>
          </a:p>
          <a:p>
            <a:r>
              <a:rPr lang="en-US" sz="2000" dirty="0">
                <a:solidFill>
                  <a:schemeClr val="bg1">
                    <a:lumMod val="95000"/>
                  </a:schemeClr>
                </a:solidFill>
              </a:rPr>
              <a:t> </a:t>
            </a:r>
            <a:r>
              <a:rPr lang="en-US" sz="1800" dirty="0"/>
              <a:t>On the basis of the lightness level determined </a:t>
            </a:r>
          </a:p>
          <a:p>
            <a:r>
              <a:rPr lang="en-US" sz="1800" dirty="0"/>
              <a:t>Take the </a:t>
            </a:r>
            <a:r>
              <a:rPr lang="en-US" sz="1800" dirty="0">
                <a:solidFill>
                  <a:srgbClr val="FFFF00"/>
                </a:solidFill>
              </a:rPr>
              <a:t>middle hue group (M) </a:t>
            </a:r>
            <a:r>
              <a:rPr lang="en-US" sz="1800" dirty="0"/>
              <a:t>for determining the </a:t>
            </a:r>
            <a:r>
              <a:rPr lang="en-US" sz="1800" dirty="0" err="1"/>
              <a:t>chroma</a:t>
            </a:r>
            <a:r>
              <a:rPr lang="en-US" sz="1800" dirty="0"/>
              <a:t> and spread the samples out like a fan.</a:t>
            </a:r>
          </a:p>
          <a:p>
            <a:r>
              <a:rPr lang="en-US" sz="1800" dirty="0"/>
              <a:t> Select one of the three shade samples</a:t>
            </a:r>
          </a:p>
          <a:p>
            <a:pPr>
              <a:buFontTx/>
              <a:buNone/>
            </a:pPr>
            <a:endParaRPr lang="en-US" sz="1800" dirty="0">
              <a:solidFill>
                <a:schemeClr val="bg1">
                  <a:lumMod val="95000"/>
                </a:schemeClr>
              </a:solidFill>
            </a:endParaRPr>
          </a:p>
          <a:p>
            <a:endParaRPr lang="en-US" sz="1800" dirty="0">
              <a:solidFill>
                <a:schemeClr val="bg1">
                  <a:lumMod val="95000"/>
                </a:schemeClr>
              </a:solidFill>
            </a:endParaRPr>
          </a:p>
        </p:txBody>
      </p:sp>
      <p:pic>
        <p:nvPicPr>
          <p:cNvPr id="72712" name="Picture 8" descr="mat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447800"/>
            <a:ext cx="2819400" cy="1936750"/>
          </a:xfrm>
          <a:prstGeom prst="rect">
            <a:avLst/>
          </a:prstGeom>
          <a:noFill/>
        </p:spPr>
      </p:pic>
      <p:pic>
        <p:nvPicPr>
          <p:cNvPr id="72714" name="Picture 10" descr="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191000"/>
            <a:ext cx="2895600" cy="196215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800" dirty="0" smtClean="0">
                <a:solidFill>
                  <a:srgbClr val="FFC000"/>
                </a:solidFill>
              </a:rPr>
              <a:t>Shade selection technique for </a:t>
            </a:r>
            <a:r>
              <a:rPr lang="en-US" sz="2800" dirty="0" err="1" smtClean="0">
                <a:solidFill>
                  <a:srgbClr val="FFC000"/>
                </a:solidFill>
              </a:rPr>
              <a:t>vitapan</a:t>
            </a:r>
            <a:r>
              <a:rPr lang="en-US" sz="2800" dirty="0" smtClean="0">
                <a:solidFill>
                  <a:srgbClr val="FFC000"/>
                </a:solidFill>
              </a:rPr>
              <a:t> 3D master shade guide:</a:t>
            </a:r>
            <a:endParaRPr lang="en-US" sz="2800" dirty="0"/>
          </a:p>
        </p:txBody>
      </p:sp>
      <p:sp>
        <p:nvSpPr>
          <p:cNvPr id="73731" name="Rectangle 3"/>
          <p:cNvSpPr>
            <a:spLocks noGrp="1" noChangeArrowheads="1"/>
          </p:cNvSpPr>
          <p:nvPr>
            <p:ph type="body" idx="1"/>
          </p:nvPr>
        </p:nvSpPr>
        <p:spPr>
          <a:xfrm>
            <a:off x="533400" y="1524000"/>
            <a:ext cx="4311650" cy="4683125"/>
          </a:xfrm>
        </p:spPr>
        <p:txBody>
          <a:bodyPr/>
          <a:lstStyle/>
          <a:p>
            <a:pPr>
              <a:buFontTx/>
              <a:buNone/>
            </a:pPr>
            <a:r>
              <a:rPr lang="en-US" sz="2000" b="1" dirty="0">
                <a:solidFill>
                  <a:srgbClr val="92D050"/>
                </a:solidFill>
              </a:rPr>
              <a:t>Determining the hue</a:t>
            </a:r>
          </a:p>
          <a:p>
            <a:r>
              <a:rPr lang="en-US" sz="2000" dirty="0">
                <a:solidFill>
                  <a:schemeClr val="bg1">
                    <a:lumMod val="95000"/>
                  </a:schemeClr>
                </a:solidFill>
              </a:rPr>
              <a:t> </a:t>
            </a:r>
            <a:r>
              <a:rPr lang="en-US" sz="2000" dirty="0"/>
              <a:t>Check whether the natural tooth is </a:t>
            </a:r>
            <a:r>
              <a:rPr lang="en-US" sz="2000" dirty="0">
                <a:solidFill>
                  <a:srgbClr val="FF0000"/>
                </a:solidFill>
              </a:rPr>
              <a:t>more reddish</a:t>
            </a:r>
            <a:r>
              <a:rPr lang="en-US" sz="2000" dirty="0">
                <a:solidFill>
                  <a:srgbClr val="FFFF00"/>
                </a:solidFill>
              </a:rPr>
              <a:t> or more yellowish </a:t>
            </a:r>
            <a:r>
              <a:rPr lang="en-US" sz="2000" dirty="0"/>
              <a:t>than the shade sample selected</a:t>
            </a:r>
            <a:r>
              <a:rPr lang="en-US" sz="2000" dirty="0" smtClean="0"/>
              <a:t>.</a:t>
            </a:r>
            <a:endParaRPr lang="en-US" sz="2000" dirty="0"/>
          </a:p>
        </p:txBody>
      </p:sp>
      <p:pic>
        <p:nvPicPr>
          <p:cNvPr id="73734" name="Picture 6" descr="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905000"/>
            <a:ext cx="3048000" cy="21336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solidFill>
                  <a:srgbClr val="FF0066"/>
                </a:solidFill>
              </a:rPr>
              <a:t>Instrument shade selection:</a:t>
            </a:r>
            <a:endParaRPr lang="en-US" dirty="0">
              <a:solidFill>
                <a:srgbClr val="FF0066"/>
              </a:solidFill>
            </a:endParaRPr>
          </a:p>
        </p:txBody>
      </p:sp>
      <p:sp>
        <p:nvSpPr>
          <p:cNvPr id="8" name="Content Placeholder 7"/>
          <p:cNvSpPr>
            <a:spLocks noGrp="1"/>
          </p:cNvSpPr>
          <p:nvPr>
            <p:ph idx="1"/>
          </p:nvPr>
        </p:nvSpPr>
        <p:spPr/>
        <p:txBody>
          <a:bodyPr/>
          <a:lstStyle/>
          <a:p>
            <a:r>
              <a:rPr lang="en-US" dirty="0" smtClean="0"/>
              <a:t>RGB devices</a:t>
            </a:r>
          </a:p>
          <a:p>
            <a:r>
              <a:rPr lang="en-US" dirty="0" smtClean="0"/>
              <a:t>Spectrophotometers</a:t>
            </a:r>
          </a:p>
          <a:p>
            <a:r>
              <a:rPr lang="en-US" dirty="0" smtClean="0"/>
              <a:t>Colorimeters</a:t>
            </a:r>
          </a:p>
          <a:p>
            <a:r>
              <a:rPr lang="en-US" dirty="0" smtClean="0"/>
              <a:t>Software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solidFill>
                  <a:srgbClr val="FF0000"/>
                </a:solidFill>
              </a:rPr>
              <a:t>R</a:t>
            </a:r>
            <a:r>
              <a:rPr lang="en-US" dirty="0" smtClean="0">
                <a:solidFill>
                  <a:srgbClr val="00B050"/>
                </a:solidFill>
              </a:rPr>
              <a:t>G</a:t>
            </a:r>
            <a:r>
              <a:rPr lang="en-US" dirty="0" smtClean="0">
                <a:solidFill>
                  <a:srgbClr val="00B0F0"/>
                </a:solidFill>
              </a:rPr>
              <a:t>B</a:t>
            </a:r>
            <a:r>
              <a:rPr lang="en-US" dirty="0" smtClean="0">
                <a:solidFill>
                  <a:srgbClr val="FFC000"/>
                </a:solidFill>
              </a:rPr>
              <a:t> devices:</a:t>
            </a:r>
            <a:endParaRPr lang="en-US" dirty="0">
              <a:solidFill>
                <a:srgbClr val="FFC000"/>
              </a:solidFill>
            </a:endParaRPr>
          </a:p>
        </p:txBody>
      </p:sp>
      <p:sp>
        <p:nvSpPr>
          <p:cNvPr id="8" name="Content Placeholder 7"/>
          <p:cNvSpPr>
            <a:spLocks noGrp="1"/>
          </p:cNvSpPr>
          <p:nvPr>
            <p:ph idx="1"/>
          </p:nvPr>
        </p:nvSpPr>
        <p:spPr/>
        <p:txBody>
          <a:bodyPr/>
          <a:lstStyle/>
          <a:p>
            <a:r>
              <a:rPr lang="en-US" dirty="0" smtClean="0"/>
              <a:t>They gather information regarding the color properties of the teeth.</a:t>
            </a:r>
          </a:p>
          <a:p>
            <a:r>
              <a:rPr lang="en-US" dirty="0" smtClean="0"/>
              <a:t>Basically they acquire </a:t>
            </a:r>
            <a:r>
              <a:rPr lang="en-US" dirty="0" smtClean="0">
                <a:solidFill>
                  <a:srgbClr val="FF0000"/>
                </a:solidFill>
              </a:rPr>
              <a:t>red</a:t>
            </a:r>
            <a:r>
              <a:rPr lang="en-US" dirty="0" smtClean="0"/>
              <a:t>,</a:t>
            </a:r>
            <a:r>
              <a:rPr lang="en-US" dirty="0" smtClean="0">
                <a:solidFill>
                  <a:schemeClr val="bg1">
                    <a:lumMod val="95000"/>
                  </a:schemeClr>
                </a:solidFill>
              </a:rPr>
              <a:t> </a:t>
            </a:r>
            <a:r>
              <a:rPr lang="en-US" dirty="0" smtClean="0">
                <a:solidFill>
                  <a:srgbClr val="00B050"/>
                </a:solidFill>
              </a:rPr>
              <a:t>green</a:t>
            </a:r>
            <a:r>
              <a:rPr lang="en-US" dirty="0" smtClean="0"/>
              <a:t>,</a:t>
            </a:r>
            <a:r>
              <a:rPr lang="en-US" dirty="0" smtClean="0">
                <a:solidFill>
                  <a:schemeClr val="bg1">
                    <a:lumMod val="95000"/>
                  </a:schemeClr>
                </a:solidFill>
              </a:rPr>
              <a:t> </a:t>
            </a:r>
            <a:r>
              <a:rPr lang="en-US" dirty="0" smtClean="0">
                <a:solidFill>
                  <a:srgbClr val="00B0F0"/>
                </a:solidFill>
              </a:rPr>
              <a:t>blue</a:t>
            </a:r>
            <a:r>
              <a:rPr lang="en-US" dirty="0" smtClean="0">
                <a:solidFill>
                  <a:schemeClr val="bg1">
                    <a:lumMod val="95000"/>
                  </a:schemeClr>
                </a:solidFill>
              </a:rPr>
              <a:t> image </a:t>
            </a:r>
            <a:r>
              <a:rPr lang="en-US" dirty="0" smtClean="0"/>
              <a:t>information based on which the shade can be decided. </a:t>
            </a:r>
          </a:p>
          <a:p>
            <a:pPr>
              <a:buNone/>
            </a:pPr>
            <a:r>
              <a:rPr lang="en-US" dirty="0" err="1" smtClean="0"/>
              <a:t>Eg</a:t>
            </a:r>
            <a:r>
              <a:rPr lang="en-US" dirty="0" smtClean="0"/>
              <a:t>: </a:t>
            </a:r>
            <a:r>
              <a:rPr lang="en-US" dirty="0" smtClean="0">
                <a:solidFill>
                  <a:srgbClr val="FFFF00"/>
                </a:solidFill>
              </a:rPr>
              <a:t>Digital cameras, </a:t>
            </a:r>
          </a:p>
          <a:p>
            <a:pPr>
              <a:buNone/>
            </a:pPr>
            <a:r>
              <a:rPr lang="en-US" dirty="0" smtClean="0"/>
              <a:t>      </a:t>
            </a:r>
            <a:r>
              <a:rPr lang="en-US" dirty="0" smtClean="0">
                <a:solidFill>
                  <a:srgbClr val="FFFF00"/>
                </a:solidFill>
              </a:rPr>
              <a:t>Shade scan</a:t>
            </a:r>
            <a:r>
              <a:rPr lang="en-US" dirty="0" smtClean="0"/>
              <a:t>(</a:t>
            </a:r>
            <a:r>
              <a:rPr lang="en-US" dirty="0" err="1" smtClean="0"/>
              <a:t>cynovad,Monteral</a:t>
            </a:r>
            <a:r>
              <a:rPr lang="en-US" dirty="0" smtClean="0"/>
              <a:t>, Canada)</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4"/>
          <p:cNvSpPr>
            <a:spLocks noGrp="1" noChangeArrowheads="1"/>
          </p:cNvSpPr>
          <p:nvPr>
            <p:ph type="body" sz="half" idx="2"/>
          </p:nvPr>
        </p:nvSpPr>
        <p:spPr>
          <a:xfrm>
            <a:off x="4572000" y="1447800"/>
            <a:ext cx="4419600" cy="4953000"/>
          </a:xfrm>
          <a:solidFill>
            <a:schemeClr val="tx1"/>
          </a:solidFill>
          <a:ln>
            <a:solidFill>
              <a:schemeClr val="tx1"/>
            </a:solidFill>
          </a:ln>
        </p:spPr>
        <p:txBody>
          <a:bodyPr>
            <a:normAutofit lnSpcReduction="10000"/>
          </a:bodyPr>
          <a:lstStyle/>
          <a:p>
            <a:pPr>
              <a:lnSpc>
                <a:spcPct val="90000"/>
              </a:lnSpc>
            </a:pPr>
            <a:r>
              <a:rPr lang="en-US" sz="2400" dirty="0">
                <a:solidFill>
                  <a:schemeClr val="bg1">
                    <a:lumMod val="95000"/>
                  </a:schemeClr>
                </a:solidFill>
              </a:rPr>
              <a:t>Based on digital camera technology .</a:t>
            </a:r>
          </a:p>
          <a:p>
            <a:pPr>
              <a:lnSpc>
                <a:spcPct val="90000"/>
              </a:lnSpc>
            </a:pPr>
            <a:r>
              <a:rPr lang="en-US" sz="2400" dirty="0">
                <a:solidFill>
                  <a:schemeClr val="bg1">
                    <a:lumMod val="95000"/>
                  </a:schemeClr>
                </a:solidFill>
              </a:rPr>
              <a:t>They capture </a:t>
            </a:r>
            <a:r>
              <a:rPr lang="en-US" sz="2400" dirty="0" err="1">
                <a:solidFill>
                  <a:schemeClr val="bg1">
                    <a:lumMod val="95000"/>
                  </a:schemeClr>
                </a:solidFill>
              </a:rPr>
              <a:t>images,which</a:t>
            </a:r>
            <a:r>
              <a:rPr lang="en-US" sz="2400" dirty="0">
                <a:solidFill>
                  <a:schemeClr val="bg1">
                    <a:lumMod val="95000"/>
                  </a:schemeClr>
                </a:solidFill>
              </a:rPr>
              <a:t> contain many thousands or even millions of microscopically small light sensitive elements </a:t>
            </a:r>
            <a:r>
              <a:rPr lang="en-US" sz="2400" dirty="0" smtClean="0">
                <a:solidFill>
                  <a:schemeClr val="bg1">
                    <a:lumMod val="95000"/>
                  </a:schemeClr>
                </a:solidFill>
              </a:rPr>
              <a:t>- </a:t>
            </a:r>
            <a:r>
              <a:rPr lang="en-US" sz="2400" b="1" dirty="0" smtClean="0">
                <a:solidFill>
                  <a:srgbClr val="00B050"/>
                </a:solidFill>
              </a:rPr>
              <a:t>Photo </a:t>
            </a:r>
            <a:r>
              <a:rPr lang="en-US" sz="2400" b="1" dirty="0">
                <a:solidFill>
                  <a:srgbClr val="00B050"/>
                </a:solidFill>
              </a:rPr>
              <a:t>site</a:t>
            </a:r>
          </a:p>
          <a:p>
            <a:pPr>
              <a:lnSpc>
                <a:spcPct val="90000"/>
              </a:lnSpc>
            </a:pPr>
            <a:r>
              <a:rPr lang="en-US" sz="2400" dirty="0">
                <a:solidFill>
                  <a:schemeClr val="bg1">
                    <a:lumMod val="95000"/>
                  </a:schemeClr>
                </a:solidFill>
              </a:rPr>
              <a:t>Each </a:t>
            </a:r>
            <a:r>
              <a:rPr lang="en-US" sz="2400" b="1" dirty="0">
                <a:solidFill>
                  <a:schemeClr val="bg1">
                    <a:lumMod val="95000"/>
                  </a:schemeClr>
                </a:solidFill>
              </a:rPr>
              <a:t>photo site</a:t>
            </a:r>
            <a:r>
              <a:rPr lang="en-US" sz="2400" dirty="0">
                <a:solidFill>
                  <a:schemeClr val="bg1">
                    <a:lumMod val="95000"/>
                  </a:schemeClr>
                </a:solidFill>
              </a:rPr>
              <a:t> responds to total light intensity that strikes the surface.</a:t>
            </a:r>
          </a:p>
          <a:p>
            <a:pPr>
              <a:lnSpc>
                <a:spcPct val="90000"/>
              </a:lnSpc>
            </a:pPr>
            <a:r>
              <a:rPr lang="en-US" sz="2400" dirty="0">
                <a:solidFill>
                  <a:schemeClr val="bg1">
                    <a:lumMod val="95000"/>
                  </a:schemeClr>
                </a:solidFill>
              </a:rPr>
              <a:t>Sensors use filtering and image are formed in three primary colors </a:t>
            </a:r>
            <a:r>
              <a:rPr lang="en-US" sz="2400" dirty="0" smtClean="0">
                <a:solidFill>
                  <a:schemeClr val="bg1">
                    <a:lumMod val="95000"/>
                  </a:schemeClr>
                </a:solidFill>
              </a:rPr>
              <a:t> </a:t>
            </a:r>
            <a:r>
              <a:rPr lang="en-US" sz="2400" dirty="0" err="1" smtClean="0">
                <a:solidFill>
                  <a:schemeClr val="bg1">
                    <a:lumMod val="95000"/>
                  </a:schemeClr>
                </a:solidFill>
              </a:rPr>
              <a:t>ie</a:t>
            </a:r>
            <a:r>
              <a:rPr lang="en-US" sz="2400" dirty="0" smtClean="0">
                <a:solidFill>
                  <a:schemeClr val="bg1">
                    <a:lumMod val="95000"/>
                  </a:schemeClr>
                </a:solidFill>
              </a:rPr>
              <a:t>,(</a:t>
            </a:r>
            <a:r>
              <a:rPr lang="en-US" sz="2400" dirty="0" err="1" smtClean="0">
                <a:solidFill>
                  <a:srgbClr val="FF0000"/>
                </a:solidFill>
              </a:rPr>
              <a:t>red,</a:t>
            </a:r>
            <a:r>
              <a:rPr lang="en-US" sz="2400" dirty="0" err="1" smtClean="0">
                <a:solidFill>
                  <a:srgbClr val="00B050"/>
                </a:solidFill>
              </a:rPr>
              <a:t>green</a:t>
            </a:r>
            <a:r>
              <a:rPr lang="en-US" sz="2400" dirty="0" smtClean="0">
                <a:solidFill>
                  <a:srgbClr val="00B050"/>
                </a:solidFill>
              </a:rPr>
              <a:t> &amp;</a:t>
            </a:r>
            <a:r>
              <a:rPr lang="en-US" sz="2400" dirty="0" smtClean="0">
                <a:solidFill>
                  <a:srgbClr val="0070C0"/>
                </a:solidFill>
              </a:rPr>
              <a:t>blue</a:t>
            </a:r>
            <a:r>
              <a:rPr lang="en-US" sz="2400" dirty="0" smtClean="0">
                <a:solidFill>
                  <a:schemeClr val="bg1">
                    <a:lumMod val="95000"/>
                  </a:schemeClr>
                </a:solidFill>
              </a:rPr>
              <a:t>).</a:t>
            </a:r>
            <a:endParaRPr lang="en-US" sz="2400" dirty="0">
              <a:solidFill>
                <a:schemeClr val="bg1">
                  <a:lumMod val="95000"/>
                </a:schemeClr>
              </a:solidFill>
            </a:endParaRPr>
          </a:p>
        </p:txBody>
      </p:sp>
      <p:pic>
        <p:nvPicPr>
          <p:cNvPr id="13317" name="Picture 5" descr="frontview[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0" y="2362200"/>
            <a:ext cx="4495800" cy="3048000"/>
          </a:xfrm>
          <a:ln>
            <a:solidFill>
              <a:schemeClr val="accent1"/>
            </a:solidFill>
          </a:ln>
        </p:spPr>
      </p:pic>
      <p:sp>
        <p:nvSpPr>
          <p:cNvPr id="6" name="Title 5"/>
          <p:cNvSpPr>
            <a:spLocks noGrp="1"/>
          </p:cNvSpPr>
          <p:nvPr>
            <p:ph type="title"/>
          </p:nvPr>
        </p:nvSpPr>
        <p:spPr>
          <a:xfrm>
            <a:off x="685800" y="381000"/>
            <a:ext cx="7772400" cy="762000"/>
          </a:xfrm>
        </p:spPr>
        <p:txBody>
          <a:bodyPr/>
          <a:lstStyle/>
          <a:p>
            <a:r>
              <a:rPr lang="en-US" dirty="0" smtClean="0">
                <a:solidFill>
                  <a:srgbClr val="FFC000"/>
                </a:solidFill>
              </a:rPr>
              <a:t>Digital cameras</a:t>
            </a:r>
            <a:endParaRPr lang="en-US"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solidFill>
                  <a:srgbClr val="FFC000"/>
                </a:solidFill>
              </a:rPr>
              <a:t>Spectrophotometers:</a:t>
            </a:r>
            <a:endParaRPr lang="en-US" dirty="0">
              <a:solidFill>
                <a:srgbClr val="FFC000"/>
              </a:solidFill>
            </a:endParaRPr>
          </a:p>
        </p:txBody>
      </p:sp>
      <p:sp>
        <p:nvSpPr>
          <p:cNvPr id="8" name="Content Placeholder 7"/>
          <p:cNvSpPr>
            <a:spLocks noGrp="1"/>
          </p:cNvSpPr>
          <p:nvPr>
            <p:ph idx="1"/>
          </p:nvPr>
        </p:nvSpPr>
        <p:spPr>
          <a:xfrm>
            <a:off x="457200" y="1600200"/>
            <a:ext cx="8229600" cy="5257800"/>
          </a:xfrm>
        </p:spPr>
        <p:txBody>
          <a:bodyPr/>
          <a:lstStyle/>
          <a:p>
            <a:r>
              <a:rPr lang="en-US" dirty="0" smtClean="0"/>
              <a:t>They measure and record the amount of </a:t>
            </a:r>
            <a:r>
              <a:rPr lang="en-US" dirty="0" smtClean="0">
                <a:solidFill>
                  <a:srgbClr val="92D050"/>
                </a:solidFill>
              </a:rPr>
              <a:t>visible light reflected or transmitted</a:t>
            </a:r>
            <a:r>
              <a:rPr lang="en-US" dirty="0" smtClean="0"/>
              <a:t> by an object ;</a:t>
            </a:r>
            <a:r>
              <a:rPr lang="en-US" dirty="0" smtClean="0">
                <a:solidFill>
                  <a:srgbClr val="FFFF00"/>
                </a:solidFill>
              </a:rPr>
              <a:t>one wavelength at a time for each value, </a:t>
            </a:r>
            <a:r>
              <a:rPr lang="en-US" dirty="0" err="1" smtClean="0">
                <a:solidFill>
                  <a:srgbClr val="FFFF00"/>
                </a:solidFill>
              </a:rPr>
              <a:t>chroma</a:t>
            </a:r>
            <a:r>
              <a:rPr lang="en-US" dirty="0" smtClean="0">
                <a:solidFill>
                  <a:srgbClr val="FFFF00"/>
                </a:solidFill>
              </a:rPr>
              <a:t> &amp; hue </a:t>
            </a:r>
            <a:r>
              <a:rPr lang="en-US" dirty="0" smtClean="0"/>
              <a:t>present in the entire visible spectrum.</a:t>
            </a:r>
          </a:p>
          <a:p>
            <a:r>
              <a:rPr lang="en-US" dirty="0" smtClean="0"/>
              <a:t>They use a </a:t>
            </a:r>
            <a:r>
              <a:rPr lang="en-US" dirty="0" smtClean="0">
                <a:solidFill>
                  <a:srgbClr val="FFFF00"/>
                </a:solidFill>
              </a:rPr>
              <a:t>stable light source </a:t>
            </a:r>
            <a:r>
              <a:rPr lang="en-US" dirty="0" smtClean="0"/>
              <a:t>and produce most accurate color measurements.</a:t>
            </a:r>
          </a:p>
          <a:p>
            <a:r>
              <a:rPr lang="en-US" dirty="0" err="1" smtClean="0"/>
              <a:t>Eg</a:t>
            </a:r>
            <a:r>
              <a:rPr lang="en-US" dirty="0" smtClean="0"/>
              <a:t>: </a:t>
            </a:r>
            <a:r>
              <a:rPr lang="en-US" dirty="0" err="1" smtClean="0">
                <a:solidFill>
                  <a:srgbClr val="FFFF00"/>
                </a:solidFill>
              </a:rPr>
              <a:t>Spectroshade</a:t>
            </a:r>
            <a:r>
              <a:rPr lang="en-US" dirty="0" smtClean="0"/>
              <a:t>(MHT, Switzerland)</a:t>
            </a:r>
          </a:p>
          <a:p>
            <a:pPr>
              <a:buNone/>
            </a:pPr>
            <a:r>
              <a:rPr lang="en-US" dirty="0" smtClean="0"/>
              <a:t>          </a:t>
            </a:r>
            <a:r>
              <a:rPr lang="en-US" dirty="0" smtClean="0">
                <a:solidFill>
                  <a:srgbClr val="FFFF00"/>
                </a:solidFill>
              </a:rPr>
              <a:t>VITA Easy shade</a:t>
            </a:r>
            <a:r>
              <a:rPr lang="en-US" dirty="0" smtClean="0"/>
              <a:t>(</a:t>
            </a:r>
            <a:r>
              <a:rPr lang="en-US" dirty="0" err="1" smtClean="0"/>
              <a:t>Vident</a:t>
            </a:r>
            <a:r>
              <a:rPr lang="en-US" dirty="0" smtClean="0"/>
              <a: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flipV="1">
            <a:off x="457200" y="-457200"/>
            <a:ext cx="8229600" cy="731838"/>
          </a:xfrm>
        </p:spPr>
        <p:txBody>
          <a:bodyPr>
            <a:normAutofit/>
          </a:bodyPr>
          <a:lstStyle/>
          <a:p>
            <a:endParaRPr lang="en-US" dirty="0"/>
          </a:p>
        </p:txBody>
      </p:sp>
      <p:sp>
        <p:nvSpPr>
          <p:cNvPr id="8" name="Content Placeholder 7"/>
          <p:cNvSpPr>
            <a:spLocks noGrp="1"/>
          </p:cNvSpPr>
          <p:nvPr>
            <p:ph idx="1"/>
          </p:nvPr>
        </p:nvSpPr>
        <p:spPr>
          <a:xfrm>
            <a:off x="381000" y="381000"/>
            <a:ext cx="5105400" cy="5745163"/>
          </a:xfrm>
        </p:spPr>
        <p:txBody>
          <a:bodyPr>
            <a:normAutofit/>
          </a:bodyPr>
          <a:lstStyle/>
          <a:p>
            <a:r>
              <a:rPr lang="en-US" dirty="0" smtClean="0">
                <a:solidFill>
                  <a:srgbClr val="FFC000"/>
                </a:solidFill>
              </a:rPr>
              <a:t>Spectrophotometers:</a:t>
            </a:r>
          </a:p>
          <a:p>
            <a:pPr lvl="1">
              <a:buNone/>
            </a:pPr>
            <a:r>
              <a:rPr lang="en-US" sz="2400" dirty="0" smtClean="0">
                <a:solidFill>
                  <a:srgbClr val="FFFF00"/>
                </a:solidFill>
              </a:rPr>
              <a:t>3 principle elements: </a:t>
            </a:r>
          </a:p>
          <a:p>
            <a:pPr lvl="1"/>
            <a:r>
              <a:rPr lang="en-US" sz="2400" dirty="0" smtClean="0"/>
              <a:t>a standard light source </a:t>
            </a:r>
            <a:r>
              <a:rPr lang="en-US" sz="2400" dirty="0" smtClean="0">
                <a:solidFill>
                  <a:srgbClr val="92D050"/>
                </a:solidFill>
              </a:rPr>
              <a:t>D65</a:t>
            </a:r>
          </a:p>
          <a:p>
            <a:pPr lvl="1"/>
            <a:r>
              <a:rPr lang="en-US" sz="2400" dirty="0" smtClean="0"/>
              <a:t>means to direct the light source to an object and receive the light reflected.</a:t>
            </a:r>
          </a:p>
          <a:p>
            <a:pPr lvl="1"/>
            <a:r>
              <a:rPr lang="en-US" sz="2400" dirty="0" smtClean="0"/>
              <a:t>a spectrometer that determines the </a:t>
            </a:r>
            <a:r>
              <a:rPr lang="en-US" sz="2400" dirty="0" smtClean="0">
                <a:solidFill>
                  <a:srgbClr val="FFFF00"/>
                </a:solidFill>
              </a:rPr>
              <a:t>intensity of received light </a:t>
            </a:r>
            <a:r>
              <a:rPr lang="en-US" sz="2400" dirty="0" smtClean="0"/>
              <a:t>as a </a:t>
            </a:r>
            <a:r>
              <a:rPr lang="en-US" sz="2400" dirty="0" smtClean="0">
                <a:solidFill>
                  <a:srgbClr val="FFFF00"/>
                </a:solidFill>
              </a:rPr>
              <a:t>function of wavelength.</a:t>
            </a:r>
          </a:p>
          <a:p>
            <a:pPr>
              <a:lnSpc>
                <a:spcPct val="110000"/>
              </a:lnSpc>
              <a:buNone/>
            </a:pPr>
            <a:endParaRPr lang="en-US" sz="2600" dirty="0" smtClean="0">
              <a:effectLst>
                <a:outerShdw blurRad="38100" dist="38100" dir="2700000" algn="tl">
                  <a:srgbClr val="000000">
                    <a:alpha val="43137"/>
                  </a:srgbClr>
                </a:outerShdw>
              </a:effectLst>
            </a:endParaRPr>
          </a:p>
          <a:p>
            <a:pPr>
              <a:lnSpc>
                <a:spcPct val="110000"/>
              </a:lnSpc>
            </a:pPr>
            <a:r>
              <a:rPr lang="en-US" sz="2400" dirty="0" smtClean="0"/>
              <a:t>Produce most accurate color measurements</a:t>
            </a:r>
            <a:endParaRPr lang="en-US" sz="2600" dirty="0" smtClean="0">
              <a:effectLst>
                <a:outerShdw blurRad="38100" dist="38100" dir="2700000" algn="tl">
                  <a:srgbClr val="000000">
                    <a:alpha val="43137"/>
                  </a:srgbClr>
                </a:outerShdw>
              </a:effectLst>
            </a:endParaRPr>
          </a:p>
          <a:p>
            <a:endParaRPr lang="en-US" dirty="0"/>
          </a:p>
        </p:txBody>
      </p:sp>
      <p:pic>
        <p:nvPicPr>
          <p:cNvPr id="5" name="Picture 4" descr="spectrophotometer[1]"/>
          <p:cNvPicPr>
            <a:picLocks noChangeAspect="1" noChangeArrowheads="1"/>
          </p:cNvPicPr>
          <p:nvPr/>
        </p:nvPicPr>
        <p:blipFill>
          <a:blip r:embed="rId2"/>
          <a:srcRect/>
          <a:stretch>
            <a:fillRect/>
          </a:stretch>
        </p:blipFill>
        <p:spPr>
          <a:xfrm>
            <a:off x="5486400" y="762000"/>
            <a:ext cx="3657600" cy="43434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solidFill>
                  <a:srgbClr val="FFC000"/>
                </a:solidFill>
              </a:rPr>
              <a:t>Colorimeters:</a:t>
            </a:r>
            <a:endParaRPr lang="en-US" dirty="0">
              <a:solidFill>
                <a:srgbClr val="FFC000"/>
              </a:solidFill>
            </a:endParaRPr>
          </a:p>
        </p:txBody>
      </p:sp>
      <p:sp>
        <p:nvSpPr>
          <p:cNvPr id="8" name="Content Placeholder 7"/>
          <p:cNvSpPr>
            <a:spLocks noGrp="1"/>
          </p:cNvSpPr>
          <p:nvPr>
            <p:ph idx="1"/>
          </p:nvPr>
        </p:nvSpPr>
        <p:spPr>
          <a:xfrm>
            <a:off x="457200" y="1600200"/>
            <a:ext cx="8686800" cy="4525963"/>
          </a:xfrm>
        </p:spPr>
        <p:txBody>
          <a:bodyPr>
            <a:normAutofit/>
          </a:bodyPr>
          <a:lstStyle/>
          <a:p>
            <a:r>
              <a:rPr lang="en-US" dirty="0" smtClean="0"/>
              <a:t>These instrument directly measure color </a:t>
            </a:r>
            <a:r>
              <a:rPr lang="en-US" dirty="0" smtClean="0">
                <a:solidFill>
                  <a:srgbClr val="FFFF00"/>
                </a:solidFill>
              </a:rPr>
              <a:t>as </a:t>
            </a:r>
            <a:r>
              <a:rPr lang="en-US" dirty="0" err="1" smtClean="0">
                <a:solidFill>
                  <a:srgbClr val="FFFF00"/>
                </a:solidFill>
              </a:rPr>
              <a:t>percieved</a:t>
            </a:r>
            <a:r>
              <a:rPr lang="en-US" dirty="0" smtClean="0">
                <a:solidFill>
                  <a:srgbClr val="FFFF00"/>
                </a:solidFill>
              </a:rPr>
              <a:t> by the human eye.</a:t>
            </a:r>
          </a:p>
          <a:p>
            <a:r>
              <a:rPr lang="en-US" dirty="0" smtClean="0"/>
              <a:t>Stores 3 data points of hue, value &amp; </a:t>
            </a:r>
            <a:r>
              <a:rPr lang="en-US" dirty="0" err="1" smtClean="0"/>
              <a:t>chroma</a:t>
            </a:r>
            <a:r>
              <a:rPr lang="en-US" dirty="0" smtClean="0"/>
              <a:t>.</a:t>
            </a:r>
          </a:p>
          <a:p>
            <a:pPr>
              <a:buNone/>
            </a:pPr>
            <a:r>
              <a:rPr lang="en-US" dirty="0" err="1" smtClean="0"/>
              <a:t>Eg</a:t>
            </a:r>
            <a:r>
              <a:rPr lang="en-US" dirty="0" smtClean="0"/>
              <a:t>: </a:t>
            </a:r>
            <a:r>
              <a:rPr lang="en-US" dirty="0" err="1" smtClean="0">
                <a:solidFill>
                  <a:srgbClr val="FFFF00"/>
                </a:solidFill>
              </a:rPr>
              <a:t>Chromascan</a:t>
            </a:r>
            <a:r>
              <a:rPr lang="en-US" dirty="0" smtClean="0"/>
              <a:t>(</a:t>
            </a:r>
            <a:r>
              <a:rPr lang="en-US" dirty="0" err="1" smtClean="0"/>
              <a:t>Sterngold</a:t>
            </a:r>
            <a:r>
              <a:rPr lang="en-US" dirty="0" smtClean="0"/>
              <a:t>, Connecticut)</a:t>
            </a:r>
          </a:p>
          <a:p>
            <a:pPr>
              <a:buNone/>
            </a:pPr>
            <a:r>
              <a:rPr lang="en-US" dirty="0" smtClean="0"/>
              <a:t>      </a:t>
            </a:r>
            <a:r>
              <a:rPr lang="en-US" dirty="0" smtClean="0">
                <a:solidFill>
                  <a:srgbClr val="FFFF00"/>
                </a:solidFill>
              </a:rPr>
              <a:t>Shade Vision</a:t>
            </a:r>
            <a:r>
              <a:rPr lang="en-US" dirty="0" smtClean="0"/>
              <a:t>(X Rite Inc, </a:t>
            </a:r>
            <a:r>
              <a:rPr lang="en-US" dirty="0" err="1" smtClean="0"/>
              <a:t>GrandRapids</a:t>
            </a:r>
            <a:r>
              <a:rPr lang="en-US" dirty="0" smtClean="0"/>
              <a:t>, Michigan</a:t>
            </a:r>
            <a:r>
              <a:rPr lang="en-US" dirty="0" smtClean="0">
                <a:solidFill>
                  <a:schemeClr val="bg1">
                    <a:lumMod val="95000"/>
                  </a:schemeClr>
                </a:solidFill>
              </a:rPr>
              <a:t>)</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a:xfrm>
            <a:off x="457200" y="1524000"/>
            <a:ext cx="6096000" cy="4525963"/>
          </a:xfrm>
        </p:spPr>
        <p:txBody>
          <a:bodyPr/>
          <a:lstStyle/>
          <a:p>
            <a:r>
              <a:rPr lang="en-US" dirty="0" smtClean="0">
                <a:solidFill>
                  <a:srgbClr val="FFC000"/>
                </a:solidFill>
              </a:rPr>
              <a:t>Colorimeters :</a:t>
            </a:r>
          </a:p>
          <a:p>
            <a:pPr lvl="1"/>
            <a:r>
              <a:rPr lang="en-US" dirty="0" smtClean="0">
                <a:solidFill>
                  <a:srgbClr val="FFFF00"/>
                </a:solidFill>
              </a:rPr>
              <a:t> </a:t>
            </a:r>
            <a:r>
              <a:rPr lang="en-US" sz="2400" dirty="0" smtClean="0">
                <a:solidFill>
                  <a:srgbClr val="FFFF00"/>
                </a:solidFill>
              </a:rPr>
              <a:t>detector, signal conditioner and software</a:t>
            </a:r>
          </a:p>
          <a:p>
            <a:pPr lvl="1"/>
            <a:r>
              <a:rPr lang="en-US" sz="2400" dirty="0" smtClean="0">
                <a:solidFill>
                  <a:srgbClr val="FFFF00"/>
                </a:solidFill>
              </a:rPr>
              <a:t>3 or 4 photodiodes with filters </a:t>
            </a:r>
          </a:p>
          <a:p>
            <a:pPr lvl="1"/>
            <a:r>
              <a:rPr lang="en-US" sz="2400" dirty="0" smtClean="0"/>
              <a:t>Inferior to scanning devices like spectrophotometers</a:t>
            </a:r>
          </a:p>
          <a:p>
            <a:endParaRPr lang="en-US" dirty="0"/>
          </a:p>
        </p:txBody>
      </p:sp>
      <p:pic>
        <p:nvPicPr>
          <p:cNvPr id="5" name="Picture 4" descr="OP-AC113[1]"/>
          <p:cNvPicPr>
            <a:picLocks noChangeAspect="1" noChangeArrowheads="1"/>
          </p:cNvPicPr>
          <p:nvPr/>
        </p:nvPicPr>
        <p:blipFill>
          <a:blip r:embed="rId2"/>
          <a:srcRect/>
          <a:stretch>
            <a:fillRect/>
          </a:stretch>
        </p:blipFill>
        <p:spPr>
          <a:xfrm>
            <a:off x="6079788" y="3657600"/>
            <a:ext cx="3064212" cy="32004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200"/>
          </a:xfrm>
        </p:spPr>
        <p:txBody>
          <a:bodyPr/>
          <a:lstStyle/>
          <a:p>
            <a:endParaRPr lang="en-US" dirty="0"/>
          </a:p>
        </p:txBody>
      </p:sp>
      <p:sp>
        <p:nvSpPr>
          <p:cNvPr id="3" name="Content Placeholder 2"/>
          <p:cNvSpPr>
            <a:spLocks noGrp="1"/>
          </p:cNvSpPr>
          <p:nvPr>
            <p:ph idx="1"/>
          </p:nvPr>
        </p:nvSpPr>
        <p:spPr>
          <a:xfrm>
            <a:off x="838200" y="838200"/>
            <a:ext cx="8305800" cy="3505200"/>
          </a:xfrm>
        </p:spPr>
        <p:txBody>
          <a:bodyPr/>
          <a:lstStyle/>
          <a:p>
            <a:pPr>
              <a:lnSpc>
                <a:spcPct val="80000"/>
              </a:lnSpc>
            </a:pPr>
            <a:r>
              <a:rPr lang="en-US" sz="3200" dirty="0" smtClean="0">
                <a:solidFill>
                  <a:schemeClr val="bg1">
                    <a:lumMod val="95000"/>
                  </a:schemeClr>
                </a:solidFill>
              </a:rPr>
              <a:t> </a:t>
            </a:r>
            <a:r>
              <a:rPr lang="en-US" sz="3200" dirty="0" smtClean="0"/>
              <a:t>Sir Isaac Newton was the first to discover the </a:t>
            </a:r>
            <a:r>
              <a:rPr lang="en-US" sz="3200" u="sng" dirty="0" smtClean="0"/>
              <a:t>white light </a:t>
            </a:r>
            <a:r>
              <a:rPr lang="en-US" sz="3200" dirty="0" smtClean="0"/>
              <a:t>is the source of all color by shining it  through a prism.</a:t>
            </a:r>
          </a:p>
          <a:p>
            <a:pPr>
              <a:lnSpc>
                <a:spcPct val="80000"/>
              </a:lnSpc>
            </a:pPr>
            <a:r>
              <a:rPr lang="en-US" sz="3200" dirty="0" smtClean="0">
                <a:solidFill>
                  <a:srgbClr val="FFC000"/>
                </a:solidFill>
              </a:rPr>
              <a:t>Wavelength = UV – V – I– B – G – Y – O – R – IR </a:t>
            </a:r>
            <a:r>
              <a:rPr lang="en-US" dirty="0" smtClean="0"/>
              <a:t>.</a:t>
            </a:r>
          </a:p>
          <a:p>
            <a:pPr>
              <a:lnSpc>
                <a:spcPct val="80000"/>
              </a:lnSpc>
            </a:pPr>
            <a:endParaRPr lang="en-US" dirty="0" smtClean="0"/>
          </a:p>
          <a:p>
            <a:endParaRPr lang="en-US" dirty="0" smtClean="0"/>
          </a:p>
          <a:p>
            <a:endParaRPr lang="en-US" dirty="0"/>
          </a:p>
        </p:txBody>
      </p:sp>
      <p:pic>
        <p:nvPicPr>
          <p:cNvPr id="4" name="Picture 3" descr="Image233"/>
          <p:cNvPicPr>
            <a:picLocks noChangeAspect="1" noChangeArrowheads="1"/>
          </p:cNvPicPr>
          <p:nvPr/>
        </p:nvPicPr>
        <p:blipFill>
          <a:blip r:embed="rId2"/>
          <a:srcRect/>
          <a:stretch>
            <a:fillRect/>
          </a:stretch>
        </p:blipFill>
        <p:spPr>
          <a:xfrm>
            <a:off x="1219200" y="2743200"/>
            <a:ext cx="7772400" cy="4114800"/>
          </a:xfrm>
          <a:prstGeom prst="rect">
            <a:avLst/>
          </a:prstGeom>
          <a:noFill/>
          <a:ln/>
        </p:spPr>
      </p:pic>
      <p:sp>
        <p:nvSpPr>
          <p:cNvPr id="5" name="TextBox 4"/>
          <p:cNvSpPr txBox="1"/>
          <p:nvPr/>
        </p:nvSpPr>
        <p:spPr>
          <a:xfrm>
            <a:off x="8001000" y="5181600"/>
            <a:ext cx="869149" cy="369332"/>
          </a:xfrm>
          <a:prstGeom prst="rect">
            <a:avLst/>
          </a:prstGeom>
          <a:solidFill>
            <a:schemeClr val="accent5">
              <a:lumMod val="20000"/>
              <a:lumOff val="80000"/>
            </a:schemeClr>
          </a:solidFill>
        </p:spPr>
        <p:txBody>
          <a:bodyPr wrap="none" rtlCol="0">
            <a:spAutoFit/>
          </a:bodyPr>
          <a:lstStyle/>
          <a:p>
            <a:r>
              <a:rPr lang="en-US" b="1" dirty="0" smtClean="0">
                <a:solidFill>
                  <a:schemeClr val="bg2"/>
                </a:solidFill>
              </a:rPr>
              <a:t>380nm</a:t>
            </a:r>
            <a:endParaRPr lang="en-US" b="1" dirty="0">
              <a:solidFill>
                <a:schemeClr val="bg2"/>
              </a:solidFill>
            </a:endParaRPr>
          </a:p>
        </p:txBody>
      </p:sp>
      <p:sp>
        <p:nvSpPr>
          <p:cNvPr id="6" name="TextBox 5"/>
          <p:cNvSpPr txBox="1"/>
          <p:nvPr/>
        </p:nvSpPr>
        <p:spPr>
          <a:xfrm>
            <a:off x="8001000" y="4038600"/>
            <a:ext cx="869149" cy="369332"/>
          </a:xfrm>
          <a:prstGeom prst="rect">
            <a:avLst/>
          </a:prstGeom>
          <a:solidFill>
            <a:schemeClr val="accent5">
              <a:lumMod val="20000"/>
              <a:lumOff val="80000"/>
            </a:schemeClr>
          </a:solidFill>
        </p:spPr>
        <p:txBody>
          <a:bodyPr wrap="none" rtlCol="0">
            <a:spAutoFit/>
          </a:bodyPr>
          <a:lstStyle/>
          <a:p>
            <a:r>
              <a:rPr lang="en-US" b="1" dirty="0" smtClean="0">
                <a:solidFill>
                  <a:schemeClr val="bg2"/>
                </a:solidFill>
              </a:rPr>
              <a:t>780nm</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solidFill>
                  <a:srgbClr val="FFC000"/>
                </a:solidFill>
              </a:rPr>
              <a:t>Software:</a:t>
            </a:r>
            <a:endParaRPr lang="en-US" dirty="0">
              <a:solidFill>
                <a:srgbClr val="FFC000"/>
              </a:solidFill>
            </a:endParaRPr>
          </a:p>
        </p:txBody>
      </p:sp>
      <p:sp>
        <p:nvSpPr>
          <p:cNvPr id="8" name="Content Placeholder 7"/>
          <p:cNvSpPr>
            <a:spLocks noGrp="1"/>
          </p:cNvSpPr>
          <p:nvPr>
            <p:ph idx="1"/>
          </p:nvPr>
        </p:nvSpPr>
        <p:spPr/>
        <p:txBody>
          <a:bodyPr/>
          <a:lstStyle/>
          <a:p>
            <a:r>
              <a:rPr lang="en-US" dirty="0" smtClean="0"/>
              <a:t>A shade analysis software utilizes a digital camera to capture images and then transfer them to computer when color analysis is managed.</a:t>
            </a:r>
          </a:p>
          <a:p>
            <a:r>
              <a:rPr lang="en-US" dirty="0" err="1" smtClean="0"/>
              <a:t>Eg</a:t>
            </a:r>
            <a:r>
              <a:rPr lang="en-US" dirty="0" smtClean="0"/>
              <a:t>: </a:t>
            </a:r>
            <a:r>
              <a:rPr lang="en-US" dirty="0" smtClean="0">
                <a:solidFill>
                  <a:srgbClr val="FFFF00"/>
                </a:solidFill>
              </a:rPr>
              <a:t>clear match system </a:t>
            </a:r>
            <a:r>
              <a:rPr lang="en-US" dirty="0" smtClean="0"/>
              <a:t>(Smart Technology, Hood River)</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31" name="Rectangle 35"/>
          <p:cNvSpPr>
            <a:spLocks noGrp="1" noChangeArrowheads="1"/>
          </p:cNvSpPr>
          <p:nvPr>
            <p:ph type="title"/>
          </p:nvPr>
        </p:nvSpPr>
        <p:spPr>
          <a:xfrm>
            <a:off x="533400" y="304799"/>
            <a:ext cx="8610600" cy="533401"/>
          </a:xfrm>
        </p:spPr>
        <p:txBody>
          <a:bodyPr>
            <a:normAutofit fontScale="90000"/>
          </a:bodyPr>
          <a:lstStyle/>
          <a:p>
            <a:pPr algn="l"/>
            <a:r>
              <a:rPr lang="en-US" dirty="0" smtClean="0">
                <a:solidFill>
                  <a:srgbClr val="FFC000"/>
                </a:solidFill>
              </a:rPr>
              <a:t>  Current shade measuring devices:</a:t>
            </a:r>
            <a:endParaRPr lang="en-US" dirty="0">
              <a:solidFill>
                <a:srgbClr val="FFC000"/>
              </a:solidFill>
            </a:endParaRPr>
          </a:p>
        </p:txBody>
      </p:sp>
      <p:graphicFrame>
        <p:nvGraphicFramePr>
          <p:cNvPr id="80947" name="Group 51"/>
          <p:cNvGraphicFramePr>
            <a:graphicFrameLocks noGrp="1"/>
          </p:cNvGraphicFramePr>
          <p:nvPr>
            <p:ph idx="1"/>
          </p:nvPr>
        </p:nvGraphicFramePr>
        <p:xfrm>
          <a:off x="457200" y="1295400"/>
          <a:ext cx="8686800" cy="5218367"/>
        </p:xfrm>
        <a:graphic>
          <a:graphicData uri="http://schemas.openxmlformats.org/drawingml/2006/table">
            <a:tbl>
              <a:tblPr/>
              <a:tblGrid>
                <a:gridCol w="2895600"/>
                <a:gridCol w="2895600"/>
                <a:gridCol w="2895600"/>
              </a:tblGrid>
              <a:tr h="52705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rgbClr val="92D050"/>
                          </a:solidFill>
                          <a:effectLst/>
                          <a:latin typeface="Arial"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rgbClr val="92D050"/>
                          </a:solidFill>
                          <a:effectLst/>
                          <a:latin typeface="Arial" pitchFamily="34" charset="0"/>
                        </a:rPr>
                        <a:t>Manufacturer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rgbClr val="92D050"/>
                          </a:solidFill>
                          <a:effectLst/>
                          <a:latin typeface="Arial"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75565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Shade Eye NCC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err="1" smtClean="0">
                          <a:ln>
                            <a:noFill/>
                          </a:ln>
                          <a:solidFill>
                            <a:schemeClr val="tx1"/>
                          </a:solidFill>
                          <a:effectLst/>
                          <a:latin typeface="Arial" pitchFamily="34" charset="0"/>
                        </a:rPr>
                        <a:t>Shofu</a:t>
                      </a:r>
                      <a:r>
                        <a:rPr kumimoji="0" lang="en-US" sz="2000" b="0" i="0" u="none" strike="noStrike" cap="none" normalizeH="0" baseline="0" dirty="0" smtClean="0">
                          <a:ln>
                            <a:noFill/>
                          </a:ln>
                          <a:solidFill>
                            <a:schemeClr val="tx1"/>
                          </a:solidFill>
                          <a:effectLst/>
                          <a:latin typeface="Arial" pitchFamily="34" charset="0"/>
                        </a:rPr>
                        <a:t> Dental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smtClean="0">
                          <a:ln>
                            <a:noFill/>
                          </a:ln>
                          <a:solidFill>
                            <a:schemeClr val="tx1"/>
                          </a:solidFill>
                          <a:effectLst/>
                          <a:latin typeface="Arial" pitchFamily="34" charset="0"/>
                        </a:rPr>
                        <a:t>colorimeter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75406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err="1" smtClean="0">
                          <a:ln>
                            <a:noFill/>
                          </a:ln>
                          <a:solidFill>
                            <a:schemeClr val="tx1"/>
                          </a:solidFill>
                          <a:effectLst/>
                          <a:latin typeface="Arial" pitchFamily="34" charset="0"/>
                        </a:rPr>
                        <a:t>Easyshade</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err="1" smtClean="0">
                          <a:ln>
                            <a:noFill/>
                          </a:ln>
                          <a:solidFill>
                            <a:schemeClr val="tx1"/>
                          </a:solidFill>
                          <a:effectLst/>
                          <a:latin typeface="Arial" pitchFamily="34" charset="0"/>
                        </a:rPr>
                        <a:t>Vident</a:t>
                      </a:r>
                      <a:r>
                        <a:rPr kumimoji="0" lang="en-US" sz="2000" b="0" i="0" u="none" strike="noStrike" cap="none" normalizeH="0" baseline="0" dirty="0" smtClean="0">
                          <a:ln>
                            <a:noFill/>
                          </a:ln>
                          <a:solidFill>
                            <a:schemeClr val="tx1"/>
                          </a:solidFill>
                          <a:effectLst/>
                          <a:latin typeface="Arial" pitchFamily="34" charset="0"/>
                        </a:rPr>
                        <a:t> Corp.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spectrophotometer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75565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err="1" smtClean="0">
                          <a:ln>
                            <a:noFill/>
                          </a:ln>
                          <a:solidFill>
                            <a:schemeClr val="tx1"/>
                          </a:solidFill>
                          <a:effectLst/>
                          <a:latin typeface="Arial" pitchFamily="34" charset="0"/>
                        </a:rPr>
                        <a:t>ShadeScan</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err="1" smtClean="0">
                          <a:ln>
                            <a:noFill/>
                          </a:ln>
                          <a:solidFill>
                            <a:schemeClr val="tx1"/>
                          </a:solidFill>
                          <a:effectLst/>
                          <a:latin typeface="Arial" pitchFamily="34" charset="0"/>
                        </a:rPr>
                        <a:t>Cynovad</a:t>
                      </a:r>
                      <a:r>
                        <a:rPr kumimoji="0" lang="en-US" sz="2000" b="0" i="0" u="none" strike="noStrike" cap="none" normalizeH="0" baseline="0" dirty="0" smtClean="0">
                          <a:ln>
                            <a:noFill/>
                          </a:ln>
                          <a:solidFill>
                            <a:schemeClr val="tx1"/>
                          </a:solidFill>
                          <a:effectLst/>
                          <a:latin typeface="Arial" pitchFamily="34" charset="0"/>
                        </a:rPr>
                        <a:t> Inc.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DCI/colorimeter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75565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smtClean="0">
                          <a:ln>
                            <a:noFill/>
                          </a:ln>
                          <a:solidFill>
                            <a:schemeClr val="tx1"/>
                          </a:solidFill>
                          <a:effectLst/>
                          <a:latin typeface="Arial" pitchFamily="34" charset="0"/>
                        </a:rPr>
                        <a:t>ShadeVision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X-Rite Inc.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DCI/colorimeter</a:t>
                      </a:r>
                    </a:p>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75406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smtClean="0">
                          <a:ln>
                            <a:noFill/>
                          </a:ln>
                          <a:solidFill>
                            <a:schemeClr val="tx1"/>
                          </a:solidFill>
                          <a:effectLst/>
                          <a:latin typeface="Arial" pitchFamily="34" charset="0"/>
                        </a:rPr>
                        <a:t>SpectroShade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MHT, Switzerland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DCI/spectrophotometer</a:t>
                      </a:r>
                    </a:p>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75565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smtClean="0">
                          <a:ln>
                            <a:noFill/>
                          </a:ln>
                          <a:solidFill>
                            <a:schemeClr val="tx1"/>
                          </a:solidFill>
                          <a:effectLst/>
                          <a:latin typeface="Arial" pitchFamily="34" charset="0"/>
                        </a:rPr>
                        <a:t>ClearMatch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err="1" smtClean="0">
                          <a:ln>
                            <a:noFill/>
                          </a:ln>
                          <a:solidFill>
                            <a:schemeClr val="tx1"/>
                          </a:solidFill>
                          <a:effectLst/>
                          <a:latin typeface="Arial" pitchFamily="34" charset="0"/>
                        </a:rPr>
                        <a:t>SmartTechnology</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Tx/>
                        <a:buNone/>
                        <a:tabLst/>
                      </a:pPr>
                      <a:r>
                        <a:rPr kumimoji="0" lang="en-US" sz="2000" b="0" i="0" u="none" strike="noStrike" cap="none" normalizeH="0" baseline="0" dirty="0" smtClean="0">
                          <a:ln>
                            <a:noFill/>
                          </a:ln>
                          <a:solidFill>
                            <a:schemeClr val="tx1"/>
                          </a:solidFill>
                          <a:effectLst/>
                          <a:latin typeface="Arial" pitchFamily="34" charset="0"/>
                        </a:rPr>
                        <a:t>Software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rmAutofit fontScale="90000"/>
          </a:bodyPr>
          <a:lstStyle/>
          <a:p>
            <a:pPr algn="l"/>
            <a:r>
              <a:rPr lang="en-US" dirty="0" smtClean="0">
                <a:solidFill>
                  <a:srgbClr val="FFC000"/>
                </a:solidFill>
              </a:rPr>
              <a:t>Shade communication:</a:t>
            </a:r>
            <a:endParaRPr lang="en-US" dirty="0">
              <a:solidFill>
                <a:srgbClr val="FFC000"/>
              </a:solidFill>
            </a:endParaRPr>
          </a:p>
        </p:txBody>
      </p:sp>
      <p:sp>
        <p:nvSpPr>
          <p:cNvPr id="8" name="Content Placeholder 7"/>
          <p:cNvSpPr>
            <a:spLocks noGrp="1"/>
          </p:cNvSpPr>
          <p:nvPr>
            <p:ph idx="1"/>
          </p:nvPr>
        </p:nvSpPr>
        <p:spPr>
          <a:xfrm>
            <a:off x="457200" y="1066800"/>
            <a:ext cx="6477000" cy="5486400"/>
          </a:xfrm>
        </p:spPr>
        <p:txBody>
          <a:bodyPr>
            <a:normAutofit fontScale="85000" lnSpcReduction="10000"/>
          </a:bodyPr>
          <a:lstStyle/>
          <a:p>
            <a:r>
              <a:rPr lang="en-US" dirty="0" smtClean="0"/>
              <a:t>Once a shade is selected, it has to be effectively communicated to the </a:t>
            </a:r>
            <a:r>
              <a:rPr lang="en-US" dirty="0" smtClean="0">
                <a:solidFill>
                  <a:srgbClr val="FFFF00"/>
                </a:solidFill>
              </a:rPr>
              <a:t>dental laboratory.</a:t>
            </a:r>
          </a:p>
          <a:p>
            <a:r>
              <a:rPr lang="en-US" dirty="0" smtClean="0"/>
              <a:t>High quality </a:t>
            </a:r>
            <a:r>
              <a:rPr lang="en-US" smtClean="0"/>
              <a:t>digital photographs </a:t>
            </a:r>
            <a:r>
              <a:rPr lang="en-US" dirty="0" smtClean="0"/>
              <a:t>are best means. </a:t>
            </a:r>
          </a:p>
          <a:p>
            <a:r>
              <a:rPr lang="en-US" dirty="0" smtClean="0"/>
              <a:t>Digital photographs taken along with the appropriate shade tab using consistent lighting helps the clinician to precisely communicate the shade to the laboratory.</a:t>
            </a:r>
          </a:p>
          <a:p>
            <a:r>
              <a:rPr lang="en-US" dirty="0" smtClean="0"/>
              <a:t>Digital images are sent electronically or on a CD.</a:t>
            </a:r>
          </a:p>
          <a:p>
            <a:r>
              <a:rPr lang="en-US" dirty="0" smtClean="0"/>
              <a:t>Characterization can be located on a drawing that duplicates the </a:t>
            </a:r>
            <a:r>
              <a:rPr lang="en-US" dirty="0" err="1" smtClean="0"/>
              <a:t>size,shape</a:t>
            </a:r>
            <a:r>
              <a:rPr lang="en-US" dirty="0" smtClean="0"/>
              <a:t> &amp; contours of the required restoration.</a:t>
            </a:r>
          </a:p>
          <a:p>
            <a:endParaRPr lang="en-US" dirty="0" smtClean="0"/>
          </a:p>
          <a:p>
            <a:endParaRPr lang="en-US" dirty="0" smtClean="0"/>
          </a:p>
          <a:p>
            <a:endParaRPr lang="en-US" dirty="0">
              <a:solidFill>
                <a:schemeClr val="bg1">
                  <a:lumMod val="95000"/>
                </a:schemeClr>
              </a:solidFill>
            </a:endParaRPr>
          </a:p>
        </p:txBody>
      </p:sp>
      <p:pic>
        <p:nvPicPr>
          <p:cNvPr id="5" name="Picture 4" descr="lori-shade-tab.jpg"/>
          <p:cNvPicPr>
            <a:picLocks noChangeAspect="1"/>
          </p:cNvPicPr>
          <p:nvPr/>
        </p:nvPicPr>
        <p:blipFill>
          <a:blip r:embed="rId2"/>
          <a:stretch>
            <a:fillRect/>
          </a:stretch>
        </p:blipFill>
        <p:spPr>
          <a:xfrm>
            <a:off x="6629400" y="0"/>
            <a:ext cx="2514600" cy="2673021"/>
          </a:xfrm>
          <a:prstGeom prst="rect">
            <a:avLst/>
          </a:prstGeom>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4913829"/>
            <a:ext cx="2362200" cy="1944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b="1" dirty="0" smtClean="0">
                <a:solidFill>
                  <a:srgbClr val="FFC000"/>
                </a:solidFill>
              </a:rPr>
              <a:t>Conclusion:</a:t>
            </a:r>
            <a:endParaRPr lang="en-US" b="1" dirty="0">
              <a:solidFill>
                <a:srgbClr val="FFC000"/>
              </a:solidFill>
            </a:endParaRPr>
          </a:p>
        </p:txBody>
      </p:sp>
      <p:sp>
        <p:nvSpPr>
          <p:cNvPr id="8" name="Content Placeholder 7"/>
          <p:cNvSpPr>
            <a:spLocks noGrp="1"/>
          </p:cNvSpPr>
          <p:nvPr>
            <p:ph idx="1"/>
          </p:nvPr>
        </p:nvSpPr>
        <p:spPr>
          <a:xfrm>
            <a:off x="457200" y="1600200"/>
            <a:ext cx="8229600" cy="4953000"/>
          </a:xfrm>
        </p:spPr>
        <p:txBody>
          <a:bodyPr>
            <a:normAutofit/>
          </a:bodyPr>
          <a:lstStyle/>
          <a:p>
            <a:r>
              <a:rPr lang="en-US" dirty="0" smtClean="0"/>
              <a:t>Teeth display variance &amp; nuances, showing individuality in given dentition.</a:t>
            </a:r>
          </a:p>
          <a:p>
            <a:r>
              <a:rPr lang="en-US" dirty="0" smtClean="0"/>
              <a:t>The clinician should have thorough knowledge about basic tooth morphology, color concepts, tooth size, their relation to each other &amp; aim at producing optimum esthetics.</a:t>
            </a:r>
          </a:p>
          <a:p>
            <a:r>
              <a:rPr lang="en-US" dirty="0" smtClean="0"/>
              <a:t>With increasing demand for esthetic restorations, </a:t>
            </a:r>
            <a:r>
              <a:rPr lang="en-US" dirty="0" smtClean="0">
                <a:solidFill>
                  <a:srgbClr val="FFFF00"/>
                </a:solidFill>
              </a:rPr>
              <a:t>accurate shade matching </a:t>
            </a:r>
            <a:r>
              <a:rPr lang="en-US" dirty="0" smtClean="0"/>
              <a:t>is of great importance in dentistry.</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47500" lnSpcReduction="20000"/>
          </a:bodyPr>
          <a:lstStyle/>
          <a:p>
            <a:pPr>
              <a:defRPr/>
            </a:pPr>
            <a:r>
              <a:rPr lang="en-US" sz="3200" dirty="0" smtClean="0">
                <a:cs typeface="Times New Roman" panose="02020603050405020304" pitchFamily="18" charset="0"/>
              </a:rPr>
              <a:t>Color science and Shade selection in operative dentistry: </a:t>
            </a:r>
            <a:r>
              <a:rPr lang="en-US" sz="3200" dirty="0" err="1" smtClean="0">
                <a:cs typeface="Times New Roman" panose="02020603050405020304" pitchFamily="18" charset="0"/>
              </a:rPr>
              <a:t>Dayane</a:t>
            </a:r>
            <a:r>
              <a:rPr lang="en-US" sz="3200" dirty="0" smtClean="0">
                <a:cs typeface="Times New Roman" panose="02020603050405020304" pitchFamily="18" charset="0"/>
              </a:rPr>
              <a:t> </a:t>
            </a:r>
            <a:r>
              <a:rPr lang="en-US" sz="3200" dirty="0" err="1" smtClean="0">
                <a:cs typeface="Times New Roman" panose="02020603050405020304" pitchFamily="18" charset="0"/>
              </a:rPr>
              <a:t>Oliveria</a:t>
            </a:r>
            <a:endParaRPr lang="en-US" sz="3200" dirty="0" smtClean="0">
              <a:cs typeface="Times New Roman" panose="02020603050405020304" pitchFamily="18" charset="0"/>
            </a:endParaRP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Shade selection in Dentistry: Ahmad </a:t>
            </a:r>
            <a:r>
              <a:rPr lang="en-US" sz="3200" dirty="0" err="1" smtClean="0">
                <a:cs typeface="Times New Roman" panose="02020603050405020304" pitchFamily="18" charset="0"/>
              </a:rPr>
              <a:t>Judeh</a:t>
            </a:r>
            <a:endParaRPr lang="en-US" sz="3200" dirty="0" smtClean="0">
              <a:cs typeface="Times New Roman" panose="02020603050405020304" pitchFamily="18" charset="0"/>
            </a:endParaRP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Shade selection in  Aesthetic Dentistry: </a:t>
            </a:r>
            <a:r>
              <a:rPr lang="en-US" sz="3200" dirty="0" err="1" smtClean="0">
                <a:cs typeface="Times New Roman" panose="02020603050405020304" pitchFamily="18" charset="0"/>
              </a:rPr>
              <a:t>Deepa</a:t>
            </a:r>
            <a:r>
              <a:rPr lang="en-US" sz="3200" dirty="0" smtClean="0">
                <a:cs typeface="Times New Roman" panose="02020603050405020304" pitchFamily="18" charset="0"/>
              </a:rPr>
              <a:t> </a:t>
            </a:r>
            <a:r>
              <a:rPr lang="en-US" sz="3200" dirty="0" err="1" smtClean="0">
                <a:cs typeface="Times New Roman" panose="02020603050405020304" pitchFamily="18" charset="0"/>
              </a:rPr>
              <a:t>Ponnaiyan</a:t>
            </a:r>
            <a:endParaRPr lang="en-US" sz="3200" dirty="0" smtClean="0">
              <a:cs typeface="Times New Roman" panose="02020603050405020304" pitchFamily="18" charset="0"/>
            </a:endParaRP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Shade selection in </a:t>
            </a:r>
            <a:r>
              <a:rPr lang="en-US" sz="3200" dirty="0" err="1" smtClean="0">
                <a:cs typeface="Times New Roman" panose="02020603050405020304" pitchFamily="18" charset="0"/>
              </a:rPr>
              <a:t>Dentistry:A</a:t>
            </a:r>
            <a:r>
              <a:rPr lang="en-US" sz="3200" dirty="0" smtClean="0">
                <a:cs typeface="Times New Roman" panose="02020603050405020304" pitchFamily="18" charset="0"/>
              </a:rPr>
              <a:t> simple guide to dentists: </a:t>
            </a:r>
            <a:r>
              <a:rPr lang="en-US" sz="3200" smtClean="0">
                <a:cs typeface="Times New Roman" panose="02020603050405020304" pitchFamily="18" charset="0"/>
              </a:rPr>
              <a:t>Dr Josephine Flora A</a:t>
            </a:r>
            <a:endParaRPr lang="en-US" sz="3200" dirty="0" smtClean="0">
              <a:cs typeface="Times New Roman" panose="02020603050405020304" pitchFamily="18" charset="0"/>
            </a:endParaRP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Art  &amp; science of operative dentistry – </a:t>
            </a:r>
            <a:r>
              <a:rPr lang="en-US" sz="3200" dirty="0" err="1" smtClean="0">
                <a:cs typeface="Times New Roman" panose="02020603050405020304" pitchFamily="18" charset="0"/>
              </a:rPr>
              <a:t>Sturdevant’s</a:t>
            </a:r>
            <a:endParaRPr lang="en-US" sz="3200" dirty="0" smtClean="0">
              <a:cs typeface="Times New Roman" panose="02020603050405020304" pitchFamily="18" charset="0"/>
            </a:endParaRP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Textbook of operative dentistry – </a:t>
            </a:r>
            <a:r>
              <a:rPr lang="en-US" sz="3200" dirty="0" err="1" smtClean="0">
                <a:cs typeface="Times New Roman" panose="02020603050405020304" pitchFamily="18" charset="0"/>
              </a:rPr>
              <a:t>Vimal</a:t>
            </a:r>
            <a:r>
              <a:rPr lang="en-US" sz="3200" dirty="0" smtClean="0">
                <a:cs typeface="Times New Roman" panose="02020603050405020304" pitchFamily="18" charset="0"/>
              </a:rPr>
              <a:t> K </a:t>
            </a:r>
            <a:r>
              <a:rPr lang="en-US" sz="3200" dirty="0" err="1" smtClean="0">
                <a:cs typeface="Times New Roman" panose="02020603050405020304" pitchFamily="18" charset="0"/>
              </a:rPr>
              <a:t>Sikri</a:t>
            </a:r>
            <a:r>
              <a:rPr lang="en-US" sz="3200" dirty="0" smtClean="0">
                <a:cs typeface="Times New Roman" panose="02020603050405020304" pitchFamily="18" charset="0"/>
              </a:rPr>
              <a:t> </a:t>
            </a: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Textbook of operative dentistry – </a:t>
            </a:r>
            <a:r>
              <a:rPr lang="en-US" sz="3200" dirty="0" err="1" smtClean="0">
                <a:cs typeface="Times New Roman" panose="02020603050405020304" pitchFamily="18" charset="0"/>
              </a:rPr>
              <a:t>Ramya</a:t>
            </a:r>
            <a:r>
              <a:rPr lang="en-US" sz="3200" dirty="0" smtClean="0">
                <a:cs typeface="Times New Roman" panose="02020603050405020304" pitchFamily="18" charset="0"/>
              </a:rPr>
              <a:t> </a:t>
            </a:r>
            <a:r>
              <a:rPr lang="en-US" sz="3200" dirty="0" err="1" smtClean="0">
                <a:cs typeface="Times New Roman" panose="02020603050405020304" pitchFamily="18" charset="0"/>
              </a:rPr>
              <a:t>Raghu</a:t>
            </a:r>
            <a:endParaRPr lang="en-US" sz="3200" dirty="0" smtClean="0">
              <a:cs typeface="Times New Roman" panose="02020603050405020304" pitchFamily="18" charset="0"/>
            </a:endParaRPr>
          </a:p>
          <a:p>
            <a:pPr>
              <a:defRPr/>
            </a:pPr>
            <a:endParaRPr lang="en-US" sz="3200" dirty="0" smtClean="0">
              <a:cs typeface="Times New Roman" panose="02020603050405020304" pitchFamily="18" charset="0"/>
            </a:endParaRPr>
          </a:p>
          <a:p>
            <a:pPr>
              <a:defRPr/>
            </a:pPr>
            <a:r>
              <a:rPr lang="en-US" sz="3200" dirty="0" smtClean="0">
                <a:cs typeface="Times New Roman" panose="02020603050405020304" pitchFamily="18" charset="0"/>
              </a:rPr>
              <a:t>Textbook of operative dentistry – </a:t>
            </a:r>
            <a:r>
              <a:rPr lang="en-US" sz="3200" dirty="0" err="1" smtClean="0">
                <a:cs typeface="Times New Roman" panose="02020603050405020304" pitchFamily="18" charset="0"/>
              </a:rPr>
              <a:t>Nisha</a:t>
            </a:r>
            <a:r>
              <a:rPr lang="en-US" sz="3200" dirty="0" smtClean="0">
                <a:cs typeface="Times New Roman" panose="02020603050405020304" pitchFamily="18" charset="0"/>
              </a:rPr>
              <a:t> </a:t>
            </a:r>
            <a:r>
              <a:rPr lang="en-US" sz="3200" dirty="0" err="1" smtClean="0">
                <a:cs typeface="Times New Roman" panose="02020603050405020304" pitchFamily="18" charset="0"/>
              </a:rPr>
              <a:t>Garg</a:t>
            </a:r>
            <a:endParaRPr lang="en-US" sz="3200" dirty="0" smtClean="0">
              <a:cs typeface="Times New Roman" panose="02020603050405020304" pitchFamily="18" charset="0"/>
            </a:endParaRP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6).jpg"/>
          <p:cNvPicPr>
            <a:picLocks noGrp="1" noChangeAspect="1"/>
          </p:cNvPicPr>
          <p:nvPr>
            <p:ph idx="1"/>
          </p:nvPr>
        </p:nvPicPr>
        <p:blipFill>
          <a:blip r:embed="rId2"/>
          <a:stretch>
            <a:fillRect/>
          </a:stretch>
        </p:blipFill>
        <p:spPr>
          <a:xfrm>
            <a:off x="0" y="0"/>
            <a:ext cx="9143999" cy="685799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895600"/>
            <a:ext cx="9144000" cy="3962400"/>
          </a:xfrm>
          <a:prstGeom prst="rect">
            <a:avLst/>
          </a:prstGeom>
          <a:noFill/>
          <a:ln w="9525">
            <a:noFill/>
            <a:miter lim="800000"/>
            <a:headEnd/>
            <a:tailEnd/>
          </a:ln>
        </p:spPr>
      </p:pic>
      <p:sp>
        <p:nvSpPr>
          <p:cNvPr id="5" name="TextBox 4"/>
          <p:cNvSpPr txBox="1"/>
          <p:nvPr/>
        </p:nvSpPr>
        <p:spPr>
          <a:xfrm>
            <a:off x="2362200" y="6534834"/>
            <a:ext cx="4830168"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outerShdw>
                </a:effectLst>
              </a:rPr>
              <a:t>Electromagnetic spectrum 380 – 780 nm is visible</a:t>
            </a:r>
          </a:p>
          <a:p>
            <a:endParaRPr lang="en-US" dirty="0"/>
          </a:p>
        </p:txBody>
      </p:sp>
      <p:pic>
        <p:nvPicPr>
          <p:cNvPr id="6" name="Picture 5"/>
          <p:cNvPicPr>
            <a:picLocks noChangeAspect="1" noChangeArrowheads="1"/>
          </p:cNvPicPr>
          <p:nvPr/>
        </p:nvPicPr>
        <p:blipFill>
          <a:blip r:embed="rId3"/>
          <a:srcRect/>
          <a:stretch>
            <a:fillRect/>
          </a:stretch>
        </p:blipFill>
        <p:spPr bwMode="auto">
          <a:xfrm>
            <a:off x="0" y="0"/>
            <a:ext cx="9144000"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1318</TotalTime>
  <Words>3464</Words>
  <Application>Microsoft Office PowerPoint</Application>
  <PresentationFormat>On-screen Show (4:3)</PresentationFormat>
  <Paragraphs>489</Paragraphs>
  <Slides>85</Slides>
  <Notes>9</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Metro</vt:lpstr>
      <vt:lpstr>COLOR AND SHADE SELECTION</vt:lpstr>
      <vt:lpstr>Introduction</vt:lpstr>
      <vt:lpstr>Introduction</vt:lpstr>
      <vt:lpstr>Introduction</vt:lpstr>
      <vt:lpstr>Definitions:</vt:lpstr>
      <vt:lpstr>PowerPoint Presentation</vt:lpstr>
      <vt:lpstr>Light:</vt:lpstr>
      <vt:lpstr>PowerPoint Presentation</vt:lpstr>
      <vt:lpstr>PowerPoint Presentation</vt:lpstr>
      <vt:lpstr>Wavelength range of different colors </vt:lpstr>
      <vt:lpstr>How do we see color?:</vt:lpstr>
      <vt:lpstr>PowerPoint Presentation</vt:lpstr>
      <vt:lpstr>Eye :</vt:lpstr>
      <vt:lpstr>Dimensions of color:</vt:lpstr>
      <vt:lpstr>Chroma:</vt:lpstr>
      <vt:lpstr>Value:</vt:lpstr>
      <vt:lpstr>PowerPoint Presentation</vt:lpstr>
      <vt:lpstr>Relative clinical importance of hue, value and chroma : </vt:lpstr>
      <vt:lpstr>Munsell color system  showing 3-d spatial arrangement of hue,value and chroma</vt:lpstr>
      <vt:lpstr>PowerPoint Presentation</vt:lpstr>
      <vt:lpstr>Primary Colors:</vt:lpstr>
      <vt:lpstr>Secondary Colors:</vt:lpstr>
      <vt:lpstr>Primary &amp; Secondary Colors:</vt:lpstr>
      <vt:lpstr>Complementary colors:</vt:lpstr>
      <vt:lpstr>COLOUR OF NATURAL TEETH:</vt:lpstr>
      <vt:lpstr>Color of the human teeth: acc to Clark</vt:lpstr>
      <vt:lpstr>OTHER OPTICAL PRPOPERTIES OF  TEETH:</vt:lpstr>
      <vt:lpstr>Translucency: </vt:lpstr>
      <vt:lpstr>Fluorescence:</vt:lpstr>
      <vt:lpstr>Opalescence:</vt:lpstr>
      <vt:lpstr>Transparency: </vt:lpstr>
      <vt:lpstr>PowerPoint Presentation</vt:lpstr>
      <vt:lpstr>PowerPoint Presentation</vt:lpstr>
      <vt:lpstr>PowerPoint Presentation</vt:lpstr>
      <vt:lpstr>PowerPoint Presentation</vt:lpstr>
      <vt:lpstr>Factors affecting Color perception:</vt:lpstr>
      <vt:lpstr>Light source</vt:lpstr>
      <vt:lpstr>PowerPoint Presentation</vt:lpstr>
      <vt:lpstr>Ideal light source in dental clinic:</vt:lpstr>
      <vt:lpstr>PowerPoint Presentation</vt:lpstr>
      <vt:lpstr>Color  Rendering  Index ( CRI)  </vt:lpstr>
      <vt:lpstr>Color  Rendering  Index ( CRI)  </vt:lpstr>
      <vt:lpstr>PowerPoint Presentation</vt:lpstr>
      <vt:lpstr>Surface Viewed: </vt:lpstr>
      <vt:lpstr>Tooth viewed:</vt:lpstr>
      <vt:lpstr>Individual Observer:dentist</vt:lpstr>
      <vt:lpstr>Individual Observer</vt:lpstr>
      <vt:lpstr>Surrounding condition:</vt:lpstr>
      <vt:lpstr>Recommended protocol for shade selection:</vt:lpstr>
      <vt:lpstr>Recommended protocol for shade selection:</vt:lpstr>
      <vt:lpstr>Recommended protocol for shade selection:</vt:lpstr>
      <vt:lpstr>Recommended protocol for shade selection:</vt:lpstr>
      <vt:lpstr>Shade Mapping</vt:lpstr>
      <vt:lpstr>Dental Shade Guides: </vt:lpstr>
      <vt:lpstr>Inadequacies of shade guides:</vt:lpstr>
      <vt:lpstr>Shade selection techniques:</vt:lpstr>
      <vt:lpstr>Visual shade selection: </vt:lpstr>
      <vt:lpstr>Vitapan Classical shade guide</vt:lpstr>
      <vt:lpstr>Vitapan classical shade guide:</vt:lpstr>
      <vt:lpstr>Vitapan classical shade guide:</vt:lpstr>
      <vt:lpstr>     Chromascope Shade guide</vt:lpstr>
      <vt:lpstr> Chromascope shade guide:</vt:lpstr>
      <vt:lpstr>Chromascope shade guide:</vt:lpstr>
      <vt:lpstr>Shade selection technique:</vt:lpstr>
      <vt:lpstr>  Vitapan 3D Master Shade Guide</vt:lpstr>
      <vt:lpstr>Vitapan 3D Master shade guide:</vt:lpstr>
      <vt:lpstr>PowerPoint Presentation</vt:lpstr>
      <vt:lpstr>PowerPoint Presentation</vt:lpstr>
      <vt:lpstr>PowerPoint Presentation</vt:lpstr>
      <vt:lpstr>Vitapan 3D Master Shade Guide</vt:lpstr>
      <vt:lpstr>Shade selection technique for vitapan 3D master shade guide:</vt:lpstr>
      <vt:lpstr>Shade selection technique for vitapan 3D master shade guide:</vt:lpstr>
      <vt:lpstr>Instrument shade selection:</vt:lpstr>
      <vt:lpstr>RGB devices:</vt:lpstr>
      <vt:lpstr>Digital cameras</vt:lpstr>
      <vt:lpstr>Spectrophotometers:</vt:lpstr>
      <vt:lpstr>PowerPoint Presentation</vt:lpstr>
      <vt:lpstr>Colorimeters:</vt:lpstr>
      <vt:lpstr>PowerPoint Presentation</vt:lpstr>
      <vt:lpstr>Software:</vt:lpstr>
      <vt:lpstr>  Current shade measuring devices:</vt:lpstr>
      <vt:lpstr>Shade communication:</vt:lpstr>
      <vt:lpstr>Conclusion:</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AND SHADE SELECTION</dc:title>
  <dc:creator>ACER</dc:creator>
  <cp:lastModifiedBy>IDA ROOM</cp:lastModifiedBy>
  <cp:revision>70</cp:revision>
  <dcterms:created xsi:type="dcterms:W3CDTF">2006-08-16T00:00:00Z</dcterms:created>
  <dcterms:modified xsi:type="dcterms:W3CDTF">2023-05-21T05:10:25Z</dcterms:modified>
</cp:coreProperties>
</file>