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slide" Target="slides/slide249.xml"/><Relationship Id="rId255" Type="http://schemas.openxmlformats.org/officeDocument/2006/relationships/slide" Target="slides/slide250.xml"/><Relationship Id="rId256" Type="http://schemas.openxmlformats.org/officeDocument/2006/relationships/slide" Target="slides/slide251.xml"/><Relationship Id="rId257" Type="http://schemas.openxmlformats.org/officeDocument/2006/relationships/slide" Target="slides/slide252.xml"/><Relationship Id="rId258" Type="http://schemas.openxmlformats.org/officeDocument/2006/relationships/slide" Target="slides/slide253.xml"/><Relationship Id="rId259" Type="http://schemas.openxmlformats.org/officeDocument/2006/relationships/slide" Target="slides/slide254.xml"/><Relationship Id="rId260" Type="http://schemas.openxmlformats.org/officeDocument/2006/relationships/slide" Target="slides/slide255.xml"/><Relationship Id="rId261" Type="http://schemas.openxmlformats.org/officeDocument/2006/relationships/slide" Target="slides/slide256.xml"/><Relationship Id="rId262" Type="http://schemas.openxmlformats.org/officeDocument/2006/relationships/slide" Target="slides/slide257.xml"/><Relationship Id="rId263" Type="http://schemas.openxmlformats.org/officeDocument/2006/relationships/slide" Target="slides/slide258.xml"/><Relationship Id="rId264" Type="http://schemas.openxmlformats.org/officeDocument/2006/relationships/slide" Target="slides/slide259.xml"/><Relationship Id="rId265" Type="http://schemas.openxmlformats.org/officeDocument/2006/relationships/slide" Target="slides/slide260.xml"/><Relationship Id="rId266" Type="http://schemas.openxmlformats.org/officeDocument/2006/relationships/slide" Target="slides/slide261.xml"/><Relationship Id="rId267" Type="http://schemas.openxmlformats.org/officeDocument/2006/relationships/slide" Target="slides/slide262.xml"/><Relationship Id="rId268" Type="http://schemas.openxmlformats.org/officeDocument/2006/relationships/slide" Target="slides/slide263.xml"/><Relationship Id="rId269" Type="http://schemas.openxmlformats.org/officeDocument/2006/relationships/slide" Target="slides/slide264.xml"/><Relationship Id="rId270" Type="http://schemas.openxmlformats.org/officeDocument/2006/relationships/slide" Target="slides/slide265.xml"/><Relationship Id="rId271" Type="http://schemas.openxmlformats.org/officeDocument/2006/relationships/slide" Target="slides/slide266.xml"/><Relationship Id="rId272" Type="http://schemas.openxmlformats.org/officeDocument/2006/relationships/slide" Target="slides/slide267.xml"/><Relationship Id="rId273" Type="http://schemas.openxmlformats.org/officeDocument/2006/relationships/slide" Target="slides/slide268.xml"/><Relationship Id="rId274" Type="http://schemas.openxmlformats.org/officeDocument/2006/relationships/slide" Target="slides/slide269.xml"/><Relationship Id="rId275" Type="http://schemas.openxmlformats.org/officeDocument/2006/relationships/slide" Target="slides/slide270.xml"/><Relationship Id="rId276" Type="http://schemas.openxmlformats.org/officeDocument/2006/relationships/slide" Target="slides/slide271.xml"/><Relationship Id="rId277" Type="http://schemas.openxmlformats.org/officeDocument/2006/relationships/slide" Target="slides/slide272.xml"/><Relationship Id="rId278" Type="http://schemas.openxmlformats.org/officeDocument/2006/relationships/slide" Target="slides/slide273.xml"/><Relationship Id="rId279" Type="http://schemas.openxmlformats.org/officeDocument/2006/relationships/slide" Target="slides/slide274.xml"/><Relationship Id="rId280" Type="http://schemas.openxmlformats.org/officeDocument/2006/relationships/slide" Target="slides/slide275.xml"/><Relationship Id="rId281" Type="http://schemas.openxmlformats.org/officeDocument/2006/relationships/slide" Target="slides/slide276.xml"/><Relationship Id="rId282" Type="http://schemas.openxmlformats.org/officeDocument/2006/relationships/slide" Target="slides/slide277.xml"/><Relationship Id="rId283" Type="http://schemas.openxmlformats.org/officeDocument/2006/relationships/slide" Target="slides/slide278.xml"/><Relationship Id="rId284" Type="http://schemas.openxmlformats.org/officeDocument/2006/relationships/slide" Target="slides/slide279.xml"/><Relationship Id="rId285" Type="http://schemas.openxmlformats.org/officeDocument/2006/relationships/slide" Target="slides/slide280.xml"/><Relationship Id="rId286" Type="http://schemas.openxmlformats.org/officeDocument/2006/relationships/slide" Target="slides/slide281.xml"/><Relationship Id="rId287" Type="http://schemas.openxmlformats.org/officeDocument/2006/relationships/slide" Target="slides/slide282.xml"/><Relationship Id="rId288" Type="http://schemas.openxmlformats.org/officeDocument/2006/relationships/slide" Target="slides/slide283.xml"/><Relationship Id="rId289" Type="http://schemas.openxmlformats.org/officeDocument/2006/relationships/slide" Target="slides/slide284.xml"/><Relationship Id="rId290" Type="http://schemas.openxmlformats.org/officeDocument/2006/relationships/slide" Target="slides/slide285.xml"/><Relationship Id="rId291" Type="http://schemas.openxmlformats.org/officeDocument/2006/relationships/slide" Target="slides/slide286.xml"/><Relationship Id="rId292" Type="http://schemas.openxmlformats.org/officeDocument/2006/relationships/slide" Target="slides/slide287.xml"/><Relationship Id="rId293" Type="http://schemas.openxmlformats.org/officeDocument/2006/relationships/slide" Target="slides/slide288.xml"/><Relationship Id="rId294" Type="http://schemas.openxmlformats.org/officeDocument/2006/relationships/slide" Target="slides/slide289.xml"/><Relationship Id="rId295" Type="http://schemas.openxmlformats.org/officeDocument/2006/relationships/slide" Target="slides/slide290.xml"/><Relationship Id="rId296" Type="http://schemas.openxmlformats.org/officeDocument/2006/relationships/slide" Target="slides/slide291.xml"/><Relationship Id="rId297" Type="http://schemas.openxmlformats.org/officeDocument/2006/relationships/slide" Target="slides/slide292.xml"/><Relationship Id="rId298" Type="http://schemas.openxmlformats.org/officeDocument/2006/relationships/slide" Target="slides/slide293.xml"/><Relationship Id="rId299" Type="http://schemas.openxmlformats.org/officeDocument/2006/relationships/slide" Target="slides/slide294.xml"/><Relationship Id="rId300" Type="http://schemas.openxmlformats.org/officeDocument/2006/relationships/slide" Target="slides/slide295.xml"/><Relationship Id="rId301" Type="http://schemas.openxmlformats.org/officeDocument/2006/relationships/slide" Target="slides/slide29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80489" y="918718"/>
            <a:ext cx="638302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C8C2D1"/>
                </a:solidFill>
                <a:latin typeface="Comic Sans MS"/>
                <a:cs typeface="Comic Sans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3610356" y="963155"/>
            <a:ext cx="3873246" cy="552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533399" y="2333244"/>
            <a:ext cx="6974205" cy="15240"/>
          </a:xfrm>
          <a:custGeom>
            <a:avLst/>
            <a:gdLst/>
            <a:ahLst/>
            <a:cxnLst/>
            <a:rect l="l" t="t" r="r" b="b"/>
            <a:pathLst>
              <a:path w="6974205" h="15239">
                <a:moveTo>
                  <a:pt x="6973824" y="0"/>
                </a:moveTo>
                <a:lnTo>
                  <a:pt x="0" y="0"/>
                </a:lnTo>
                <a:lnTo>
                  <a:pt x="0" y="15239"/>
                </a:lnTo>
                <a:lnTo>
                  <a:pt x="6973824" y="15239"/>
                </a:lnTo>
                <a:lnTo>
                  <a:pt x="6973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0700" y="170811"/>
            <a:ext cx="8102600" cy="2824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0700" y="1793189"/>
            <a:ext cx="4699635" cy="1754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Relationship Id="rId3" Type="http://schemas.openxmlformats.org/officeDocument/2006/relationships/image" Target="../media/image94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95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8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jp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pn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123.jp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Relationship Id="rId3" Type="http://schemas.openxmlformats.org/officeDocument/2006/relationships/image" Target="../media/image126.jpg"/><Relationship Id="rId4" Type="http://schemas.openxmlformats.org/officeDocument/2006/relationships/image" Target="../media/image127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29.jp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jp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png"/><Relationship Id="rId3" Type="http://schemas.openxmlformats.org/officeDocument/2006/relationships/image" Target="../media/image133.jp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pn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pn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png"/><Relationship Id="rId3" Type="http://schemas.openxmlformats.org/officeDocument/2006/relationships/image" Target="../media/image137.jp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Relationship Id="rId3" Type="http://schemas.openxmlformats.org/officeDocument/2006/relationships/image" Target="../media/image139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png"/><Relationship Id="rId3" Type="http://schemas.openxmlformats.org/officeDocument/2006/relationships/image" Target="../media/image143.jpg"/><Relationship Id="rId4" Type="http://schemas.openxmlformats.org/officeDocument/2006/relationships/image" Target="../media/image144.jp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jp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png"/><Relationship Id="rId3" Type="http://schemas.openxmlformats.org/officeDocument/2006/relationships/image" Target="../media/image148.jpg"/><Relationship Id="rId4" Type="http://schemas.openxmlformats.org/officeDocument/2006/relationships/image" Target="../media/image149.pn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png"/><Relationship Id="rId3" Type="http://schemas.openxmlformats.org/officeDocument/2006/relationships/image" Target="../media/image144.jpg"/><Relationship Id="rId4" Type="http://schemas.openxmlformats.org/officeDocument/2006/relationships/image" Target="../media/image151.jp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png"/><Relationship Id="rId3" Type="http://schemas.openxmlformats.org/officeDocument/2006/relationships/image" Target="../media/image158.jp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Relationship Id="rId3" Type="http://schemas.openxmlformats.org/officeDocument/2006/relationships/image" Target="../media/image160.jpg"/><Relationship Id="rId4" Type="http://schemas.openxmlformats.org/officeDocument/2006/relationships/image" Target="../media/image161.jpg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jpg"/><Relationship Id="rId3" Type="http://schemas.openxmlformats.org/officeDocument/2006/relationships/image" Target="../media/image163.jpg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png"/><Relationship Id="rId3" Type="http://schemas.openxmlformats.org/officeDocument/2006/relationships/image" Target="../media/image165.jp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6.jp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jp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png"/><Relationship Id="rId3" Type="http://schemas.openxmlformats.org/officeDocument/2006/relationships/image" Target="../media/image169.jp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jp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2.pn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.jpg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png"/><Relationship Id="rId3" Type="http://schemas.openxmlformats.org/officeDocument/2006/relationships/image" Target="../media/image176.jp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Relationship Id="rId3" Type="http://schemas.openxmlformats.org/officeDocument/2006/relationships/image" Target="../media/image180.jp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1.pn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jp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3.jp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pn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png"/></Relationships>
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png"/></Relationships>
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
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/Relationships>
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png"/></Relationships>
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Relationship Id="rId3" Type="http://schemas.openxmlformats.org/officeDocument/2006/relationships/image" Target="../media/image193.jpg"/></Relationships>
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4.jpg"/></Relationships>
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jpg"/><Relationship Id="rId3" Type="http://schemas.openxmlformats.org/officeDocument/2006/relationships/image" Target="../media/image196.jpg"/><Relationship Id="rId4" Type="http://schemas.openxmlformats.org/officeDocument/2006/relationships/image" Target="../media/image197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/Relationships>
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/Relationships>
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g"/></Relationships>
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jpg"/></Relationships>
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1.png"/><Relationship Id="rId3" Type="http://schemas.openxmlformats.org/officeDocument/2006/relationships/image" Target="../media/image202.jpg"/></Relationships>
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3.jpg"/></Relationships>
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jpg"/></Relationships>
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g"/></Relationships>
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g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7.png"/><Relationship Id="rId3" Type="http://schemas.openxmlformats.org/officeDocument/2006/relationships/image" Target="../media/image208.jpg"/></Relationships>
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9.png"/></Relationships>
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0.png"/></Relationships>
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g"/></Relationships>
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2.png"/></Relationships>
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
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3.png"/><Relationship Id="rId3" Type="http://schemas.openxmlformats.org/officeDocument/2006/relationships/image" Target="../media/image214.jpg"/></Relationships>
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5.png"/></Relationships>
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6.png"/></Relationships>
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jpg"/></Relationships>
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8.png"/><Relationship Id="rId3" Type="http://schemas.openxmlformats.org/officeDocument/2006/relationships/image" Target="../media/image219.jpg"/></Relationships>
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jpg"/></Relationships>
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1.png"/></Relationships>
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6.jpg"/></Relationships>
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3.png"/></Relationships>
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4.jpg"/><Relationship Id="rId3" Type="http://schemas.openxmlformats.org/officeDocument/2006/relationships/image" Target="../media/image225.jpg"/><Relationship Id="rId4" Type="http://schemas.openxmlformats.org/officeDocument/2006/relationships/image" Target="../media/image226.jpg"/></Relationships>
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7.png"/></Relationships>
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g"/><Relationship Id="rId3" Type="http://schemas.openxmlformats.org/officeDocument/2006/relationships/image" Target="../media/image229.jp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Relationship Id="rId7" Type="http://schemas.openxmlformats.org/officeDocument/2006/relationships/image" Target="../media/image233.png"/></Relationships>
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
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4.jpg"/></Relationships>
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jpg"/></Relationships>
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6.jpg"/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5" Type="http://schemas.openxmlformats.org/officeDocument/2006/relationships/image" Target="../media/image239.png"/><Relationship Id="rId6" Type="http://schemas.openxmlformats.org/officeDocument/2006/relationships/image" Target="../media/image240.png"/><Relationship Id="rId7" Type="http://schemas.openxmlformats.org/officeDocument/2006/relationships/image" Target="../media/image241.png"/><Relationship Id="rId8" Type="http://schemas.openxmlformats.org/officeDocument/2006/relationships/image" Target="../media/image242.png"/></Relationships>
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/Relationships>
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4.png"/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image" Target="../media/image249.png"/><Relationship Id="rId8" Type="http://schemas.openxmlformats.org/officeDocument/2006/relationships/image" Target="../media/image250.png"/><Relationship Id="rId9" Type="http://schemas.openxmlformats.org/officeDocument/2006/relationships/image" Target="../media/image251.png"/><Relationship Id="rId10" Type="http://schemas.openxmlformats.org/officeDocument/2006/relationships/image" Target="../media/image252.png"/><Relationship Id="rId11" Type="http://schemas.openxmlformats.org/officeDocument/2006/relationships/image" Target="../media/image253.png"/></Relationships>
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jpg"/></Relationships>
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g"/></Relationships>
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7.jpg"/></Relationships>
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8.jpg"/><Relationship Id="rId3" Type="http://schemas.openxmlformats.org/officeDocument/2006/relationships/image" Target="../media/image259.jpg"/></Relationships>
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0.jpg"/></Relationships>
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g"/></Relationships>
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jpg"/></Relationships>
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jpg"/></Relationships>
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4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jpg"/></Relationships>
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6.jpg"/></Relationships>
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7.jpg"/></Relationships>
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g"/></Relationships>
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9.jpg"/><Relationship Id="rId3" Type="http://schemas.openxmlformats.org/officeDocument/2006/relationships/image" Target="../media/image270.png"/></Relationships>
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
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5.jpg"/><Relationship Id="rId3" Type="http://schemas.openxmlformats.org/officeDocument/2006/relationships/image" Target="../media/image271.png"/></Relationships>
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2.jpg"/><Relationship Id="rId3" Type="http://schemas.openxmlformats.org/officeDocument/2006/relationships/image" Target="../media/image273.jpg"/><Relationship Id="rId4" Type="http://schemas.openxmlformats.org/officeDocument/2006/relationships/image" Target="../media/image274.png"/></Relationships>
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5.png"/></Relationships>
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6.png"/></Relationships>
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7.png"/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5" Type="http://schemas.openxmlformats.org/officeDocument/2006/relationships/image" Target="../media/image280.png"/><Relationship Id="rId6" Type="http://schemas.openxmlformats.org/officeDocument/2006/relationships/image" Target="../media/image281.jpg"/><Relationship Id="rId7" Type="http://schemas.openxmlformats.org/officeDocument/2006/relationships/image" Target="../media/image282.png"/><Relationship Id="rId8" Type="http://schemas.openxmlformats.org/officeDocument/2006/relationships/image" Target="../media/image28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4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80999" y="685800"/>
              <a:ext cx="8229600" cy="2057400"/>
            </a:xfrm>
            <a:custGeom>
              <a:avLst/>
              <a:gdLst/>
              <a:ahLst/>
              <a:cxnLst/>
              <a:rect l="l" t="t" r="r" b="b"/>
              <a:pathLst>
                <a:path w="8229600" h="2057400">
                  <a:moveTo>
                    <a:pt x="0" y="2057400"/>
                  </a:moveTo>
                  <a:lnTo>
                    <a:pt x="8229600" y="20574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20574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73023" y="1235951"/>
              <a:ext cx="7831074" cy="9913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67525"/>
            <a:chOff x="0" y="0"/>
            <a:chExt cx="9144000" cy="6867525"/>
          </a:xfrm>
        </p:grpSpPr>
        <p:sp>
          <p:nvSpPr>
            <p:cNvPr id="3" name="object 3"/>
            <p:cNvSpPr/>
            <p:nvPr/>
          </p:nvSpPr>
          <p:spPr>
            <a:xfrm>
              <a:off x="3810000" y="3454906"/>
              <a:ext cx="4800600" cy="34030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800475" y="3445383"/>
              <a:ext cx="4819650" cy="3413125"/>
            </a:xfrm>
            <a:custGeom>
              <a:avLst/>
              <a:gdLst/>
              <a:ahLst/>
              <a:cxnLst/>
              <a:rect l="l" t="t" r="r" b="b"/>
              <a:pathLst>
                <a:path w="4819650" h="3413125">
                  <a:moveTo>
                    <a:pt x="4819650" y="3412616"/>
                  </a:moveTo>
                  <a:lnTo>
                    <a:pt x="4819650" y="0"/>
                  </a:lnTo>
                  <a:lnTo>
                    <a:pt x="0" y="0"/>
                  </a:lnTo>
                  <a:lnTo>
                    <a:pt x="0" y="3412616"/>
                  </a:lnTo>
                </a:path>
              </a:pathLst>
            </a:custGeom>
            <a:ln w="19050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6122" y="189687"/>
            <a:ext cx="7372350" cy="6515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100">
                <a:latin typeface="Times New Roman"/>
                <a:cs typeface="Times New Roman"/>
              </a:rPr>
              <a:t>CEPHALOCAUDAL</a:t>
            </a:r>
            <a:r>
              <a:rPr dirty="0" sz="4100" spc="-220">
                <a:latin typeface="Times New Roman"/>
                <a:cs typeface="Times New Roman"/>
              </a:rPr>
              <a:t> </a:t>
            </a:r>
            <a:r>
              <a:rPr dirty="0" sz="4100">
                <a:latin typeface="Times New Roman"/>
                <a:cs typeface="Times New Roman"/>
              </a:rPr>
              <a:t>GRADIENT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2231262"/>
            <a:ext cx="3197225" cy="3439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29209" indent="-3429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Thus “Cephalocaudal  gradient of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growth”</a:t>
            </a:r>
            <a:endParaRPr sz="2800">
              <a:latin typeface="Times New Roman"/>
              <a:cs typeface="Times New Roman"/>
            </a:endParaRPr>
          </a:p>
          <a:p>
            <a:pPr marL="355600" marR="5080">
              <a:lnSpc>
                <a:spcPct val="100000"/>
              </a:lnSpc>
              <a:tabLst>
                <a:tab pos="62166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,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this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simply</a:t>
            </a:r>
            <a:r>
              <a:rPr dirty="0" sz="28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means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that there is an axis  of increased growth  extending from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head towards the  feet.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09961" y="1342961"/>
            <a:ext cx="4095750" cy="1976120"/>
            <a:chOff x="4009961" y="1342961"/>
            <a:chExt cx="4095750" cy="1976120"/>
          </a:xfrm>
        </p:grpSpPr>
        <p:sp>
          <p:nvSpPr>
            <p:cNvPr id="8" name="object 8"/>
            <p:cNvSpPr/>
            <p:nvPr/>
          </p:nvSpPr>
          <p:spPr>
            <a:xfrm>
              <a:off x="4038599" y="1371600"/>
              <a:ext cx="4038600" cy="19187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024248" y="1357249"/>
              <a:ext cx="4067175" cy="1947545"/>
            </a:xfrm>
            <a:custGeom>
              <a:avLst/>
              <a:gdLst/>
              <a:ahLst/>
              <a:cxnLst/>
              <a:rect l="l" t="t" r="r" b="b"/>
              <a:pathLst>
                <a:path w="4067175" h="1947545">
                  <a:moveTo>
                    <a:pt x="0" y="1947290"/>
                  </a:moveTo>
                  <a:lnTo>
                    <a:pt x="4067175" y="1947290"/>
                  </a:lnTo>
                  <a:lnTo>
                    <a:pt x="4067175" y="0"/>
                  </a:lnTo>
                  <a:lnTo>
                    <a:pt x="0" y="0"/>
                  </a:lnTo>
                  <a:lnTo>
                    <a:pt x="0" y="1947290"/>
                  </a:lnTo>
                  <a:close/>
                </a:path>
              </a:pathLst>
            </a:custGeom>
            <a:ln w="28575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648456" y="963155"/>
              <a:ext cx="3873246" cy="5524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8640" y="2418588"/>
              <a:ext cx="6974205" cy="15240"/>
            </a:xfrm>
            <a:custGeom>
              <a:avLst/>
              <a:gdLst/>
              <a:ahLst/>
              <a:cxnLst/>
              <a:rect l="l" t="t" r="r" b="b"/>
              <a:pathLst>
                <a:path w="6974205" h="15239">
                  <a:moveTo>
                    <a:pt x="6973824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6973824" y="15239"/>
                  </a:lnTo>
                  <a:lnTo>
                    <a:pt x="6973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2118487"/>
            <a:ext cx="7486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/>
              <a:t>BONE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2211070" y="2118487"/>
            <a:ext cx="110489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-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47770" y="2118487"/>
            <a:ext cx="428752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SITE &amp;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NUMBER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0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OSSIFICATION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8640" y="2753867"/>
            <a:ext cx="7038340" cy="15240"/>
          </a:xfrm>
          <a:custGeom>
            <a:avLst/>
            <a:gdLst/>
            <a:ahLst/>
            <a:cxnLst/>
            <a:rect l="l" t="t" r="r" b="b"/>
            <a:pathLst>
              <a:path w="7038340" h="15239">
                <a:moveTo>
                  <a:pt x="7037832" y="0"/>
                </a:moveTo>
                <a:lnTo>
                  <a:pt x="0" y="0"/>
                </a:lnTo>
                <a:lnTo>
                  <a:pt x="0" y="15240"/>
                </a:lnTo>
                <a:lnTo>
                  <a:pt x="7037832" y="15240"/>
                </a:lnTo>
                <a:lnTo>
                  <a:pt x="70378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24201" y="2453767"/>
            <a:ext cx="547433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73730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INTRAMEMBRANOUS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ENDOCHONDRAL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3124326"/>
            <a:ext cx="141859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OCCIPITAL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09561" y="3094796"/>
            <a:ext cx="1773555" cy="69596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330200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_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Supran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u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ch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a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</a:t>
            </a:r>
            <a:endParaRPr sz="2000">
              <a:latin typeface="Palladio Uralic"/>
              <a:cs typeface="Palladio Uralic"/>
            </a:endParaRPr>
          </a:p>
          <a:p>
            <a:pPr marL="144145">
              <a:lnSpc>
                <a:spcPct val="100000"/>
              </a:lnSpc>
              <a:spcBef>
                <a:spcPts val="24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squamous</a:t>
            </a:r>
            <a:r>
              <a:rPr dirty="0" sz="20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1583" y="3094796"/>
            <a:ext cx="3378200" cy="103124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algn="ctr" marL="468630">
              <a:lnSpc>
                <a:spcPct val="100000"/>
              </a:lnSpc>
              <a:spcBef>
                <a:spcPts val="335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Infranuchal squamous</a:t>
            </a:r>
            <a:r>
              <a:rPr dirty="0" sz="2000" spc="-1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  <a:p>
            <a:pPr algn="ctr" marR="1736725">
              <a:lnSpc>
                <a:spcPct val="100000"/>
              </a:lnSpc>
              <a:spcBef>
                <a:spcPts val="24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Basilar</a:t>
            </a:r>
            <a:r>
              <a:rPr dirty="0" sz="20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(1)</a:t>
            </a:r>
            <a:endParaRPr sz="2000">
              <a:latin typeface="Palladio Uralic"/>
              <a:cs typeface="Palladio Uralic"/>
            </a:endParaRPr>
          </a:p>
          <a:p>
            <a:pPr algn="ctr" marR="1746885">
              <a:lnSpc>
                <a:spcPct val="100000"/>
              </a:lnSpc>
              <a:spcBef>
                <a:spcPts val="24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Exoccipital</a:t>
            </a:r>
            <a:r>
              <a:rPr dirty="0" sz="20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5940" y="4465701"/>
            <a:ext cx="145542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TEMP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O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RA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77185" y="4435830"/>
            <a:ext cx="1912620" cy="6959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41910">
              <a:lnSpc>
                <a:spcPct val="100000"/>
              </a:lnSpc>
              <a:spcBef>
                <a:spcPts val="340"/>
              </a:spcBef>
              <a:tabLst>
                <a:tab pos="360045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_	Squamous</a:t>
            </a:r>
            <a:r>
              <a:rPr dirty="0" sz="20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(1)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Tympanic</a:t>
            </a:r>
            <a:r>
              <a:rPr dirty="0" sz="20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(4)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15057" y="4435830"/>
            <a:ext cx="1746885" cy="6959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38455">
              <a:lnSpc>
                <a:spcPct val="100000"/>
              </a:lnSpc>
              <a:spcBef>
                <a:spcPts val="34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Petrosal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(14)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Styloid</a:t>
            </a:r>
            <a:r>
              <a:rPr dirty="0" sz="20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5940" y="5471871"/>
            <a:ext cx="12719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ETHM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O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ID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52722" y="5471871"/>
            <a:ext cx="1530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_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91583" y="5442000"/>
            <a:ext cx="2663825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55600">
              <a:lnSpc>
                <a:spcPct val="11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Lateral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labrynths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  Perpendicular</a:t>
            </a:r>
            <a:r>
              <a:rPr dirty="0" sz="20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plate;</a:t>
            </a:r>
            <a:endParaRPr sz="2000">
              <a:latin typeface="Palladio Uralic"/>
              <a:cs typeface="Palladio Uralic"/>
            </a:endParaRPr>
          </a:p>
          <a:p>
            <a:pPr marL="836930">
              <a:lnSpc>
                <a:spcPct val="100000"/>
              </a:lnSpc>
              <a:spcBef>
                <a:spcPts val="24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Crista</a:t>
            </a:r>
            <a:r>
              <a:rPr dirty="0" sz="20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(1)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2032762"/>
            <a:ext cx="74866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BONE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5829" y="2032762"/>
            <a:ext cx="110489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-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2530" y="2032762"/>
            <a:ext cx="42875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/>
              <a:t>SITE &amp; </a:t>
            </a:r>
            <a:r>
              <a:rPr dirty="0" sz="2000" spc="-5"/>
              <a:t>NUMBER </a:t>
            </a:r>
            <a:r>
              <a:rPr dirty="0" sz="2000"/>
              <a:t>OF</a:t>
            </a:r>
            <a:r>
              <a:rPr dirty="0" sz="2000" spc="-70"/>
              <a:t> </a:t>
            </a:r>
            <a:r>
              <a:rPr dirty="0" sz="2000" spc="-5"/>
              <a:t>OSSIFICATION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533400" y="2758439"/>
            <a:ext cx="7660005" cy="15240"/>
          </a:xfrm>
          <a:custGeom>
            <a:avLst/>
            <a:gdLst/>
            <a:ahLst/>
            <a:cxnLst/>
            <a:rect l="l" t="t" r="r" b="b"/>
            <a:pathLst>
              <a:path w="7660005" h="15239">
                <a:moveTo>
                  <a:pt x="7659624" y="0"/>
                </a:moveTo>
                <a:lnTo>
                  <a:pt x="0" y="0"/>
                </a:lnTo>
                <a:lnTo>
                  <a:pt x="0" y="15239"/>
                </a:lnTo>
                <a:lnTo>
                  <a:pt x="7659624" y="15239"/>
                </a:lnTo>
                <a:lnTo>
                  <a:pt x="7659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33654" y="2490549"/>
          <a:ext cx="7692390" cy="1052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0350"/>
                <a:gridCol w="287019"/>
                <a:gridCol w="2883535"/>
                <a:gridCol w="2992120"/>
              </a:tblGrid>
              <a:tr h="7157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VOMER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25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r" marR="34925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_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2540"/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ts val="2250"/>
                        </a:lnSpc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INTRAMEMBRANOUS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AlAE</a:t>
                      </a:r>
                      <a:r>
                        <a:rPr dirty="0" sz="2000" spc="-25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(2)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72465">
                        <a:lnSpc>
                          <a:spcPts val="2250"/>
                        </a:lnSpc>
                      </a:pPr>
                      <a:r>
                        <a:rPr dirty="0" sz="2000" spc="-5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ENDOCHONDRAL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0"/>
                </a:tc>
              </a:tr>
              <a:tr h="336293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SPHENOID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10160"/>
                </a:tc>
                <a:tc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_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10160"/>
                </a:tc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Medial</a:t>
                      </a:r>
                      <a:r>
                        <a:rPr dirty="0" sz="2000" spc="-15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dirty="0" sz="2000" spc="-5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pterygoid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10160"/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Presphenoid</a:t>
                      </a:r>
                      <a:r>
                        <a:rPr dirty="0" sz="2000" spc="-15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Palladio Uralic"/>
                          <a:cs typeface="Palladio Uralic"/>
                        </a:rPr>
                        <a:t>(3)</a:t>
                      </a:r>
                      <a:endParaRPr sz="2000">
                        <a:latin typeface="Palladio Uralic"/>
                        <a:cs typeface="Palladio Uralic"/>
                      </a:endParaRPr>
                    </a:p>
                  </a:txBody>
                  <a:tcPr marL="0" marR="0" marB="0" marT="10160"/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84708" y="3508730"/>
            <a:ext cx="3955415" cy="258699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2360930">
              <a:lnSpc>
                <a:spcPct val="100000"/>
              </a:lnSpc>
              <a:spcBef>
                <a:spcPts val="5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plates</a:t>
            </a:r>
            <a:r>
              <a:rPr dirty="0" sz="20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  <a:p>
            <a:pPr marL="2360930" marR="5080" indent="-381000">
              <a:lnSpc>
                <a:spcPct val="12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Lateral</a:t>
            </a:r>
            <a:r>
              <a:rPr dirty="0" sz="20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pterygoid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plates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Palladio Uralic"/>
              <a:cs typeface="Palladio Uralic"/>
            </a:endParaRPr>
          </a:p>
          <a:p>
            <a:pPr algn="r" marR="1755139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INFERIOR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NASAL</a:t>
            </a:r>
            <a:endParaRPr sz="2000">
              <a:latin typeface="Palladio Uralic"/>
              <a:cs typeface="Palladio Uralic"/>
            </a:endParaRPr>
          </a:p>
          <a:p>
            <a:pPr algn="r" marR="1803400">
              <a:lnSpc>
                <a:spcPct val="100000"/>
              </a:lnSpc>
              <a:spcBef>
                <a:spcPts val="484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CONCHA</a:t>
            </a:r>
            <a:r>
              <a:rPr dirty="0" sz="2000" spc="4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_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66842" y="3508730"/>
            <a:ext cx="2635250" cy="258699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5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Postsphenoid</a:t>
            </a:r>
            <a:r>
              <a:rPr dirty="0" sz="20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(4)</a:t>
            </a:r>
            <a:endParaRPr sz="2000">
              <a:latin typeface="Palladio Uralic"/>
              <a:cs typeface="Palladio Uralic"/>
            </a:endParaRPr>
          </a:p>
          <a:p>
            <a:pPr marL="256540">
              <a:lnSpc>
                <a:spcPct val="100000"/>
              </a:lnSpc>
              <a:spcBef>
                <a:spcPts val="480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Orbitosphenoid</a:t>
            </a:r>
            <a:r>
              <a:rPr dirty="0" sz="20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  <a:p>
            <a:pPr marL="86360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Alisphenoids</a:t>
            </a:r>
            <a:r>
              <a:rPr dirty="0" sz="20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Pterygoid hamulus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Sphenoidal conchae</a:t>
            </a:r>
            <a:r>
              <a:rPr dirty="0" sz="20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(2)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Palladio Uralic"/>
              <a:cs typeface="Palladio Uralic"/>
            </a:endParaRPr>
          </a:p>
          <a:p>
            <a:pPr marL="30035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Lamina</a:t>
            </a:r>
            <a:r>
              <a:rPr dirty="0" sz="20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(1)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40" y="893063"/>
            <a:ext cx="7526274" cy="540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07261"/>
            <a:ext cx="7919084" cy="34461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32385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Angle at the hypophyseal fossa where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prechordal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&amp; chordal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parts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meet each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other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95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Precartilage stage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800" spc="-2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150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Cartilage stage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800" spc="-2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130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Preossification stage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800" spc="-2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115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-120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Ossification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stage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800" spc="-229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125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-130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°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1958339"/>
            <a:ext cx="6858000" cy="4518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093" y="906017"/>
            <a:ext cx="75946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C8C2D1"/>
                </a:solidFill>
                <a:latin typeface="Comic Sans MS"/>
                <a:cs typeface="Comic Sans MS"/>
              </a:rPr>
              <a:t>CRANIAL BASE</a:t>
            </a:r>
            <a:r>
              <a:rPr dirty="0" sz="4000" spc="-45">
                <a:solidFill>
                  <a:srgbClr val="C8C2D1"/>
                </a:solidFill>
                <a:latin typeface="Comic Sans MS"/>
                <a:cs typeface="Comic Sans MS"/>
              </a:rPr>
              <a:t> </a:t>
            </a:r>
            <a:r>
              <a:rPr dirty="0" sz="4000" spc="-10">
                <a:solidFill>
                  <a:srgbClr val="C8C2D1"/>
                </a:solidFill>
                <a:latin typeface="Comic Sans MS"/>
                <a:cs typeface="Comic Sans MS"/>
              </a:rPr>
              <a:t>ANGULATION</a:t>
            </a:r>
            <a:endParaRPr sz="4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25496" y="969263"/>
            <a:ext cx="5491733" cy="540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22300" y="1566113"/>
            <a:ext cx="6728459" cy="3566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Highly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Uneven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00">
              <a:latin typeface="Palladio Uralic"/>
              <a:cs typeface="Palladio Uralic"/>
            </a:endParaRPr>
          </a:p>
          <a:p>
            <a:pPr marL="6350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Anterior cranial base increases its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length</a:t>
            </a:r>
            <a:endParaRPr sz="2800">
              <a:latin typeface="Palladio Uralic"/>
              <a:cs typeface="Palladio Uralic"/>
            </a:endParaRPr>
          </a:p>
          <a:p>
            <a:pPr marL="63500" marR="55880">
              <a:lnSpc>
                <a:spcPct val="120100"/>
              </a:lnSpc>
              <a:spcBef>
                <a:spcPts val="116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width by 7 folds between the 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10</a:t>
            </a:r>
            <a:r>
              <a:rPr dirty="0" baseline="25525" sz="2775" spc="15">
                <a:solidFill>
                  <a:srgbClr val="FFFFFF"/>
                </a:solidFill>
                <a:latin typeface="Palladio Uralic"/>
                <a:cs typeface="Palladio Uralic"/>
              </a:rPr>
              <a:t>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40</a:t>
            </a:r>
            <a:r>
              <a:rPr dirty="0" baseline="25525" sz="2775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week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I.U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life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900">
              <a:latin typeface="Palladio Uralic"/>
              <a:cs typeface="Palladio Uralic"/>
            </a:endParaRPr>
          </a:p>
          <a:p>
            <a:pPr marL="63500">
              <a:lnSpc>
                <a:spcPct val="1000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Posterior cranial base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only 5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fold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3431" y="963155"/>
            <a:ext cx="5878830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44" y="1996566"/>
            <a:ext cx="52425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EXPANTION of cranial </a:t>
            </a:r>
            <a:r>
              <a:rPr dirty="0" sz="2400"/>
              <a:t>base </a:t>
            </a:r>
            <a:r>
              <a:rPr dirty="0" sz="2400" spc="-5"/>
              <a:t>occurs by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993444" y="2606166"/>
            <a:ext cx="20256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444" y="3291966"/>
            <a:ext cx="20256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2994" y="2499486"/>
            <a:ext cx="5488940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524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Growth of the cartilage remnents of the  chondrocranium</a:t>
            </a:r>
            <a:endParaRPr sz="2400">
              <a:latin typeface="Palladio Uralic"/>
              <a:cs typeface="Palladio Uralic"/>
            </a:endParaRPr>
          </a:p>
          <a:p>
            <a:pPr marL="165100">
              <a:lnSpc>
                <a:spcPts val="252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Forces from growing</a:t>
            </a:r>
            <a:r>
              <a:rPr dirty="0" sz="24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brain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3600" y="3657598"/>
            <a:ext cx="4724400" cy="3081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9631" y="963155"/>
            <a:ext cx="5878830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87169" y="2144394"/>
            <a:ext cx="7309484" cy="372745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335280" marR="5080" indent="-323215">
              <a:lnSpc>
                <a:spcPts val="2690"/>
              </a:lnSpc>
              <a:spcBef>
                <a:spcPts val="74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Cranial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base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acts as a template from which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face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develops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100">
              <a:latin typeface="Palladio Uralic"/>
              <a:cs typeface="Palladio Uralic"/>
            </a:endParaRPr>
          </a:p>
          <a:p>
            <a:pPr marL="335280" marR="183515" indent="-323215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endocranial surface of the basicranium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is  resorptive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most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areas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500">
              <a:latin typeface="Palladio Uralic"/>
              <a:cs typeface="Palladio Uralic"/>
            </a:endParaRPr>
          </a:p>
          <a:p>
            <a:pPr marL="335280" marR="635000" indent="-323215">
              <a:lnSpc>
                <a:spcPts val="302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Remodelling is required to accomidate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massively enlarged human</a:t>
            </a:r>
            <a:r>
              <a:rPr dirty="0" sz="28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brain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5499" y="627887"/>
            <a:ext cx="587883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607261"/>
            <a:ext cx="403923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10">
                <a:uFill>
                  <a:solidFill>
                    <a:srgbClr val="FFFFFF"/>
                  </a:solidFill>
                </a:uFill>
              </a:rPr>
              <a:t>FOSSA</a:t>
            </a:r>
            <a:r>
              <a:rPr dirty="0" u="heavy" sz="2800" spc="-4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z="2800" spc="-5">
                <a:uFill>
                  <a:solidFill>
                    <a:srgbClr val="FFFFFF"/>
                  </a:solidFill>
                </a:uFill>
              </a:rPr>
              <a:t>ENLARGEMENT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1295400" y="2895600"/>
            <a:ext cx="6248400" cy="358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1927" y="963155"/>
            <a:ext cx="5880354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6939" y="2563495"/>
            <a:ext cx="7317740" cy="3391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Middle &amp; posterior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fossae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petrous</a:t>
            </a:r>
            <a:r>
              <a:rPr dirty="0" sz="2400" spc="-1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elevation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Olfactory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fossae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crista</a:t>
            </a:r>
            <a:r>
              <a:rPr dirty="0" sz="2400" spc="-1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galli</a:t>
            </a:r>
            <a:endParaRPr sz="2400">
              <a:latin typeface="Palladio Uralic"/>
              <a:cs typeface="Palladio Uralic"/>
            </a:endParaRPr>
          </a:p>
          <a:p>
            <a:pPr marL="12700" marR="5080">
              <a:lnSpc>
                <a:spcPct val="240000"/>
              </a:lnSpc>
              <a:spcBef>
                <a:spcPts val="5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Right &amp;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left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middle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fossae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Sphenoidal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elevation  Right &amp; left anterior &amp;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posterior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fossae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400" spc="-2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Longitudinal</a:t>
            </a:r>
            <a:endParaRPr sz="2400">
              <a:latin typeface="Palladio Uralic"/>
              <a:cs typeface="Palladio Uralic"/>
            </a:endParaRPr>
          </a:p>
          <a:p>
            <a:pPr marL="622300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middle bony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ridge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3733800"/>
            <a:ext cx="7315200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8224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POSTNATAL</a:t>
            </a:r>
            <a:r>
              <a:rPr dirty="0" spc="-70"/>
              <a:t> </a:t>
            </a:r>
            <a:r>
              <a:rPr dirty="0" spc="-5"/>
              <a:t>GROWTH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22044" y="1953513"/>
            <a:ext cx="661543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  <a:latin typeface="Comic Sans MS"/>
                <a:cs typeface="Comic Sans MS"/>
              </a:rPr>
              <a:t>Fossa </a:t>
            </a:r>
            <a:r>
              <a:rPr dirty="0" sz="2800" spc="-5">
                <a:solidFill>
                  <a:srgbClr val="FFFFFF"/>
                </a:solidFill>
                <a:latin typeface="Comic Sans MS"/>
                <a:cs typeface="Comic Sans MS"/>
              </a:rPr>
              <a:t>expands outward by </a:t>
            </a:r>
            <a:r>
              <a:rPr dirty="0" u="heavy" sz="2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cs typeface="Comic Sans MS"/>
              </a:rPr>
              <a:t>resorption, </a:t>
            </a:r>
            <a:r>
              <a:rPr dirty="0" sz="2800" spc="-1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Comic Sans MS"/>
                <a:cs typeface="Comic Sans MS"/>
              </a:rPr>
              <a:t>Partitions </a:t>
            </a:r>
            <a:r>
              <a:rPr dirty="0" sz="2800" spc="-10">
                <a:solidFill>
                  <a:srgbClr val="FFFFFF"/>
                </a:solidFill>
                <a:latin typeface="Comic Sans MS"/>
                <a:cs typeface="Comic Sans MS"/>
              </a:rPr>
              <a:t>between </a:t>
            </a:r>
            <a:r>
              <a:rPr dirty="0" sz="2800" spc="-5">
                <a:solidFill>
                  <a:srgbClr val="FFFFFF"/>
                </a:solidFill>
                <a:latin typeface="Comic Sans MS"/>
                <a:cs typeface="Comic Sans MS"/>
              </a:rPr>
              <a:t>them enlarge </a:t>
            </a:r>
            <a:r>
              <a:rPr dirty="0" sz="2800" spc="-10">
                <a:solidFill>
                  <a:srgbClr val="FFFFFF"/>
                </a:solidFill>
                <a:latin typeface="Comic Sans MS"/>
                <a:cs typeface="Comic Sans MS"/>
              </a:rPr>
              <a:t>inward  </a:t>
            </a:r>
            <a:r>
              <a:rPr dirty="0" sz="2800" spc="-5">
                <a:solidFill>
                  <a:srgbClr val="FFFFFF"/>
                </a:solidFill>
                <a:latin typeface="Comic Sans MS"/>
                <a:cs typeface="Comic Sans MS"/>
              </a:rPr>
              <a:t>by</a:t>
            </a:r>
            <a:r>
              <a:rPr dirty="0" sz="2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u="heavy" sz="28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cs typeface="Comic Sans MS"/>
              </a:rPr>
              <a:t>deposition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620977"/>
            <a:ext cx="7880350" cy="4378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  <a:tab pos="261239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 fetal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life,</a:t>
            </a:r>
            <a:r>
              <a:rPr dirty="0" sz="2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at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about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third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month of intrauterine  development 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head takes up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almost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50%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total  body length. At this stage,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cranium is 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large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relative to the face and represents more than half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 total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head . In contrast, the limbs are still  rudimentary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trunk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underdeveloped.</a:t>
            </a:r>
            <a:endParaRPr sz="2800">
              <a:latin typeface="Times New Roman"/>
              <a:cs typeface="Times New Roman"/>
            </a:endParaRPr>
          </a:p>
          <a:p>
            <a:pPr marL="424180" marR="485140" indent="-412115">
              <a:lnSpc>
                <a:spcPct val="100000"/>
              </a:lnSpc>
              <a:spcBef>
                <a:spcPts val="680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time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birth,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trunk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limbs have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faster than the head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face, so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that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proportion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the entire body devoted to the head  has decreased to about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30%.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7796" y="627887"/>
            <a:ext cx="5881878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95146" y="2120925"/>
            <a:ext cx="6450965" cy="1903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5280" marR="5080" indent="-323215">
              <a:lnSpc>
                <a:spcPct val="110000"/>
              </a:lnSpc>
              <a:spcBef>
                <a:spcPts val="10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mid ventral segments of cranial base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more slowly to accomodate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medulla, pons, hypothalamus &amp; optic  chiasma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5146" y="4563421"/>
            <a:ext cx="1910080" cy="1242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2600"/>
              </a:lnSpc>
              <a:spcBef>
                <a:spcPts val="100"/>
              </a:spcBef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Foramen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Spinal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Cord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4287" y="4563421"/>
            <a:ext cx="3392804" cy="1840230"/>
          </a:xfrm>
          <a:prstGeom prst="rect">
            <a:avLst/>
          </a:prstGeom>
        </p:spPr>
        <p:txBody>
          <a:bodyPr wrap="square" lIns="0" tIns="194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Drift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2800">
              <a:latin typeface="Palladio Uralic"/>
              <a:cs typeface="Palladio Uralic"/>
            </a:endParaRPr>
          </a:p>
          <a:p>
            <a:pPr marL="851535">
              <a:lnSpc>
                <a:spcPct val="100000"/>
              </a:lnSpc>
              <a:spcBef>
                <a:spcPts val="143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Defferential</a:t>
            </a:r>
            <a:endParaRPr sz="2800">
              <a:latin typeface="Palladio Uralic"/>
              <a:cs typeface="Palladio Uralic"/>
            </a:endParaRPr>
          </a:p>
          <a:p>
            <a:pPr marL="1459230">
              <a:lnSpc>
                <a:spcPct val="100000"/>
              </a:lnSpc>
              <a:spcBef>
                <a:spcPts val="134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remodelling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814637" y="4948237"/>
            <a:ext cx="1990725" cy="771525"/>
            <a:chOff x="2814637" y="4948237"/>
            <a:chExt cx="1990725" cy="771525"/>
          </a:xfrm>
        </p:grpSpPr>
        <p:sp>
          <p:nvSpPr>
            <p:cNvPr id="7" name="object 7"/>
            <p:cNvSpPr/>
            <p:nvPr/>
          </p:nvSpPr>
          <p:spPr>
            <a:xfrm>
              <a:off x="3581400" y="5486400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914400" y="0"/>
                  </a:moveTo>
                  <a:lnTo>
                    <a:pt x="914400" y="57150"/>
                  </a:lnTo>
                  <a:lnTo>
                    <a:pt x="0" y="57150"/>
                  </a:lnTo>
                  <a:lnTo>
                    <a:pt x="0" y="171450"/>
                  </a:lnTo>
                  <a:lnTo>
                    <a:pt x="914400" y="171450"/>
                  </a:lnTo>
                  <a:lnTo>
                    <a:pt x="914400" y="228600"/>
                  </a:lnTo>
                  <a:lnTo>
                    <a:pt x="1219200" y="1143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81400" y="5486400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0" y="57150"/>
                  </a:moveTo>
                  <a:lnTo>
                    <a:pt x="914400" y="57150"/>
                  </a:lnTo>
                  <a:lnTo>
                    <a:pt x="914400" y="0"/>
                  </a:lnTo>
                  <a:lnTo>
                    <a:pt x="1219200" y="114300"/>
                  </a:lnTo>
                  <a:lnTo>
                    <a:pt x="914400" y="228600"/>
                  </a:lnTo>
                  <a:lnTo>
                    <a:pt x="914400" y="171450"/>
                  </a:lnTo>
                  <a:lnTo>
                    <a:pt x="0" y="171450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819400" y="4953000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914400" y="0"/>
                  </a:moveTo>
                  <a:lnTo>
                    <a:pt x="914400" y="57150"/>
                  </a:lnTo>
                  <a:lnTo>
                    <a:pt x="0" y="57150"/>
                  </a:lnTo>
                  <a:lnTo>
                    <a:pt x="0" y="171450"/>
                  </a:lnTo>
                  <a:lnTo>
                    <a:pt x="914400" y="171450"/>
                  </a:lnTo>
                  <a:lnTo>
                    <a:pt x="914400" y="228600"/>
                  </a:lnTo>
                  <a:lnTo>
                    <a:pt x="1219200" y="1143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819400" y="4953000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0" y="57150"/>
                  </a:moveTo>
                  <a:lnTo>
                    <a:pt x="914400" y="57150"/>
                  </a:lnTo>
                  <a:lnTo>
                    <a:pt x="914400" y="0"/>
                  </a:lnTo>
                  <a:lnTo>
                    <a:pt x="1219200" y="114300"/>
                  </a:lnTo>
                  <a:lnTo>
                    <a:pt x="914400" y="228600"/>
                  </a:lnTo>
                  <a:lnTo>
                    <a:pt x="914400" y="171450"/>
                  </a:lnTo>
                  <a:lnTo>
                    <a:pt x="0" y="171450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7587" y="633958"/>
            <a:ext cx="5732525" cy="540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0010" y="2023313"/>
            <a:ext cx="31686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10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SYNCHONDROSIS</a:t>
            </a:r>
            <a:endParaRPr sz="2800">
              <a:latin typeface="P052"/>
              <a:cs typeface="P05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1617" y="2964075"/>
            <a:ext cx="5988685" cy="258572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770"/>
              </a:spcBef>
              <a:buClr>
                <a:srgbClr val="F8F8F8"/>
              </a:buClr>
              <a:buSzPct val="64285"/>
              <a:buAutoNum type="arabicPeriod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Spheno-frontal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800">
              <a:latin typeface="Palladio Uralic"/>
              <a:cs typeface="Palladio Uralic"/>
            </a:endParaRPr>
          </a:p>
          <a:p>
            <a:pPr marL="710565" indent="-698500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AutoNum type="arabicPeriod"/>
              <a:tabLst>
                <a:tab pos="710565" algn="l"/>
                <a:tab pos="7112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Fronto-ethmoidal</a:t>
            </a:r>
            <a:r>
              <a:rPr dirty="0" sz="28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800">
              <a:latin typeface="Palladio Uralic"/>
              <a:cs typeface="Palladio Uralic"/>
            </a:endParaRPr>
          </a:p>
          <a:p>
            <a:pPr marL="710565" indent="-69850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AutoNum type="arabicPeriod"/>
              <a:tabLst>
                <a:tab pos="710565" algn="l"/>
                <a:tab pos="7112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Spheno-ethmoidal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800">
              <a:latin typeface="Palladio Uralic"/>
              <a:cs typeface="Palladio Uralic"/>
            </a:endParaRPr>
          </a:p>
          <a:p>
            <a:pPr marL="710565" indent="-698500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AutoNum type="arabicPeriod"/>
              <a:tabLst>
                <a:tab pos="710565" algn="l"/>
                <a:tab pos="7112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Inter-spenoidal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800">
              <a:latin typeface="Palladio Uralic"/>
              <a:cs typeface="Palladio Uralic"/>
            </a:endParaRPr>
          </a:p>
          <a:p>
            <a:pPr marL="622300" indent="-60960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AutoNum type="arabicPeriod"/>
              <a:tabLst>
                <a:tab pos="621665" algn="l"/>
                <a:tab pos="6223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Spheno-occipital synchondrosis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7859" y="627887"/>
            <a:ext cx="587883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88340" y="2168169"/>
            <a:ext cx="5111750" cy="361061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7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ZONES OF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800">
              <a:latin typeface="Palladio Uralic"/>
              <a:cs typeface="Palladio Uralic"/>
            </a:endParaRPr>
          </a:p>
          <a:p>
            <a:pPr marL="622300" indent="-61023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AutoNum type="arabicPeriod"/>
              <a:tabLst>
                <a:tab pos="622300" algn="l"/>
                <a:tab pos="62293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Familial reserve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zone</a:t>
            </a:r>
            <a:endParaRPr sz="2800">
              <a:latin typeface="Palladio Uralic"/>
              <a:cs typeface="Palladio Uralic"/>
            </a:endParaRPr>
          </a:p>
          <a:p>
            <a:pPr marL="622300" indent="-610235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AutoNum type="arabicPeriod"/>
              <a:tabLst>
                <a:tab pos="622300" algn="l"/>
                <a:tab pos="62293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Cell division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zone</a:t>
            </a:r>
            <a:endParaRPr sz="2800">
              <a:latin typeface="Palladio Uralic"/>
              <a:cs typeface="Palladio Uralic"/>
            </a:endParaRPr>
          </a:p>
          <a:p>
            <a:pPr marL="622300" indent="-610235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AutoNum type="arabicPeriod"/>
              <a:tabLst>
                <a:tab pos="622300" algn="l"/>
                <a:tab pos="622935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Hypertrophic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zone</a:t>
            </a:r>
            <a:endParaRPr sz="2800">
              <a:latin typeface="Palladio Uralic"/>
              <a:cs typeface="Palladio Uralic"/>
            </a:endParaRPr>
          </a:p>
          <a:p>
            <a:pPr marL="457834" marR="2080260" indent="-445770">
              <a:lnSpc>
                <a:spcPct val="120000"/>
              </a:lnSpc>
              <a:spcBef>
                <a:spcPts val="5"/>
              </a:spcBef>
              <a:buClr>
                <a:srgbClr val="F8F8F8"/>
              </a:buClr>
              <a:buSzPct val="64285"/>
              <a:buFont typeface="Palladio Uralic"/>
              <a:buAutoNum type="arabicPeriod"/>
              <a:tabLst>
                <a:tab pos="622300" algn="l"/>
                <a:tab pos="622935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Calcified zone  A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centre</a:t>
            </a:r>
            <a:endParaRPr sz="2800">
              <a:latin typeface="Palladio Uralic"/>
              <a:cs typeface="Palladio Uralic"/>
            </a:endParaRPr>
          </a:p>
          <a:p>
            <a:pPr marL="190500">
              <a:lnSpc>
                <a:spcPct val="10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Bipolar direction of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7400" y="2743200"/>
            <a:ext cx="2362200" cy="381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3431" y="963155"/>
            <a:ext cx="5878830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1940049"/>
            <a:ext cx="6882130" cy="425196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44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SPHENO-OCCIPITAL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800">
              <a:latin typeface="Palladio Uralic"/>
              <a:cs typeface="Palladio Uralic"/>
            </a:endParaRPr>
          </a:p>
          <a:p>
            <a:pPr marL="190500">
              <a:lnSpc>
                <a:spcPct val="100000"/>
              </a:lnSpc>
              <a:spcBef>
                <a:spcPts val="34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Major contributor in the postnatal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Fuses at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12-13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years in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girls</a:t>
            </a:r>
            <a:endParaRPr sz="2800">
              <a:latin typeface="Palladio Uralic"/>
              <a:cs typeface="Palladio Uralic"/>
            </a:endParaRPr>
          </a:p>
          <a:p>
            <a:pPr marL="100965" marR="2409825" indent="-88900">
              <a:lnSpc>
                <a:spcPct val="11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,and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14-15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years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boys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 ossifies at 20 years of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age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50">
              <a:latin typeface="Palladio Uralic"/>
              <a:cs typeface="Palladio Uralic"/>
            </a:endParaRPr>
          </a:p>
          <a:p>
            <a:pPr marL="100965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Pressure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adapted</a:t>
            </a:r>
            <a:endParaRPr sz="2800">
              <a:latin typeface="Palladio Uralic"/>
              <a:cs typeface="Palladio Uralic"/>
            </a:endParaRPr>
          </a:p>
          <a:p>
            <a:pPr marL="100965">
              <a:lnSpc>
                <a:spcPct val="100000"/>
              </a:lnSpc>
              <a:spcBef>
                <a:spcPts val="340"/>
              </a:spcBef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bone growth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mechanism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05400" y="2971800"/>
            <a:ext cx="3733800" cy="359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5499" y="627887"/>
            <a:ext cx="587883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06804" y="1982649"/>
            <a:ext cx="7020559" cy="3675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23545" marR="5080" indent="-411480">
              <a:lnSpc>
                <a:spcPct val="130100"/>
              </a:lnSpc>
              <a:spcBef>
                <a:spcPts val="10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interior of the sphenoid bone eventually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becomes hollowed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 form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endParaRPr sz="2800">
              <a:latin typeface="Palladio Uralic"/>
              <a:cs typeface="Palladio Uralic"/>
            </a:endParaRPr>
          </a:p>
          <a:p>
            <a:pPr marL="1078865">
              <a:lnSpc>
                <a:spcPct val="100000"/>
              </a:lnSpc>
              <a:spcBef>
                <a:spcPts val="100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SPHENOIDAL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SINUS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750">
              <a:latin typeface="Palladio Uralic"/>
              <a:cs typeface="Palladio Uralic"/>
            </a:endParaRPr>
          </a:p>
          <a:p>
            <a:pPr algn="just" marL="423545" marR="164465" indent="-323215">
              <a:lnSpc>
                <a:spcPct val="11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Sinus secondarily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as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sphenoid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expands with the moving  naso-maxillary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complex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4327" y="969263"/>
            <a:ext cx="5732526" cy="540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98777" y="2024837"/>
            <a:ext cx="7343140" cy="42938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3545" marR="5080" indent="-323215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size, shape and characteristics of cranial  base have evolved in direct association with  brain</a:t>
            </a:r>
            <a:endParaRPr sz="2800">
              <a:latin typeface="Palladio Uralic"/>
              <a:cs typeface="Palladio Uralic"/>
            </a:endParaRPr>
          </a:p>
          <a:p>
            <a:pPr marL="278765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Expansion of the middle cranial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fossa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33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00">
              <a:latin typeface="Palladio Uralic"/>
              <a:cs typeface="Palladio Uralic"/>
            </a:endParaRPr>
          </a:p>
          <a:p>
            <a:pPr marL="12700" marR="1152525" indent="533400">
              <a:lnSpc>
                <a:spcPct val="1201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Secondary displacement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effect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(Anterior cranial floor &amp;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naso-</a:t>
            </a:r>
            <a:r>
              <a:rPr dirty="0" sz="2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maxillry</a:t>
            </a:r>
            <a:endParaRPr sz="2800">
              <a:latin typeface="Palladio Uralic"/>
              <a:cs typeface="Palladio Uralic"/>
            </a:endParaRPr>
          </a:p>
          <a:p>
            <a:pPr marL="423545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complex)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62437" y="4033837"/>
            <a:ext cx="161925" cy="695325"/>
            <a:chOff x="4262437" y="4033837"/>
            <a:chExt cx="161925" cy="695325"/>
          </a:xfrm>
        </p:grpSpPr>
        <p:sp>
          <p:nvSpPr>
            <p:cNvPr id="5" name="object 5"/>
            <p:cNvSpPr/>
            <p:nvPr/>
          </p:nvSpPr>
          <p:spPr>
            <a:xfrm>
              <a:off x="4267200" y="4038600"/>
              <a:ext cx="152400" cy="685800"/>
            </a:xfrm>
            <a:custGeom>
              <a:avLst/>
              <a:gdLst/>
              <a:ahLst/>
              <a:cxnLst/>
              <a:rect l="l" t="t" r="r" b="b"/>
              <a:pathLst>
                <a:path w="152400" h="685800">
                  <a:moveTo>
                    <a:pt x="114300" y="0"/>
                  </a:moveTo>
                  <a:lnTo>
                    <a:pt x="38100" y="0"/>
                  </a:lnTo>
                  <a:lnTo>
                    <a:pt x="38100" y="514350"/>
                  </a:lnTo>
                  <a:lnTo>
                    <a:pt x="0" y="514350"/>
                  </a:lnTo>
                  <a:lnTo>
                    <a:pt x="76200" y="685800"/>
                  </a:lnTo>
                  <a:lnTo>
                    <a:pt x="152400" y="514350"/>
                  </a:lnTo>
                  <a:lnTo>
                    <a:pt x="114300" y="5143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267200" y="4038600"/>
              <a:ext cx="152400" cy="685800"/>
            </a:xfrm>
            <a:custGeom>
              <a:avLst/>
              <a:gdLst/>
              <a:ahLst/>
              <a:cxnLst/>
              <a:rect l="l" t="t" r="r" b="b"/>
              <a:pathLst>
                <a:path w="152400" h="685800">
                  <a:moveTo>
                    <a:pt x="0" y="514350"/>
                  </a:moveTo>
                  <a:lnTo>
                    <a:pt x="38100" y="51435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514350"/>
                  </a:lnTo>
                  <a:lnTo>
                    <a:pt x="152400" y="514350"/>
                  </a:lnTo>
                  <a:lnTo>
                    <a:pt x="76200" y="685800"/>
                  </a:lnTo>
                  <a:lnTo>
                    <a:pt x="0" y="5143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5727" y="963155"/>
            <a:ext cx="5880354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07261"/>
            <a:ext cx="7310755" cy="37814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Frontal lobe growth completes by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5years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9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Temporal lobes continue to enlarge for several  more years and displaces the frontal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lobe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forward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900">
              <a:latin typeface="Palladio Uralic"/>
              <a:cs typeface="Palladio Uralic"/>
            </a:endParaRPr>
          </a:p>
          <a:p>
            <a:pPr marL="424180" marR="293370" indent="-412115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Foramen magnum progressively lowered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by  resorption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471927" y="963155"/>
              <a:ext cx="5880354" cy="5524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90799" y="2057400"/>
              <a:ext cx="4430267" cy="4419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2164" y="627887"/>
            <a:ext cx="661797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30604" y="2482723"/>
            <a:ext cx="6463030" cy="29273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Configuration of neurocranium(&amp;</a:t>
            </a:r>
            <a:r>
              <a:rPr dirty="0" sz="28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brain)</a:t>
            </a:r>
            <a:endParaRPr sz="2800">
              <a:latin typeface="Palladio Uralic"/>
              <a:cs typeface="Palladio Uralic"/>
            </a:endParaRPr>
          </a:p>
          <a:p>
            <a:pPr marL="423545">
              <a:lnSpc>
                <a:spcPct val="100000"/>
              </a:lnSpc>
              <a:tabLst>
                <a:tab pos="4037329" algn="l"/>
              </a:tabLst>
            </a:pPr>
            <a:r>
              <a:rPr dirty="0" sz="2800" spc="-10">
                <a:solidFill>
                  <a:srgbClr val="FFFFFF"/>
                </a:solidFill>
                <a:latin typeface="Georgia"/>
                <a:cs typeface="Georgia"/>
              </a:rPr>
              <a:t>determines</a:t>
            </a:r>
            <a:r>
              <a:rPr dirty="0" sz="280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2800" spc="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Georgia"/>
                <a:cs typeface="Georgia"/>
              </a:rPr>
              <a:t>person’s	</a:t>
            </a:r>
            <a:r>
              <a:rPr dirty="0" sz="2800" spc="15">
                <a:solidFill>
                  <a:srgbClr val="FFFFFF"/>
                </a:solidFill>
                <a:latin typeface="Georgia"/>
                <a:cs typeface="Georgia"/>
              </a:rPr>
              <a:t>head </a:t>
            </a:r>
            <a:r>
              <a:rPr dirty="0" sz="2800" spc="-5">
                <a:solidFill>
                  <a:srgbClr val="FFFFFF"/>
                </a:solidFill>
                <a:latin typeface="Georgia"/>
                <a:cs typeface="Georgia"/>
              </a:rPr>
              <a:t>form</a:t>
            </a:r>
            <a:r>
              <a:rPr dirty="0" sz="2800" spc="-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 spc="40">
                <a:solidFill>
                  <a:srgbClr val="FFFFFF"/>
                </a:solidFill>
                <a:latin typeface="Georgia"/>
                <a:cs typeface="Georgia"/>
              </a:rPr>
              <a:t>type</a:t>
            </a:r>
            <a:endParaRPr sz="28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00">
              <a:latin typeface="Georgia"/>
              <a:cs typeface="Georgia"/>
            </a:endParaRPr>
          </a:p>
          <a:p>
            <a:pPr marL="1109345" indent="-208915">
              <a:lnSpc>
                <a:spcPct val="100000"/>
              </a:lnSpc>
              <a:buChar char="-"/>
              <a:tabLst>
                <a:tab pos="11099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DOLICOCEPHALIC</a:t>
            </a:r>
            <a:endParaRPr sz="2800">
              <a:latin typeface="Palladio Uralic"/>
              <a:cs typeface="Palladio Uralic"/>
            </a:endParaRPr>
          </a:p>
          <a:p>
            <a:pPr marL="1109345" indent="-208915">
              <a:lnSpc>
                <a:spcPct val="100000"/>
              </a:lnSpc>
              <a:spcBef>
                <a:spcPts val="675"/>
              </a:spcBef>
              <a:buChar char="-"/>
              <a:tabLst>
                <a:tab pos="11099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BRACHYCEPHALIC</a:t>
            </a:r>
            <a:endParaRPr sz="2800">
              <a:latin typeface="Palladio Uralic"/>
              <a:cs typeface="Palladio Uralic"/>
            </a:endParaRPr>
          </a:p>
          <a:p>
            <a:pPr marL="1109345" indent="-208915">
              <a:lnSpc>
                <a:spcPct val="100000"/>
              </a:lnSpc>
              <a:spcBef>
                <a:spcPts val="670"/>
              </a:spcBef>
              <a:buChar char="-"/>
              <a:tabLst>
                <a:tab pos="11099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MESOCEPHALIC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9948" y="969263"/>
            <a:ext cx="6445758" cy="540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78204" y="1971944"/>
            <a:ext cx="7469505" cy="3921125"/>
          </a:xfrm>
          <a:prstGeom prst="rect">
            <a:avLst/>
          </a:prstGeom>
        </p:spPr>
        <p:txBody>
          <a:bodyPr wrap="square" lIns="0" tIns="184150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450"/>
              </a:spcBef>
            </a:pP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Cranial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base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Dutch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boys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girls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800">
              <a:latin typeface="Georgia"/>
              <a:cs typeface="Georgia"/>
            </a:endParaRPr>
          </a:p>
          <a:p>
            <a:pPr algn="ctr" marR="2914015">
              <a:lnSpc>
                <a:spcPct val="100000"/>
              </a:lnSpc>
              <a:spcBef>
                <a:spcPts val="1345"/>
              </a:spcBef>
            </a:pPr>
            <a:r>
              <a:rPr dirty="0" sz="2800" spc="-5" b="1" i="1">
                <a:solidFill>
                  <a:srgbClr val="FFFFFF"/>
                </a:solidFill>
                <a:latin typeface="P052"/>
                <a:cs typeface="P052"/>
              </a:rPr>
              <a:t>Monique Henneberke</a:t>
            </a:r>
            <a:r>
              <a:rPr dirty="0" sz="2800" spc="-15" b="1" i="1">
                <a:solidFill>
                  <a:srgbClr val="FFFFFF"/>
                </a:solidFill>
                <a:latin typeface="P052"/>
                <a:cs typeface="P052"/>
              </a:rPr>
              <a:t> </a:t>
            </a:r>
            <a:r>
              <a:rPr dirty="0" sz="2800" spc="-5" b="1" i="1">
                <a:solidFill>
                  <a:srgbClr val="FFFFFF"/>
                </a:solidFill>
                <a:latin typeface="P052"/>
                <a:cs typeface="P052"/>
              </a:rPr>
              <a:t>&amp;</a:t>
            </a:r>
            <a:endParaRPr sz="2800">
              <a:latin typeface="P052"/>
              <a:cs typeface="P052"/>
            </a:endParaRPr>
          </a:p>
          <a:p>
            <a:pPr algn="ctr" marR="742315">
              <a:lnSpc>
                <a:spcPct val="100000"/>
              </a:lnSpc>
              <a:spcBef>
                <a:spcPts val="1070"/>
              </a:spcBef>
            </a:pPr>
            <a:r>
              <a:rPr dirty="0" sz="2800" spc="-5" b="1" i="1">
                <a:solidFill>
                  <a:srgbClr val="FFFFFF"/>
                </a:solidFill>
                <a:latin typeface="P052"/>
                <a:cs typeface="P052"/>
              </a:rPr>
              <a:t>Birte Prahl</a:t>
            </a:r>
            <a:r>
              <a:rPr dirty="0" sz="2800" b="1" i="1">
                <a:solidFill>
                  <a:srgbClr val="FFFFFF"/>
                </a:solidFill>
                <a:latin typeface="P052"/>
                <a:cs typeface="P052"/>
              </a:rPr>
              <a:t> </a:t>
            </a:r>
            <a:r>
              <a:rPr dirty="0" sz="2800" spc="-10" b="1" i="1">
                <a:solidFill>
                  <a:srgbClr val="FFFFFF"/>
                </a:solidFill>
                <a:latin typeface="P052"/>
                <a:cs typeface="P052"/>
              </a:rPr>
              <a:t>Andersen</a:t>
            </a:r>
            <a:endParaRPr sz="2800">
              <a:latin typeface="P052"/>
              <a:cs typeface="P05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00">
              <a:latin typeface="P052"/>
              <a:cs typeface="P052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3545" algn="l"/>
                <a:tab pos="120269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S-N	153(boys)and 167 (girls)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N-Ba and S-Ba 116 (boys) and</a:t>
            </a:r>
            <a:r>
              <a:rPr dirty="0" sz="2800" spc="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(girls)</a:t>
            </a:r>
            <a:endParaRPr sz="2800">
              <a:latin typeface="Palladio Uralic"/>
              <a:cs typeface="Palladio Uralic"/>
            </a:endParaRPr>
          </a:p>
          <a:p>
            <a:pPr marL="723900">
              <a:lnSpc>
                <a:spcPct val="100000"/>
              </a:lnSpc>
              <a:spcBef>
                <a:spcPts val="136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Mixed longitudinal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study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620977"/>
            <a:ext cx="7828915" cy="3525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overall pattern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thereafter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follows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 course, with 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progressive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reduction of the relative  size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head to about 12%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adult.</a:t>
            </a:r>
            <a:endParaRPr sz="2800">
              <a:latin typeface="Times New Roman"/>
              <a:cs typeface="Times New Roman"/>
            </a:endParaRPr>
          </a:p>
          <a:p>
            <a:pPr marL="424180" marR="2413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  <a:tab pos="225933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these	changes,which are a part of the normal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pattern, reflect the “cephalocaudal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gradient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2800" i="1">
                <a:solidFill>
                  <a:srgbClr val="FFFFFF"/>
                </a:solidFill>
                <a:latin typeface="Times New Roman"/>
                <a:cs typeface="Times New Roman"/>
              </a:rPr>
              <a:t>”.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simply means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that there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an axis  of increased growth extending from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head  towards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feet.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2164" y="627887"/>
            <a:ext cx="661797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69644" y="2221433"/>
            <a:ext cx="7248525" cy="3794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dirty="0" u="heavy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RESULTS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Palladio Uralic"/>
              <a:cs typeface="Palladio Uralic"/>
            </a:endParaRPr>
          </a:p>
          <a:p>
            <a:pPr marL="621665" marR="83185" indent="-609600">
              <a:lnSpc>
                <a:spcPts val="2590"/>
              </a:lnSpc>
              <a:buClr>
                <a:srgbClr val="F8F8F8"/>
              </a:buClr>
              <a:buSzPct val="64583"/>
              <a:buAutoNum type="arabicPeriod"/>
              <a:tabLst>
                <a:tab pos="621665" algn="l"/>
                <a:tab pos="622300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effect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orthodontic therapy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on cranial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base  was not</a:t>
            </a:r>
            <a:r>
              <a:rPr dirty="0" sz="24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significant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8F8F8"/>
              </a:buClr>
              <a:buFont typeface="Palladio Uralic"/>
              <a:buAutoNum type="arabicPeriod"/>
            </a:pPr>
            <a:endParaRPr sz="3100">
              <a:latin typeface="Palladio Uralic"/>
              <a:cs typeface="Palladio Uralic"/>
            </a:endParaRPr>
          </a:p>
          <a:p>
            <a:pPr marL="621665" marR="5080" indent="-609600">
              <a:lnSpc>
                <a:spcPts val="2590"/>
              </a:lnSpc>
              <a:buClr>
                <a:srgbClr val="F8F8F8"/>
              </a:buClr>
              <a:buSzPct val="64583"/>
              <a:buAutoNum type="arabicPeriod"/>
              <a:tabLst>
                <a:tab pos="621665" algn="l"/>
                <a:tab pos="622300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cranial base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displayed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sexual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dimorphism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in  absolute size,timing and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amount of</a:t>
            </a:r>
            <a:r>
              <a:rPr dirty="0" sz="24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growth.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8F8F8"/>
              </a:buClr>
              <a:buFont typeface="Palladio Uralic"/>
              <a:buAutoNum type="arabicPeriod"/>
            </a:pPr>
            <a:endParaRPr sz="2850">
              <a:latin typeface="Palladio Uralic"/>
              <a:cs typeface="Palladio Uralic"/>
            </a:endParaRPr>
          </a:p>
          <a:p>
            <a:pPr marL="621665" indent="-609600">
              <a:lnSpc>
                <a:spcPts val="2735"/>
              </a:lnSpc>
              <a:buClr>
                <a:srgbClr val="F8F8F8"/>
              </a:buClr>
              <a:buSzPct val="64583"/>
              <a:buAutoNum type="arabicPeriod"/>
              <a:tabLst>
                <a:tab pos="621665" algn="l"/>
                <a:tab pos="622300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Girls did not show growth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spurts where as</a:t>
            </a:r>
            <a:r>
              <a:rPr dirty="0" sz="24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boys</a:t>
            </a:r>
            <a:endParaRPr sz="2400">
              <a:latin typeface="Palladio Uralic"/>
              <a:cs typeface="Palladio Uralic"/>
            </a:endParaRPr>
          </a:p>
          <a:p>
            <a:pPr marL="621665">
              <a:lnSpc>
                <a:spcPts val="2735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showed growth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spurts for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S-N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24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N-Ba.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2164" y="627887"/>
            <a:ext cx="661797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8777" y="2043811"/>
            <a:ext cx="35020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10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ACHONDROPLASIA</a:t>
            </a:r>
            <a:endParaRPr sz="2800">
              <a:latin typeface="P052"/>
              <a:cs typeface="P05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8777" y="3088970"/>
            <a:ext cx="6890384" cy="28213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8765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Deficient growth at the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02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,</a:t>
            </a:r>
            <a:endParaRPr sz="2800">
              <a:latin typeface="Palladio Uralic"/>
              <a:cs typeface="Palladio Uralic"/>
            </a:endParaRPr>
          </a:p>
          <a:p>
            <a:pPr marL="634365">
              <a:lnSpc>
                <a:spcPct val="100000"/>
              </a:lnSpc>
              <a:spcBef>
                <a:spcPts val="109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Maxilla 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not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translated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forward</a:t>
            </a:r>
            <a:endParaRPr sz="2800">
              <a:latin typeface="Palladio Uralic"/>
              <a:cs typeface="Palladio Uralic"/>
            </a:endParaRPr>
          </a:p>
          <a:p>
            <a:pPr marL="423545" marR="5080" indent="-144780">
              <a:lnSpc>
                <a:spcPct val="120100"/>
              </a:lnSpc>
              <a:spcBef>
                <a:spcPts val="75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This results in abnormal depression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bridge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the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nose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1437" y="3729037"/>
            <a:ext cx="161925" cy="619125"/>
            <a:chOff x="3881437" y="3729037"/>
            <a:chExt cx="161925" cy="619125"/>
          </a:xfrm>
        </p:grpSpPr>
        <p:sp>
          <p:nvSpPr>
            <p:cNvPr id="6" name="object 6"/>
            <p:cNvSpPr/>
            <p:nvPr/>
          </p:nvSpPr>
          <p:spPr>
            <a:xfrm>
              <a:off x="3886200" y="3733800"/>
              <a:ext cx="152400" cy="609600"/>
            </a:xfrm>
            <a:custGeom>
              <a:avLst/>
              <a:gdLst/>
              <a:ahLst/>
              <a:cxnLst/>
              <a:rect l="l" t="t" r="r" b="b"/>
              <a:pathLst>
                <a:path w="152400" h="609600">
                  <a:moveTo>
                    <a:pt x="114300" y="0"/>
                  </a:moveTo>
                  <a:lnTo>
                    <a:pt x="38100" y="0"/>
                  </a:lnTo>
                  <a:lnTo>
                    <a:pt x="38100" y="457200"/>
                  </a:lnTo>
                  <a:lnTo>
                    <a:pt x="0" y="457200"/>
                  </a:lnTo>
                  <a:lnTo>
                    <a:pt x="76200" y="609600"/>
                  </a:lnTo>
                  <a:lnTo>
                    <a:pt x="152400" y="457200"/>
                  </a:lnTo>
                  <a:lnTo>
                    <a:pt x="114300" y="4572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86200" y="3733800"/>
              <a:ext cx="152400" cy="609600"/>
            </a:xfrm>
            <a:custGeom>
              <a:avLst/>
              <a:gdLst/>
              <a:ahLst/>
              <a:cxnLst/>
              <a:rect l="l" t="t" r="r" b="b"/>
              <a:pathLst>
                <a:path w="152400" h="609600">
                  <a:moveTo>
                    <a:pt x="0" y="457200"/>
                  </a:moveTo>
                  <a:lnTo>
                    <a:pt x="38100" y="45720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457200"/>
                  </a:lnTo>
                  <a:lnTo>
                    <a:pt x="152400" y="457200"/>
                  </a:lnTo>
                  <a:lnTo>
                    <a:pt x="76200" y="609600"/>
                  </a:lnTo>
                  <a:lnTo>
                    <a:pt x="0" y="4572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703831" y="963155"/>
              <a:ext cx="6617970" cy="5524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057399" y="2017776"/>
              <a:ext cx="5097780" cy="4535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2164" y="627887"/>
            <a:ext cx="661797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0604" y="2408047"/>
            <a:ext cx="7258684" cy="17303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23545" marR="5080" indent="-411480">
              <a:lnSpc>
                <a:spcPct val="99900"/>
              </a:lnSpc>
              <a:spcBef>
                <a:spcPts val="100"/>
              </a:spcBef>
              <a:tabLst>
                <a:tab pos="423545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latin typeface="Palladio Uralic"/>
                <a:cs typeface="Palladio Uralic"/>
              </a:rPr>
              <a:t>Premature ossification </a:t>
            </a:r>
            <a:r>
              <a:rPr dirty="0" sz="2800" spc="-5"/>
              <a:t>or </a:t>
            </a:r>
            <a:r>
              <a:rPr dirty="0" sz="2800" spc="-5" b="1">
                <a:latin typeface="Palladio Uralic"/>
                <a:cs typeface="Palladio Uralic"/>
              </a:rPr>
              <a:t>synostosis </a:t>
            </a:r>
            <a:r>
              <a:rPr dirty="0" sz="2800" spc="-5"/>
              <a:t>of </a:t>
            </a:r>
            <a:r>
              <a:rPr dirty="0" sz="2800" spc="-10"/>
              <a:t>the  </a:t>
            </a:r>
            <a:r>
              <a:rPr dirty="0" sz="2800" spc="-5"/>
              <a:t>suture between the presphaenoid and  </a:t>
            </a:r>
            <a:r>
              <a:rPr dirty="0" sz="2800" spc="-10"/>
              <a:t>postsphenoid parts </a:t>
            </a:r>
            <a:r>
              <a:rPr dirty="0" sz="2800" spc="-5"/>
              <a:t>and </a:t>
            </a:r>
            <a:r>
              <a:rPr dirty="0" sz="2800" spc="-10"/>
              <a:t>of </a:t>
            </a:r>
            <a:r>
              <a:rPr dirty="0" sz="2800" spc="-5"/>
              <a:t>the </a:t>
            </a:r>
            <a:r>
              <a:rPr dirty="0" sz="2800"/>
              <a:t>spheno-  </a:t>
            </a:r>
            <a:r>
              <a:rPr dirty="0" sz="2800" spc="-5"/>
              <a:t>occipital</a:t>
            </a:r>
            <a:r>
              <a:rPr dirty="0" sz="2800" spc="-10"/>
              <a:t> </a:t>
            </a:r>
            <a:r>
              <a:rPr dirty="0" sz="2800" spc="-5"/>
              <a:t>suture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0604" y="4712589"/>
            <a:ext cx="7121525" cy="8769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423545" marR="5080" indent="-411480">
              <a:lnSpc>
                <a:spcPts val="3350"/>
              </a:lnSpc>
              <a:spcBef>
                <a:spcPts val="21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More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fragile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is commonly involved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fractures , particularly along the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foramina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2164" y="627887"/>
            <a:ext cx="661797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993138"/>
            <a:ext cx="7758430" cy="43059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424180" marR="880110" indent="-412115">
              <a:lnSpc>
                <a:spcPts val="2600"/>
              </a:lnSpc>
              <a:spcBef>
                <a:spcPts val="420"/>
              </a:spcBef>
              <a:tabLst>
                <a:tab pos="5765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Anomalous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development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the presphenoidal  elements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Palladio Uralic"/>
              <a:cs typeface="Palladio Uralic"/>
            </a:endParaRPr>
          </a:p>
          <a:p>
            <a:pPr marL="424180" marR="211454" indent="-30480">
              <a:lnSpc>
                <a:spcPct val="130000"/>
              </a:lnSpc>
              <a:tabLst>
                <a:tab pos="2613025" algn="l"/>
                <a:tab pos="3326765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Excessive</a:t>
            </a:r>
            <a:r>
              <a:rPr dirty="0" sz="24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separation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orbits and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abnormally 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broad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nasal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bridge.	</a:t>
            </a:r>
            <a:r>
              <a:rPr dirty="0" sz="2400" spc="-5" i="1">
                <a:solidFill>
                  <a:srgbClr val="FFFFFF"/>
                </a:solidFill>
                <a:latin typeface="Palladio Uralic"/>
                <a:cs typeface="Palladio Uralic"/>
              </a:rPr>
              <a:t>-HYPERTELORISM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5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6527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Pre mature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fusion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spheno-occipital</a:t>
            </a:r>
            <a:r>
              <a:rPr dirty="0" sz="2400" spc="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synchondrosis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9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Palladio Uralic"/>
              <a:cs typeface="Palladio Uralic"/>
            </a:endParaRPr>
          </a:p>
          <a:p>
            <a:pPr algn="ctr" marR="473709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Depressed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nasal bridge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dished</a:t>
            </a:r>
            <a:r>
              <a:rPr dirty="0" sz="24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face.</a:t>
            </a:r>
            <a:endParaRPr sz="24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033837" y="2509837"/>
            <a:ext cx="161925" cy="3362325"/>
            <a:chOff x="4033837" y="2509837"/>
            <a:chExt cx="161925" cy="3362325"/>
          </a:xfrm>
        </p:grpSpPr>
        <p:sp>
          <p:nvSpPr>
            <p:cNvPr id="5" name="object 5"/>
            <p:cNvSpPr/>
            <p:nvPr/>
          </p:nvSpPr>
          <p:spPr>
            <a:xfrm>
              <a:off x="4038600" y="5181600"/>
              <a:ext cx="152400" cy="685800"/>
            </a:xfrm>
            <a:custGeom>
              <a:avLst/>
              <a:gdLst/>
              <a:ahLst/>
              <a:cxnLst/>
              <a:rect l="l" t="t" r="r" b="b"/>
              <a:pathLst>
                <a:path w="152400" h="685800">
                  <a:moveTo>
                    <a:pt x="114300" y="0"/>
                  </a:moveTo>
                  <a:lnTo>
                    <a:pt x="38100" y="0"/>
                  </a:lnTo>
                  <a:lnTo>
                    <a:pt x="38100" y="514350"/>
                  </a:lnTo>
                  <a:lnTo>
                    <a:pt x="0" y="514350"/>
                  </a:lnTo>
                  <a:lnTo>
                    <a:pt x="76200" y="685800"/>
                  </a:lnTo>
                  <a:lnTo>
                    <a:pt x="152400" y="514350"/>
                  </a:lnTo>
                  <a:lnTo>
                    <a:pt x="114300" y="5143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038600" y="5181600"/>
              <a:ext cx="152400" cy="685800"/>
            </a:xfrm>
            <a:custGeom>
              <a:avLst/>
              <a:gdLst/>
              <a:ahLst/>
              <a:cxnLst/>
              <a:rect l="l" t="t" r="r" b="b"/>
              <a:pathLst>
                <a:path w="152400" h="685800">
                  <a:moveTo>
                    <a:pt x="0" y="514350"/>
                  </a:moveTo>
                  <a:lnTo>
                    <a:pt x="38100" y="51435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514350"/>
                  </a:lnTo>
                  <a:lnTo>
                    <a:pt x="152400" y="514350"/>
                  </a:lnTo>
                  <a:lnTo>
                    <a:pt x="76200" y="685800"/>
                  </a:lnTo>
                  <a:lnTo>
                    <a:pt x="0" y="5143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38600" y="2514600"/>
              <a:ext cx="152400" cy="685800"/>
            </a:xfrm>
            <a:custGeom>
              <a:avLst/>
              <a:gdLst/>
              <a:ahLst/>
              <a:cxnLst/>
              <a:rect l="l" t="t" r="r" b="b"/>
              <a:pathLst>
                <a:path w="152400" h="685800">
                  <a:moveTo>
                    <a:pt x="114300" y="0"/>
                  </a:moveTo>
                  <a:lnTo>
                    <a:pt x="38100" y="0"/>
                  </a:lnTo>
                  <a:lnTo>
                    <a:pt x="38100" y="514350"/>
                  </a:lnTo>
                  <a:lnTo>
                    <a:pt x="0" y="514350"/>
                  </a:lnTo>
                  <a:lnTo>
                    <a:pt x="76200" y="685800"/>
                  </a:lnTo>
                  <a:lnTo>
                    <a:pt x="152400" y="514350"/>
                  </a:lnTo>
                  <a:lnTo>
                    <a:pt x="114300" y="5143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038600" y="2514600"/>
              <a:ext cx="152400" cy="685800"/>
            </a:xfrm>
            <a:custGeom>
              <a:avLst/>
              <a:gdLst/>
              <a:ahLst/>
              <a:cxnLst/>
              <a:rect l="l" t="t" r="r" b="b"/>
              <a:pathLst>
                <a:path w="152400" h="685800">
                  <a:moveTo>
                    <a:pt x="0" y="514350"/>
                  </a:moveTo>
                  <a:lnTo>
                    <a:pt x="38100" y="51435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514350"/>
                  </a:lnTo>
                  <a:lnTo>
                    <a:pt x="152400" y="514350"/>
                  </a:lnTo>
                  <a:lnTo>
                    <a:pt x="76200" y="685800"/>
                  </a:lnTo>
                  <a:lnTo>
                    <a:pt x="0" y="5143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2120" y="633958"/>
            <a:ext cx="6445758" cy="540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5500" y="1983689"/>
            <a:ext cx="723519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  <a:tab pos="956944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/>
              <a:t>.	ANENCEPHALY (Absence of calvaria</a:t>
            </a:r>
            <a:r>
              <a:rPr dirty="0" sz="2800" spc="-10"/>
              <a:t> </a:t>
            </a:r>
            <a:r>
              <a:rPr dirty="0" sz="2800" spc="-5"/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0945" y="3051174"/>
            <a:ext cx="212280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Cranioschisis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500" y="4156328"/>
            <a:ext cx="232410" cy="3035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0633" y="3989603"/>
            <a:ext cx="5986780" cy="96456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4384040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INADEQUATE</a:t>
            </a:r>
            <a:r>
              <a:rPr dirty="0" sz="28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	OF</a:t>
            </a:r>
            <a:endParaRPr sz="2800">
              <a:latin typeface="Palladio Uralic"/>
              <a:cs typeface="Palladio Uralic"/>
            </a:endParaRPr>
          </a:p>
          <a:p>
            <a:pPr marL="2268220">
              <a:lnSpc>
                <a:spcPct val="100000"/>
              </a:lnSpc>
              <a:spcBef>
                <a:spcPts val="33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CHONDROCRANIUM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70861" y="5654751"/>
            <a:ext cx="53968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Impacted eruption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third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molars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14637" y="2509837"/>
            <a:ext cx="161925" cy="2828925"/>
            <a:chOff x="2814637" y="2509837"/>
            <a:chExt cx="161925" cy="2828925"/>
          </a:xfrm>
        </p:grpSpPr>
        <p:sp>
          <p:nvSpPr>
            <p:cNvPr id="9" name="object 9"/>
            <p:cNvSpPr/>
            <p:nvPr/>
          </p:nvSpPr>
          <p:spPr>
            <a:xfrm>
              <a:off x="2819400" y="2514600"/>
              <a:ext cx="152400" cy="533400"/>
            </a:xfrm>
            <a:custGeom>
              <a:avLst/>
              <a:gdLst/>
              <a:ahLst/>
              <a:cxnLst/>
              <a:rect l="l" t="t" r="r" b="b"/>
              <a:pathLst>
                <a:path w="152400" h="533400">
                  <a:moveTo>
                    <a:pt x="114300" y="0"/>
                  </a:moveTo>
                  <a:lnTo>
                    <a:pt x="38100" y="0"/>
                  </a:lnTo>
                  <a:lnTo>
                    <a:pt x="38100" y="400050"/>
                  </a:lnTo>
                  <a:lnTo>
                    <a:pt x="0" y="400050"/>
                  </a:lnTo>
                  <a:lnTo>
                    <a:pt x="76200" y="533400"/>
                  </a:lnTo>
                  <a:lnTo>
                    <a:pt x="152400" y="400050"/>
                  </a:lnTo>
                  <a:lnTo>
                    <a:pt x="114300" y="4000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819400" y="2514600"/>
              <a:ext cx="152400" cy="533400"/>
            </a:xfrm>
            <a:custGeom>
              <a:avLst/>
              <a:gdLst/>
              <a:ahLst/>
              <a:cxnLst/>
              <a:rect l="l" t="t" r="r" b="b"/>
              <a:pathLst>
                <a:path w="152400" h="533400">
                  <a:moveTo>
                    <a:pt x="0" y="400050"/>
                  </a:moveTo>
                  <a:lnTo>
                    <a:pt x="38100" y="40005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400050"/>
                  </a:lnTo>
                  <a:lnTo>
                    <a:pt x="152400" y="400050"/>
                  </a:lnTo>
                  <a:lnTo>
                    <a:pt x="76200" y="533400"/>
                  </a:lnTo>
                  <a:lnTo>
                    <a:pt x="0" y="4000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819400" y="4800600"/>
              <a:ext cx="152400" cy="533400"/>
            </a:xfrm>
            <a:custGeom>
              <a:avLst/>
              <a:gdLst/>
              <a:ahLst/>
              <a:cxnLst/>
              <a:rect l="l" t="t" r="r" b="b"/>
              <a:pathLst>
                <a:path w="152400" h="533400">
                  <a:moveTo>
                    <a:pt x="114300" y="0"/>
                  </a:moveTo>
                  <a:lnTo>
                    <a:pt x="38100" y="0"/>
                  </a:lnTo>
                  <a:lnTo>
                    <a:pt x="38100" y="400050"/>
                  </a:lnTo>
                  <a:lnTo>
                    <a:pt x="0" y="400050"/>
                  </a:lnTo>
                  <a:lnTo>
                    <a:pt x="76200" y="533400"/>
                  </a:lnTo>
                  <a:lnTo>
                    <a:pt x="152400" y="400050"/>
                  </a:lnTo>
                  <a:lnTo>
                    <a:pt x="114300" y="4000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19400" y="4800600"/>
              <a:ext cx="152400" cy="533400"/>
            </a:xfrm>
            <a:custGeom>
              <a:avLst/>
              <a:gdLst/>
              <a:ahLst/>
              <a:cxnLst/>
              <a:rect l="l" t="t" r="r" b="b"/>
              <a:pathLst>
                <a:path w="152400" h="533400">
                  <a:moveTo>
                    <a:pt x="0" y="400050"/>
                  </a:moveTo>
                  <a:lnTo>
                    <a:pt x="38100" y="40005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400050"/>
                  </a:lnTo>
                  <a:lnTo>
                    <a:pt x="152400" y="400050"/>
                  </a:lnTo>
                  <a:lnTo>
                    <a:pt x="76200" y="533400"/>
                  </a:lnTo>
                  <a:lnTo>
                    <a:pt x="0" y="4000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644" y="2158111"/>
            <a:ext cx="7254240" cy="3007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5465" marR="197485" indent="-533400">
              <a:lnSpc>
                <a:spcPct val="120000"/>
              </a:lnSpc>
              <a:spcBef>
                <a:spcPts val="100"/>
              </a:spcBef>
              <a:tabLst>
                <a:tab pos="4669155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CLIEDO</a:t>
            </a:r>
            <a:r>
              <a:rPr dirty="0" sz="2400" spc="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CRANIAL</a:t>
            </a:r>
            <a:r>
              <a:rPr dirty="0" sz="24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DISOSTOSIS	(Abnormalities of  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skull,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teeth, jaws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and shoulder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girdle</a:t>
            </a:r>
            <a:r>
              <a:rPr dirty="0" sz="24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)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700">
              <a:latin typeface="Palladio Uralic"/>
              <a:cs typeface="Palladio Uralic"/>
            </a:endParaRPr>
          </a:p>
          <a:p>
            <a:pPr marL="545465" marR="5080" indent="-533400">
              <a:lnSpc>
                <a:spcPct val="14010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KREIBORG,BJORK &amp; SKIELLER conducted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qualitative screening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abnormal morphological  traits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cranial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base.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(8 males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&amp;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9</a:t>
            </a:r>
            <a:r>
              <a:rPr dirty="0" sz="24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females)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1241" y="1025144"/>
            <a:ext cx="736155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C8C2D1"/>
                </a:solidFill>
                <a:latin typeface="Comic Sans MS"/>
                <a:cs typeface="Comic Sans MS"/>
              </a:rPr>
              <a:t>CLINICAL</a:t>
            </a:r>
            <a:r>
              <a:rPr dirty="0" sz="4400" spc="-75">
                <a:solidFill>
                  <a:srgbClr val="C8C2D1"/>
                </a:solidFill>
                <a:latin typeface="Comic Sans MS"/>
                <a:cs typeface="Comic Sans MS"/>
              </a:rPr>
              <a:t> </a:t>
            </a:r>
            <a:r>
              <a:rPr dirty="0" sz="4400" spc="-5">
                <a:solidFill>
                  <a:srgbClr val="C8C2D1"/>
                </a:solidFill>
                <a:latin typeface="Comic Sans MS"/>
                <a:cs typeface="Comic Sans MS"/>
              </a:rPr>
              <a:t>IMPLICATIONS</a:t>
            </a:r>
            <a:endParaRPr sz="4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9864" y="1107935"/>
            <a:ext cx="6617970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61617" y="2033142"/>
            <a:ext cx="7493634" cy="3803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74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RESULTS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Palladio Uralic"/>
              <a:cs typeface="Palladio Uralic"/>
            </a:endParaRPr>
          </a:p>
          <a:p>
            <a:pPr marL="622300" marR="5080" indent="-609600">
              <a:lnSpc>
                <a:spcPct val="110000"/>
              </a:lnSpc>
              <a:tabLst>
                <a:tab pos="62166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anterior and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posterior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cranial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base was shorter  and the cranial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angle smaller in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syndrome  groups</a:t>
            </a:r>
            <a:endParaRPr sz="2400">
              <a:latin typeface="Palladio Uralic"/>
              <a:cs typeface="Palladio Uralic"/>
            </a:endParaRPr>
          </a:p>
          <a:p>
            <a:pPr marL="622300" marR="77470" indent="-609600">
              <a:lnSpc>
                <a:spcPct val="100000"/>
              </a:lnSpc>
              <a:spcBef>
                <a:spcPts val="720"/>
              </a:spcBef>
              <a:tabLst>
                <a:tab pos="62166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Patients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shown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small pituitary fossae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and bulbous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dorsum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sellae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  <a:tabLst>
                <a:tab pos="621665" algn="l"/>
              </a:tabLst>
            </a:pPr>
            <a:r>
              <a:rPr dirty="0" sz="1550" spc="30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amount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bone resorption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was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lesser</a:t>
            </a:r>
            <a:r>
              <a:rPr dirty="0" sz="24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than</a:t>
            </a:r>
            <a:endParaRPr sz="2400">
              <a:latin typeface="Palladio Uralic"/>
              <a:cs typeface="Palladio Uralic"/>
            </a:endParaRPr>
          </a:p>
          <a:p>
            <a:pPr marL="622300">
              <a:lnSpc>
                <a:spcPct val="100000"/>
              </a:lnSpc>
              <a:spcBef>
                <a:spcPts val="580"/>
              </a:spcBef>
            </a:pP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normal.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8704" y="988725"/>
            <a:ext cx="6515100" cy="2245360"/>
          </a:xfrm>
          <a:prstGeom prst="rect"/>
        </p:spPr>
        <p:txBody>
          <a:bodyPr wrap="square" lIns="0" tIns="22732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dirty="0" sz="6600"/>
              <a:t>Mandible</a:t>
            </a:r>
            <a:r>
              <a:rPr dirty="0" sz="6600" spc="-110"/>
              <a:t> </a:t>
            </a:r>
            <a:r>
              <a:rPr dirty="0" sz="6600" spc="-5"/>
              <a:t>growth</a:t>
            </a:r>
            <a:endParaRPr sz="6600"/>
          </a:p>
          <a:p>
            <a:pPr marL="88900">
              <a:lnSpc>
                <a:spcPct val="100000"/>
              </a:lnSpc>
              <a:spcBef>
                <a:spcPts val="1385"/>
              </a:spcBef>
            </a:pPr>
            <a:r>
              <a:rPr dirty="0" sz="5400"/>
              <a:t>Prenatal </a:t>
            </a:r>
            <a:r>
              <a:rPr dirty="0" sz="5400" spc="-5"/>
              <a:t>&amp;</a:t>
            </a:r>
            <a:r>
              <a:rPr dirty="0" sz="5400" spc="-75"/>
              <a:t> </a:t>
            </a:r>
            <a:r>
              <a:rPr dirty="0" sz="5400" spc="-5"/>
              <a:t>postnatal</a:t>
            </a:r>
            <a:endParaRPr sz="54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4892" y="315468"/>
            <a:ext cx="4412741" cy="619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87400" y="1378966"/>
            <a:ext cx="7891780" cy="25863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7480" marR="5080" indent="-1447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or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lower jaw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the largest and strongest  bone of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face.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only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mobile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the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craniofacial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bones. It has a horse shoe shaped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which lodges the teeth and a pair of rami  which project upwards from posterior ends of 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provide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attachment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muscles.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19600" y="4114800"/>
            <a:ext cx="373380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9131" y="670534"/>
            <a:ext cx="4743450" cy="48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578305"/>
            <a:ext cx="7775575" cy="386651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424180" marR="124460" indent="-412115">
              <a:lnSpc>
                <a:spcPts val="3030"/>
              </a:lnSpc>
              <a:spcBef>
                <a:spcPts val="4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Normal refers 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that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which 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usually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expected , is  ordinarily seen 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typical.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Normal – Range &amp; Ideal –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Fixed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value</a:t>
            </a:r>
            <a:endParaRPr sz="2800">
              <a:latin typeface="Times New Roman"/>
              <a:cs typeface="Times New Roman"/>
            </a:endParaRPr>
          </a:p>
          <a:p>
            <a:pPr marL="424180" marR="687070" indent="-412115">
              <a:lnSpc>
                <a:spcPts val="3020"/>
              </a:lnSpc>
              <a:spcBef>
                <a:spcPts val="720"/>
              </a:spcBef>
              <a:tabLst>
                <a:tab pos="424180" algn="l"/>
                <a:tab pos="61639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On comparison with normal,</a:t>
            </a:r>
            <a:r>
              <a:rPr dirty="0" sz="2800" spc="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variable	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dirty="0" sz="2800" spc="-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measured.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CLINICAL 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IMPLICATION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2115">
              <a:lnSpc>
                <a:spcPts val="3020"/>
              </a:lnSpc>
              <a:spcBef>
                <a:spcPts val="72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Diagnosis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gross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variations from central </a:t>
            </a:r>
            <a:r>
              <a:rPr dirty="0" sz="2800" spc="-75">
                <a:solidFill>
                  <a:srgbClr val="FFFFFF"/>
                </a:solidFill>
                <a:latin typeface="Times New Roman"/>
                <a:cs typeface="Times New Roman"/>
              </a:rPr>
              <a:t>tendency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pathological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condition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gross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abnormal pattern  of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growth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256" y="260604"/>
            <a:ext cx="6206490" cy="636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185417"/>
            <a:ext cx="7882255" cy="493776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424180" marR="5080" indent="-412115">
              <a:lnSpc>
                <a:spcPct val="90000"/>
              </a:lnSpc>
              <a:spcBef>
                <a:spcPts val="43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  <a:tab pos="424815" algn="l"/>
                <a:tab pos="3302000" algn="l"/>
              </a:tabLst>
            </a:pPr>
            <a:r>
              <a:rPr dirty="0" u="heavy" sz="28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JOHN</a:t>
            </a:r>
            <a:r>
              <a:rPr dirty="0" u="heavy" sz="280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HUNTER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(1771) compared a series of  dried mandibles 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concluded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that in order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attain space for permanent molar teeth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must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by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posterior apposition of  ramus accompanied by anterior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ramus  resorption.</a:t>
            </a:r>
            <a:endParaRPr sz="2800">
              <a:latin typeface="Palladio Uralic"/>
              <a:cs typeface="Palladio Uralic"/>
            </a:endParaRPr>
          </a:p>
          <a:p>
            <a:pPr marL="424180" marR="1096010" indent="-412115">
              <a:lnSpc>
                <a:spcPts val="3020"/>
              </a:lnSpc>
              <a:spcBef>
                <a:spcPts val="72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512445" algn="l"/>
                <a:tab pos="513080" algn="l"/>
                <a:tab pos="3665220" algn="l"/>
              </a:tabLst>
            </a:pPr>
            <a:r>
              <a:rPr dirty="0"/>
              <a:t>	</a:t>
            </a:r>
            <a:r>
              <a:rPr dirty="0" u="heavy" sz="2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HUMPHRY</a:t>
            </a:r>
            <a:r>
              <a:rPr dirty="0" sz="2800" spc="5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(1866)	studied growth of  mandible by inserting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metal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wires in the  mandible of young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pigs.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8F8F8"/>
              </a:buClr>
              <a:buFont typeface="Georgia"/>
              <a:buChar char="•"/>
            </a:pPr>
            <a:endParaRPr sz="2700">
              <a:latin typeface="Palladio Uralic"/>
              <a:cs typeface="Palladio Uralic"/>
            </a:endParaRPr>
          </a:p>
          <a:p>
            <a:pPr marL="424180" marR="232410" indent="-412115">
              <a:lnSpc>
                <a:spcPct val="106800"/>
              </a:lnSpc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u="heavy" sz="28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BRASH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(1924) fed pigs the madder plant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root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which labeled appositional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651" y="542290"/>
            <a:ext cx="8179434" cy="275526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424180" marR="195580" indent="-411480">
              <a:lnSpc>
                <a:spcPts val="3350"/>
              </a:lnSpc>
              <a:spcBef>
                <a:spcPts val="21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u="heavy" sz="2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BJORK </a:t>
            </a:r>
            <a:r>
              <a:rPr dirty="0" u="heavy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(1955):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conducted implant studies on  jaws to determine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pattern &amp;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rotation</a:t>
            </a:r>
            <a:endParaRPr sz="2800">
              <a:latin typeface="Palladio Uralic"/>
              <a:cs typeface="Palladio Uralic"/>
            </a:endParaRPr>
          </a:p>
          <a:p>
            <a:pPr marL="424180">
              <a:lnSpc>
                <a:spcPts val="325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,when subjected to serial cephalometric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methods.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00">
              <a:latin typeface="Palladio Uralic"/>
              <a:cs typeface="Palladio Uralic"/>
            </a:endParaRPr>
          </a:p>
          <a:p>
            <a:pPr marL="424180" marR="5080" indent="-411480">
              <a:lnSpc>
                <a:spcPts val="3350"/>
              </a:lnSpc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u="heavy" sz="28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DONALD ENLOW </a:t>
            </a:r>
            <a:r>
              <a:rPr dirty="0" u="heavy" sz="2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: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proposed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V principle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 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counterpart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principle.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848" y="379475"/>
            <a:ext cx="4802886" cy="10401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47700" y="1517864"/>
            <a:ext cx="7623175" cy="2760980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790"/>
              </a:spcBef>
            </a:pPr>
            <a:r>
              <a:rPr dirty="0" u="heavy" sz="2800" spc="-10" b="1" i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052"/>
                <a:cs typeface="P052"/>
              </a:rPr>
              <a:t>EMBRYONIC</a:t>
            </a:r>
            <a:r>
              <a:rPr dirty="0" u="heavy" sz="2800" spc="20" b="1" i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052"/>
                <a:cs typeface="P052"/>
              </a:rPr>
              <a:t> </a:t>
            </a:r>
            <a:r>
              <a:rPr dirty="0" u="heavy" sz="2800" spc="-10" b="1" i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052"/>
                <a:cs typeface="P052"/>
              </a:rPr>
              <a:t>PERIOD</a:t>
            </a:r>
            <a:endParaRPr sz="2800">
              <a:latin typeface="P052"/>
              <a:cs typeface="P052"/>
            </a:endParaRPr>
          </a:p>
          <a:p>
            <a:pPr marL="449580" marR="30480" indent="-412115">
              <a:lnSpc>
                <a:spcPct val="100000"/>
              </a:lnSpc>
              <a:spcBef>
                <a:spcPts val="68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During 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3</a:t>
            </a:r>
            <a:r>
              <a:rPr dirty="0" baseline="25525" sz="2775" spc="7">
                <a:solidFill>
                  <a:srgbClr val="FFFFFF"/>
                </a:solidFill>
                <a:latin typeface="Palladio Uralic"/>
                <a:cs typeface="Palladio Uralic"/>
              </a:rPr>
              <a:t>rd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&amp; 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8</a:t>
            </a:r>
            <a:r>
              <a:rPr dirty="0" baseline="25525" sz="2775" spc="7">
                <a:solidFill>
                  <a:srgbClr val="FFFFFF"/>
                </a:solidFill>
                <a:latin typeface="Palladio Uralic"/>
                <a:cs typeface="Palladio Uralic"/>
              </a:rPr>
              <a:t>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week of development, a period  known as the </a:t>
            </a: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embryonic period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, each of the 3  germ layers (endoderm, ectoderm &amp;  mesoderm) give rise to a number of specific  tissues &amp;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organs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60120" y="563867"/>
              <a:ext cx="7317485" cy="6195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181600" y="1676400"/>
              <a:ext cx="3352800" cy="4114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59740" y="3384626"/>
            <a:ext cx="4126229" cy="2221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Each </a:t>
            </a:r>
            <a:r>
              <a:rPr dirty="0" sz="2400">
                <a:solidFill>
                  <a:srgbClr val="FFFFFF"/>
                </a:solidFill>
                <a:latin typeface="Verdana"/>
                <a:cs typeface="Verdana"/>
              </a:rPr>
              <a:t>pharyngeal 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arch </a:t>
            </a:r>
            <a:r>
              <a:rPr dirty="0" sz="2400">
                <a:solidFill>
                  <a:srgbClr val="FFFFFF"/>
                </a:solidFill>
                <a:latin typeface="Verdana"/>
                <a:cs typeface="Verdana"/>
              </a:rPr>
              <a:t>has  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specific cartilage that form  the skeleton </a:t>
            </a:r>
            <a:r>
              <a:rPr dirty="0" sz="240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2400">
                <a:solidFill>
                  <a:srgbClr val="FFFFFF"/>
                </a:solidFill>
                <a:latin typeface="Verdana"/>
                <a:cs typeface="Verdana"/>
              </a:rPr>
              <a:t>arch.  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muscles,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10">
                <a:solidFill>
                  <a:srgbClr val="FFFFFF"/>
                </a:solidFill>
                <a:latin typeface="Verdana"/>
                <a:cs typeface="Verdana"/>
              </a:rPr>
              <a:t>nerve 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that </a:t>
            </a:r>
            <a:r>
              <a:rPr dirty="0" sz="2400">
                <a:solidFill>
                  <a:srgbClr val="FFFFFF"/>
                </a:solidFill>
                <a:latin typeface="Verdana"/>
                <a:cs typeface="Verdana"/>
              </a:rPr>
              <a:t>supplies</a:t>
            </a:r>
            <a:r>
              <a:rPr dirty="0" sz="2400" spc="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1568450" algn="l"/>
              </a:tabLst>
            </a:pP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muscles	</a:t>
            </a:r>
            <a:r>
              <a:rPr dirty="0" sz="240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24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35">
                <a:solidFill>
                  <a:srgbClr val="FFFFFF"/>
                </a:solidFill>
                <a:latin typeface="Verdana"/>
                <a:cs typeface="Verdana"/>
              </a:rPr>
              <a:t>artery.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7040" y="1555445"/>
            <a:ext cx="3500754" cy="1732914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ahoma"/>
                <a:cs typeface="Tahoma"/>
              </a:rPr>
              <a:t>The pharyngeal </a:t>
            </a:r>
            <a:r>
              <a:rPr dirty="0" sz="2800" spc="-10">
                <a:latin typeface="Tahoma"/>
                <a:cs typeface="Tahoma"/>
              </a:rPr>
              <a:t>arch  </a:t>
            </a:r>
            <a:r>
              <a:rPr dirty="0" sz="2800" spc="-5">
                <a:latin typeface="Tahoma"/>
                <a:cs typeface="Tahoma"/>
              </a:rPr>
              <a:t>begin to </a:t>
            </a:r>
            <a:r>
              <a:rPr dirty="0" sz="2800" spc="-10">
                <a:latin typeface="Tahoma"/>
                <a:cs typeface="Tahoma"/>
              </a:rPr>
              <a:t>develop  </a:t>
            </a:r>
            <a:r>
              <a:rPr dirty="0" sz="2800" spc="-5">
                <a:latin typeface="Tahoma"/>
                <a:cs typeface="Tahoma"/>
              </a:rPr>
              <a:t>during the </a:t>
            </a:r>
            <a:r>
              <a:rPr dirty="0" sz="2800" spc="5">
                <a:latin typeface="Tahoma"/>
                <a:cs typeface="Tahoma"/>
              </a:rPr>
              <a:t>4</a:t>
            </a:r>
            <a:r>
              <a:rPr dirty="0" baseline="25525" sz="2775" spc="7">
                <a:latin typeface="Tahoma"/>
                <a:cs typeface="Tahoma"/>
              </a:rPr>
              <a:t>th </a:t>
            </a:r>
            <a:r>
              <a:rPr dirty="0" sz="2800" spc="-5">
                <a:latin typeface="Tahoma"/>
                <a:cs typeface="Tahoma"/>
              </a:rPr>
              <a:t>week in  utero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251" y="466090"/>
            <a:ext cx="7708265" cy="4547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489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1</a:t>
            </a:r>
            <a:r>
              <a:rPr dirty="0" baseline="25525" sz="2775" spc="7">
                <a:solidFill>
                  <a:srgbClr val="FFFFFF"/>
                </a:solidFill>
                <a:latin typeface="Palladio Uralic"/>
                <a:cs typeface="Palladio Uralic"/>
              </a:rPr>
              <a:t>st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pharyngeal arch contains the</a:t>
            </a:r>
            <a:r>
              <a:rPr dirty="0" sz="2800" spc="-2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25" b="1">
                <a:solidFill>
                  <a:srgbClr val="FFFFFF"/>
                </a:solidFill>
                <a:latin typeface="Georgia"/>
                <a:cs typeface="Georgia"/>
              </a:rPr>
              <a:t>Meckel’s</a:t>
            </a:r>
            <a:endParaRPr sz="2800">
              <a:latin typeface="Georgia"/>
              <a:cs typeface="Georgia"/>
            </a:endParaRPr>
          </a:p>
          <a:p>
            <a:pPr marL="449580">
              <a:lnSpc>
                <a:spcPct val="100000"/>
              </a:lnSpc>
            </a:pP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Cartilage.</a:t>
            </a:r>
            <a:endParaRPr sz="2800">
              <a:latin typeface="Palladio Uralic"/>
              <a:cs typeface="Palladio Uralic"/>
            </a:endParaRPr>
          </a:p>
          <a:p>
            <a:pPr marL="449580" marR="267970" indent="-411480">
              <a:lnSpc>
                <a:spcPts val="3350"/>
              </a:lnSpc>
              <a:spcBef>
                <a:spcPts val="790"/>
              </a:spcBef>
              <a:tabLst>
                <a:tab pos="4489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trigeminal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nerve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the first nerve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arch.</a:t>
            </a:r>
            <a:endParaRPr sz="2800">
              <a:latin typeface="Palladio Uralic"/>
              <a:cs typeface="Palladio Uralic"/>
            </a:endParaRPr>
          </a:p>
          <a:p>
            <a:pPr marL="449580" marR="193675" indent="-411480">
              <a:lnSpc>
                <a:spcPct val="99900"/>
              </a:lnSpc>
              <a:spcBef>
                <a:spcPts val="580"/>
              </a:spcBef>
              <a:tabLst>
                <a:tab pos="448945" algn="l"/>
                <a:tab pos="2208530" algn="l"/>
                <a:tab pos="2266315" algn="l"/>
                <a:tab pos="2397760" algn="l"/>
                <a:tab pos="649224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From 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1</a:t>
            </a:r>
            <a:r>
              <a:rPr dirty="0" baseline="25525" sz="2775" spc="7">
                <a:solidFill>
                  <a:srgbClr val="FFFFFF"/>
                </a:solidFill>
                <a:latin typeface="Palladio Uralic"/>
                <a:cs typeface="Palladio Uralic"/>
              </a:rPr>
              <a:t>st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arch the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muscles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developing are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muscles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mastication, they are messeter,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temporalis,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medial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pterygoid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lateral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pterygoid;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anterior belly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of</a:t>
            </a:r>
            <a:r>
              <a:rPr dirty="0" sz="2800" spc="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digastric,	tensor  palati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	levator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palati.</a:t>
            </a:r>
            <a:endParaRPr sz="2800">
              <a:latin typeface="Palladio Uralic"/>
              <a:cs typeface="Palladio Uralic"/>
            </a:endParaRPr>
          </a:p>
          <a:p>
            <a:pPr marL="38100">
              <a:lnSpc>
                <a:spcPct val="100000"/>
              </a:lnSpc>
              <a:spcBef>
                <a:spcPts val="670"/>
              </a:spcBef>
              <a:tabLst>
                <a:tab pos="5378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Artery called the maxillary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artery.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194259"/>
            <a:ext cx="5567045" cy="6171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95"/>
              </a:spcBef>
              <a:tabLst>
                <a:tab pos="2110740" algn="l"/>
              </a:tabLst>
            </a:pPr>
            <a:r>
              <a:rPr dirty="0" u="heavy" sz="2800" spc="-70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1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cs typeface="Georgia"/>
              </a:rPr>
              <a:t>MECKEL’S	</a:t>
            </a:r>
            <a:r>
              <a:rPr dirty="0" u="heavy" sz="2800" spc="-9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cs typeface="Georgia"/>
              </a:rPr>
              <a:t>CARTILAGE</a:t>
            </a:r>
            <a:endParaRPr sz="28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50">
              <a:latin typeface="Georgia"/>
              <a:cs typeface="Georgia"/>
            </a:endParaRPr>
          </a:p>
          <a:p>
            <a:pPr marL="487680" marR="459105" indent="-411480">
              <a:lnSpc>
                <a:spcPts val="3020"/>
              </a:lnSpc>
              <a:buClr>
                <a:srgbClr val="F8F8F8"/>
              </a:buClr>
              <a:buSzPct val="64285"/>
              <a:buFont typeface="Georgia"/>
              <a:buChar char="•"/>
              <a:tabLst>
                <a:tab pos="487045" algn="l"/>
                <a:tab pos="4876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</a:t>
            </a:r>
            <a:r>
              <a:rPr dirty="0" baseline="25525" sz="2775">
                <a:solidFill>
                  <a:srgbClr val="FFFFFF"/>
                </a:solidFill>
                <a:latin typeface="Palladio Uralic"/>
                <a:cs typeface="Palladio Uralic"/>
              </a:rPr>
              <a:t>st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pharyngeal arch 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arch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which</a:t>
            </a:r>
            <a:endParaRPr sz="2800">
              <a:latin typeface="Palladio Uralic"/>
              <a:cs typeface="Palladio Uralic"/>
            </a:endParaRPr>
          </a:p>
          <a:p>
            <a:pPr marL="487680">
              <a:lnSpc>
                <a:spcPts val="2985"/>
              </a:lnSpc>
            </a:pPr>
            <a:r>
              <a:rPr dirty="0" sz="2800" spc="-20">
                <a:solidFill>
                  <a:srgbClr val="FFFFFF"/>
                </a:solidFill>
                <a:latin typeface="Georgia"/>
                <a:cs typeface="Georgia"/>
              </a:rPr>
              <a:t>contains </a:t>
            </a:r>
            <a:r>
              <a:rPr dirty="0" sz="2800" spc="-3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2800" spc="20">
                <a:solidFill>
                  <a:srgbClr val="FFFFFF"/>
                </a:solidFill>
                <a:latin typeface="Georgia"/>
                <a:cs typeface="Georgia"/>
              </a:rPr>
              <a:t>Meckel’s</a:t>
            </a:r>
            <a:r>
              <a:rPr dirty="0" sz="2800" spc="1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Georgia"/>
                <a:cs typeface="Georgia"/>
              </a:rPr>
              <a:t>Cartilage.</a:t>
            </a:r>
            <a:endParaRPr sz="2800">
              <a:latin typeface="Georgia"/>
              <a:cs typeface="Georgia"/>
            </a:endParaRPr>
          </a:p>
          <a:p>
            <a:pPr marL="487680" indent="-411480">
              <a:lnSpc>
                <a:spcPts val="3190"/>
              </a:lnSpc>
              <a:spcBef>
                <a:spcPts val="34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87045" algn="l"/>
                <a:tab pos="4876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appears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about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6</a:t>
            </a:r>
            <a:r>
              <a:rPr dirty="0" baseline="25525" sz="2775">
                <a:solidFill>
                  <a:srgbClr val="FFFFFF"/>
                </a:solidFill>
                <a:latin typeface="Palladio Uralic"/>
                <a:cs typeface="Palladio Uralic"/>
              </a:rPr>
              <a:t>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week</a:t>
            </a:r>
            <a:r>
              <a:rPr dirty="0" sz="2800" spc="-2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endParaRPr sz="2800">
              <a:latin typeface="Palladio Uralic"/>
              <a:cs typeface="Palladio Uralic"/>
            </a:endParaRPr>
          </a:p>
          <a:p>
            <a:pPr marL="487680">
              <a:lnSpc>
                <a:spcPts val="319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I.U.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life.</a:t>
            </a:r>
            <a:endParaRPr sz="2800">
              <a:latin typeface="Palladio Uralic"/>
              <a:cs typeface="Palladio Uralic"/>
            </a:endParaRPr>
          </a:p>
          <a:p>
            <a:pPr marL="487680" marR="100330" indent="-411480">
              <a:lnSpc>
                <a:spcPct val="9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87045" algn="l"/>
                <a:tab pos="487680" algn="l"/>
              </a:tabLst>
            </a:pP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makes its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appearance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bilateral  structure in the sixth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week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fetal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life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thin plate of bone.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mesenchymal tissue lateral  </a:t>
            </a:r>
            <a:r>
              <a:rPr dirty="0" sz="2800" spc="-25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dirty="0" sz="2800" spc="20">
                <a:solidFill>
                  <a:srgbClr val="FFFFFF"/>
                </a:solidFill>
                <a:latin typeface="Georgia"/>
                <a:cs typeface="Georgia"/>
              </a:rPr>
              <a:t>Meckel’s </a:t>
            </a:r>
            <a:r>
              <a:rPr dirty="0" sz="2800" spc="-5">
                <a:solidFill>
                  <a:srgbClr val="FFFFFF"/>
                </a:solidFill>
                <a:latin typeface="Georgia"/>
                <a:cs typeface="Georgia"/>
              </a:rPr>
              <a:t>cartilage </a:t>
            </a:r>
            <a:r>
              <a:rPr dirty="0" sz="2800" spc="20">
                <a:solidFill>
                  <a:srgbClr val="FFFFFF"/>
                </a:solidFill>
                <a:latin typeface="Georgia"/>
                <a:cs typeface="Georgia"/>
              </a:rPr>
              <a:t>undergoes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intramembranous ossification  to produce the mandible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67400" y="1295400"/>
            <a:ext cx="3162300" cy="39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351019" y="3131820"/>
              <a:ext cx="4111752" cy="26151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2335" y="463295"/>
              <a:ext cx="8250174" cy="7901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02335" y="890016"/>
              <a:ext cx="7507985" cy="7901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02335" y="1316736"/>
              <a:ext cx="2116074" cy="7901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2335" y="1743455"/>
              <a:ext cx="8539734" cy="7901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02335" y="2170176"/>
              <a:ext cx="8097774" cy="7901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02335" y="2596895"/>
              <a:ext cx="2088642" cy="79019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12140" y="565149"/>
            <a:ext cx="7980680" cy="2585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971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The greater part of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meckel's cartilage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disappears 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without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contributing to formation of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bone of 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mandible.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single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ossification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for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each half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mandible arise  in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region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bifurcation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inferior alveolar nerve 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artery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170811"/>
            <a:ext cx="6701155" cy="2824480"/>
          </a:xfrm>
          <a:prstGeom prst="rect"/>
        </p:spPr>
        <p:txBody>
          <a:bodyPr wrap="square" lIns="0" tIns="146050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1150"/>
              </a:spcBef>
            </a:pPr>
            <a:r>
              <a:rPr dirty="0" u="heavy" sz="4000" spc="-10" b="1"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SECONDARY</a:t>
            </a:r>
            <a:r>
              <a:rPr dirty="0" u="heavy" sz="4000" spc="-5" b="1"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4000" spc="-10" b="1"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CARTILAGE</a:t>
            </a:r>
            <a:endParaRPr sz="4000">
              <a:latin typeface="Palladio Uralic"/>
              <a:cs typeface="Palladio Uralic"/>
            </a:endParaRPr>
          </a:p>
          <a:p>
            <a:pPr marL="12700" marR="2378710">
              <a:lnSpc>
                <a:spcPct val="120000"/>
              </a:lnSpc>
              <a:spcBef>
                <a:spcPts val="60"/>
              </a:spcBef>
            </a:pPr>
            <a:r>
              <a:rPr dirty="0" sz="2800" spc="-5"/>
              <a:t>The secondary cartilage</a:t>
            </a:r>
            <a:r>
              <a:rPr dirty="0" sz="2800" spc="-50"/>
              <a:t> </a:t>
            </a:r>
            <a:r>
              <a:rPr dirty="0" sz="2800" spc="-5"/>
              <a:t>are  Condyle cartilage  Coronoid cartilage  Symphyseal</a:t>
            </a:r>
            <a:r>
              <a:rPr dirty="0" sz="2800" spc="5"/>
              <a:t> </a:t>
            </a:r>
            <a:r>
              <a:rPr dirty="0" sz="2800" spc="-5"/>
              <a:t>cartilage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520700" y="3568065"/>
            <a:ext cx="8218170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  <a:tab pos="2600960" algn="l"/>
              </a:tabLst>
            </a:pP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Condylar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cartilage develops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initially as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independent	secondary cartilage which is  separated by a considerable gap from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 mandible. Early in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fetal life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fuses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with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developing mandibular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ramus.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651" y="616966"/>
            <a:ext cx="8203565" cy="395160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Ossification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the downward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growing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secondary  condylar cartilage which developed at about 12th  week, appears to commence anteriorly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fourth month of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fetal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life and by the end of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fifth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month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only part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cartilage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left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beneath  the articular surface of condyle. This small area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persists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until 20th year of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life</a:t>
            </a:r>
            <a:endParaRPr sz="2800">
              <a:latin typeface="Palladio Uralic"/>
              <a:cs typeface="Palladio Uralic"/>
            </a:endParaRPr>
          </a:p>
          <a:p>
            <a:pPr marL="424180" marR="716915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coronoid cartilage disappears just before  birth.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845566"/>
            <a:ext cx="8067675" cy="3098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136525" indent="-412115">
              <a:lnSpc>
                <a:spcPct val="100000"/>
              </a:lnSpc>
              <a:spcBef>
                <a:spcPts val="9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Throughout fetal life mandible is a paired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bone.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Right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left half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are joined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midline by fibrocartilage in the mandibular  symphysis.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145415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Two halves of the mandible unites by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ossification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symphysial fibrocartilage at the end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first  year.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3368" y="670534"/>
            <a:ext cx="4019550" cy="48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608785"/>
            <a:ext cx="7822565" cy="17341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99"/>
              </a:lnSpc>
              <a:spcBef>
                <a:spcPts val="95"/>
              </a:spcBef>
              <a:tabLst>
                <a:tab pos="512445" algn="l"/>
                <a:tab pos="1222375" algn="l"/>
                <a:tab pos="3824604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latin typeface="Times New Roman"/>
                <a:cs typeface="Times New Roman"/>
              </a:rPr>
              <a:t>Not all </a:t>
            </a:r>
            <a:r>
              <a:rPr dirty="0" sz="2800">
                <a:latin typeface="Times New Roman"/>
                <a:cs typeface="Times New Roman"/>
              </a:rPr>
              <a:t>tissue </a:t>
            </a:r>
            <a:r>
              <a:rPr dirty="0" sz="2800" spc="-5">
                <a:latin typeface="Times New Roman"/>
                <a:cs typeface="Times New Roman"/>
              </a:rPr>
              <a:t>systems of the body </a:t>
            </a:r>
            <a:r>
              <a:rPr dirty="0" sz="2800">
                <a:latin typeface="Times New Roman"/>
                <a:cs typeface="Times New Roman"/>
              </a:rPr>
              <a:t>grow </a:t>
            </a:r>
            <a:r>
              <a:rPr dirty="0" sz="2800" spc="-10">
                <a:latin typeface="Times New Roman"/>
                <a:cs typeface="Times New Roman"/>
              </a:rPr>
              <a:t>at </a:t>
            </a:r>
            <a:r>
              <a:rPr dirty="0" sz="2800" spc="-5">
                <a:latin typeface="Times New Roman"/>
                <a:cs typeface="Times New Roman"/>
              </a:rPr>
              <a:t>the </a:t>
            </a:r>
            <a:r>
              <a:rPr dirty="0" sz="2800" spc="-10">
                <a:latin typeface="Times New Roman"/>
                <a:cs typeface="Times New Roman"/>
              </a:rPr>
              <a:t>same  </a:t>
            </a:r>
            <a:r>
              <a:rPr dirty="0" sz="2800" spc="-5">
                <a:latin typeface="Times New Roman"/>
                <a:cs typeface="Times New Roman"/>
              </a:rPr>
              <a:t>rate.	</a:t>
            </a:r>
            <a:r>
              <a:rPr dirty="0" sz="2800" spc="-10">
                <a:latin typeface="Times New Roman"/>
                <a:cs typeface="Times New Roman"/>
              </a:rPr>
              <a:t>Different </a:t>
            </a:r>
            <a:r>
              <a:rPr dirty="0" sz="2800" spc="-5">
                <a:latin typeface="Times New Roman"/>
                <a:cs typeface="Times New Roman"/>
              </a:rPr>
              <a:t>tissues and in term </a:t>
            </a:r>
            <a:r>
              <a:rPr dirty="0" sz="2800" spc="-10">
                <a:latin typeface="Times New Roman"/>
                <a:cs typeface="Times New Roman"/>
              </a:rPr>
              <a:t>different organs  </a:t>
            </a:r>
            <a:r>
              <a:rPr dirty="0" sz="2800" spc="-5">
                <a:latin typeface="Times New Roman"/>
                <a:cs typeface="Times New Roman"/>
              </a:rPr>
              <a:t>grow at</a:t>
            </a:r>
            <a:r>
              <a:rPr dirty="0" sz="2800" spc="4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different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rates.	This process is called  differential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growth</a:t>
            </a:r>
            <a:r>
              <a:rPr dirty="0" sz="2800"/>
              <a:t>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803" y="633958"/>
            <a:ext cx="7811261" cy="590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07261"/>
            <a:ext cx="7691755" cy="49764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1879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growth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alveolar bone is completely  dependent on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presence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or absence of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teeth.</a:t>
            </a:r>
            <a:endParaRPr sz="2800">
              <a:latin typeface="Palladio Uralic"/>
              <a:cs typeface="Palladio Uralic"/>
            </a:endParaRPr>
          </a:p>
          <a:p>
            <a:pPr marL="424180" marR="687705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 alveolar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develops only during  eruption of teeth 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resorb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following  extraction.</a:t>
            </a:r>
            <a:endParaRPr sz="2800">
              <a:latin typeface="Palladio Uralic"/>
              <a:cs typeface="Palladio Uralic"/>
            </a:endParaRPr>
          </a:p>
          <a:p>
            <a:pPr marL="424180" marR="102235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increase in vertical height of face 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result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maxillary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 process.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ADAPTIVE REMODELLING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ALVEOLAR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PROCESS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MAKES ORTHODONTC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TOOTH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MOVEMENT</a:t>
            </a:r>
            <a:r>
              <a:rPr dirty="0" sz="2800" spc="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POSSIBLE.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382270"/>
            <a:ext cx="501269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4400" spc="-5">
                <a:uFill>
                  <a:solidFill>
                    <a:srgbClr val="FFFFFF"/>
                  </a:solidFill>
                </a:uFill>
              </a:rPr>
              <a:t>FETAL</a:t>
            </a:r>
            <a:r>
              <a:rPr dirty="0" u="heavy" sz="4400" spc="-7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z="4400">
                <a:uFill>
                  <a:solidFill>
                    <a:srgbClr val="FFFFFF"/>
                  </a:solidFill>
                </a:uFill>
              </a:rPr>
              <a:t>MANDIBLE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73100" y="1777949"/>
            <a:ext cx="7805420" cy="3354704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424180" marR="5080" indent="-412115">
              <a:lnSpc>
                <a:spcPct val="80000"/>
              </a:lnSpc>
              <a:spcBef>
                <a:spcPts val="770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beginning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fetal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as in the earliest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stages of other bones of skull, initially  has outside surface that are entirely depository  in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character.</a:t>
            </a:r>
            <a:endParaRPr sz="2800">
              <a:latin typeface="Palladio Uralic"/>
              <a:cs typeface="Palladio Uralic"/>
            </a:endParaRPr>
          </a:p>
          <a:p>
            <a:pPr marL="424180" marR="79375" indent="-412115">
              <a:lnSpc>
                <a:spcPts val="2690"/>
              </a:lnSpc>
              <a:spcBef>
                <a:spcPts val="64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There is a marked acceleration of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mandibular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between 8th and 12th week of fetal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life</a:t>
            </a:r>
            <a:endParaRPr sz="2800">
              <a:latin typeface="Palladio Uralic"/>
              <a:cs typeface="Palladio Uralic"/>
            </a:endParaRPr>
          </a:p>
          <a:p>
            <a:pPr marL="424180" marR="606425" indent="-412115">
              <a:lnSpc>
                <a:spcPct val="80000"/>
              </a:lnSpc>
              <a:spcBef>
                <a:spcPts val="695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At about 10th week, however,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resorption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begins around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rapidly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expanding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tooth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buds and is present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thereafter.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651" y="454812"/>
            <a:ext cx="8184515" cy="531812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13 weeks,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resorptive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fields are established on</a:t>
            </a:r>
            <a:r>
              <a:rPr dirty="0" sz="2800" spc="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endParaRPr sz="2800">
              <a:latin typeface="Palladio Uralic"/>
              <a:cs typeface="Palladio Uralic"/>
            </a:endParaRPr>
          </a:p>
          <a:p>
            <a:pPr marL="424180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buccal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 of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coronoid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2800">
              <a:latin typeface="Palladio Uralic"/>
              <a:cs typeface="Palladio Uralic"/>
            </a:endParaRPr>
          </a:p>
          <a:p>
            <a:pPr marL="424180" indent="-411480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 of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ramus</a:t>
            </a:r>
            <a:endParaRPr sz="2800">
              <a:latin typeface="Palladio Uralic"/>
              <a:cs typeface="Palladio Uralic"/>
            </a:endParaRPr>
          </a:p>
          <a:p>
            <a:pPr marL="424180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lingual side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posterior part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corpus.</a:t>
            </a:r>
            <a:endParaRPr sz="2800">
              <a:latin typeface="Palladio Uralic"/>
              <a:cs typeface="Palladio Uralic"/>
            </a:endParaRPr>
          </a:p>
          <a:p>
            <a:pPr marL="424180" marR="187960" indent="-411480">
              <a:lnSpc>
                <a:spcPct val="100000"/>
              </a:lnSpc>
              <a:spcBef>
                <a:spcPts val="67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anterior edge of ramus is already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resorptive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posterior border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depository.</a:t>
            </a:r>
            <a:endParaRPr sz="2800">
              <a:latin typeface="Palladio Uralic"/>
              <a:cs typeface="Palladio Uralic"/>
            </a:endParaRPr>
          </a:p>
          <a:p>
            <a:pPr marL="424180" marR="528320" indent="-41148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26 weeks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basic 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remodeling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pattern that continues on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into post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natal  development is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seen.</a:t>
            </a:r>
            <a:endParaRPr sz="2800">
              <a:latin typeface="Palladio Uralic"/>
              <a:cs typeface="Palladio Uralic"/>
            </a:endParaRPr>
          </a:p>
          <a:p>
            <a:pPr marL="424180" marR="320675" indent="-41148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entire lateral side of the anterior part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corpus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still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depository.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159207"/>
            <a:ext cx="7915909" cy="4605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30797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 of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fetal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corpus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incisor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region is resorptive after about fifteenth week  in most (but not all) mandible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Subsequently to the deciduous dentition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period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childhood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growth,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alveolar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labial side undergoes a reversal to become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resorptive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the opposite lingual side  depository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From this time chin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begins to take on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</a:t>
            </a:r>
            <a:endParaRPr sz="28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  <a:spcBef>
                <a:spcPts val="111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progressively more prominent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form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9736" y="376427"/>
            <a:ext cx="4307586" cy="590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215667"/>
            <a:ext cx="6461760" cy="15621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dirty="0" sz="2800" spc="-5" i="1">
                <a:latin typeface="Palladio Uralic"/>
                <a:cs typeface="Palladio Uralic"/>
              </a:rPr>
              <a:t>Of </a:t>
            </a:r>
            <a:r>
              <a:rPr dirty="0" sz="2800" spc="-10" i="1">
                <a:latin typeface="Palladio Uralic"/>
                <a:cs typeface="Palladio Uralic"/>
              </a:rPr>
              <a:t>all </a:t>
            </a:r>
            <a:r>
              <a:rPr dirty="0" sz="2800" i="1">
                <a:latin typeface="Palladio Uralic"/>
                <a:cs typeface="Palladio Uralic"/>
              </a:rPr>
              <a:t>the </a:t>
            </a:r>
            <a:r>
              <a:rPr dirty="0" sz="2800" spc="-5" i="1">
                <a:latin typeface="Palladio Uralic"/>
                <a:cs typeface="Palladio Uralic"/>
              </a:rPr>
              <a:t>facial bones mandible undergoes  </a:t>
            </a:r>
            <a:r>
              <a:rPr dirty="0" sz="2800" i="1">
                <a:latin typeface="Palladio Uralic"/>
                <a:cs typeface="Palladio Uralic"/>
              </a:rPr>
              <a:t>the largest </a:t>
            </a:r>
            <a:r>
              <a:rPr dirty="0" sz="2800" spc="-5" i="1">
                <a:latin typeface="Palladio Uralic"/>
                <a:cs typeface="Palladio Uralic"/>
              </a:rPr>
              <a:t>amount of growth postnatally </a:t>
            </a:r>
            <a:r>
              <a:rPr dirty="0" sz="2800" i="1">
                <a:latin typeface="Palladio Uralic"/>
                <a:cs typeface="Palladio Uralic"/>
              </a:rPr>
              <a:t>due  </a:t>
            </a:r>
            <a:r>
              <a:rPr dirty="0" sz="2800" spc="-5" i="1">
                <a:latin typeface="Palladio Uralic"/>
                <a:cs typeface="Palladio Uralic"/>
              </a:rPr>
              <a:t>to cephalocaudal growth</a:t>
            </a:r>
            <a:r>
              <a:rPr dirty="0" sz="2800" spc="-30" i="1">
                <a:latin typeface="Palladio Uralic"/>
                <a:cs typeface="Palladio Uralic"/>
              </a:rPr>
              <a:t> </a:t>
            </a:r>
            <a:r>
              <a:rPr dirty="0" sz="2800" i="1">
                <a:latin typeface="Palladio Uralic"/>
                <a:cs typeface="Palladio Uralic"/>
              </a:rPr>
              <a:t>gradient.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91413"/>
            <a:ext cx="5816600" cy="5146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31787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According</a:t>
            </a:r>
            <a:r>
              <a:rPr dirty="0" sz="28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MOSS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while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mandible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appears in the adult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single bone,  it is divisible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into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several skeleton  subunits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Condylar</a:t>
            </a:r>
            <a:r>
              <a:rPr dirty="0" sz="28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Coronoid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Angular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process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Ramus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Lingual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tuberosity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 spc="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mandible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Alveolar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chin.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33900" y="3390900"/>
            <a:ext cx="3352800" cy="3276600"/>
            <a:chOff x="4533900" y="3390900"/>
            <a:chExt cx="3352800" cy="3276600"/>
          </a:xfrm>
        </p:grpSpPr>
        <p:sp>
          <p:nvSpPr>
            <p:cNvPr id="4" name="object 4"/>
            <p:cNvSpPr/>
            <p:nvPr/>
          </p:nvSpPr>
          <p:spPr>
            <a:xfrm>
              <a:off x="4572000" y="3429000"/>
              <a:ext cx="3276600" cy="3200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52950" y="3409950"/>
              <a:ext cx="3314700" cy="3238500"/>
            </a:xfrm>
            <a:custGeom>
              <a:avLst/>
              <a:gdLst/>
              <a:ahLst/>
              <a:cxnLst/>
              <a:rect l="l" t="t" r="r" b="b"/>
              <a:pathLst>
                <a:path w="3314700" h="3238500">
                  <a:moveTo>
                    <a:pt x="0" y="3238500"/>
                  </a:moveTo>
                  <a:lnTo>
                    <a:pt x="3314700" y="3238500"/>
                  </a:lnTo>
                  <a:lnTo>
                    <a:pt x="3314700" y="0"/>
                  </a:lnTo>
                  <a:lnTo>
                    <a:pt x="0" y="0"/>
                  </a:lnTo>
                  <a:lnTo>
                    <a:pt x="0" y="3238500"/>
                  </a:lnTo>
                  <a:close/>
                </a:path>
              </a:pathLst>
            </a:custGeom>
            <a:ln w="38100">
              <a:solidFill>
                <a:srgbClr val="FFFF9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163" y="333756"/>
            <a:ext cx="6663690" cy="660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988591"/>
            <a:ext cx="5361305" cy="5146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7465">
              <a:lnSpc>
                <a:spcPct val="12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is a major site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 Historically,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condyle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has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been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regarded as a kind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cornucopia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from which the whole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mandible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itself pours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forth.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Palladio Uralic"/>
              <a:cs typeface="Palladio Uralic"/>
            </a:endParaRPr>
          </a:p>
          <a:p>
            <a:pPr marL="12700" marR="5080">
              <a:lnSpc>
                <a:spcPct val="1199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condyle functions as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regional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field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growth that provides an  adaptation for its own localized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circumstances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3600" y="1066800"/>
            <a:ext cx="2971800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1073861"/>
            <a:ext cx="7879715" cy="4037329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424180" marR="410845" indent="-411480">
              <a:lnSpc>
                <a:spcPts val="3030"/>
              </a:lnSpc>
              <a:spcBef>
                <a:spcPts val="47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condylar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cartilage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a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secondary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type of  cartilage</a:t>
            </a:r>
            <a:endParaRPr sz="2800">
              <a:latin typeface="Palladio Uralic"/>
              <a:cs typeface="Palladio Uralic"/>
            </a:endParaRPr>
          </a:p>
          <a:p>
            <a:pPr marL="424180" marR="843915" indent="-411480">
              <a:lnSpc>
                <a:spcPts val="3020"/>
              </a:lnSpc>
              <a:spcBef>
                <a:spcPts val="67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Its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real contribution is to provide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regional 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adaptive</a:t>
            </a:r>
            <a:r>
              <a:rPr dirty="0" sz="2800" spc="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423545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Main functional role of condyle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is</a:t>
            </a:r>
            <a:endParaRPr sz="2800">
              <a:latin typeface="Palladio Uralic"/>
              <a:cs typeface="Palladio Uralic"/>
            </a:endParaRPr>
          </a:p>
          <a:p>
            <a:pPr marL="782955" indent="-504190">
              <a:lnSpc>
                <a:spcPct val="100000"/>
              </a:lnSpc>
              <a:spcBef>
                <a:spcPts val="340"/>
              </a:spcBef>
              <a:buAutoNum type="arabicParenBoth"/>
              <a:tabLst>
                <a:tab pos="783590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provides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pressure tolerant articular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contact</a:t>
            </a:r>
            <a:endParaRPr sz="2800">
              <a:latin typeface="Palladio Uralic"/>
              <a:cs typeface="Palladio Uralic"/>
            </a:endParaRPr>
          </a:p>
          <a:p>
            <a:pPr marL="812800" marR="5080" indent="-534035">
              <a:lnSpc>
                <a:spcPct val="110000"/>
              </a:lnSpc>
              <a:buAutoNum type="arabicParenBoth"/>
              <a:tabLst>
                <a:tab pos="78359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makes possible a multidimensional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capacity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response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ever-changing,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developmental conditions and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variations.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472186"/>
            <a:ext cx="7794625" cy="37776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condylar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growth mechanism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itself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 clear-cut</a:t>
            </a:r>
            <a:r>
              <a:rPr dirty="0" sz="20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process.</a:t>
            </a:r>
            <a:endParaRPr sz="2000">
              <a:latin typeface="Palladio Uralic"/>
              <a:cs typeface="Palladio Uralic"/>
            </a:endParaRPr>
          </a:p>
          <a:p>
            <a:pPr marL="424180" marR="508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Palladio Uralic"/>
                <a:cs typeface="Palladio Uralic"/>
              </a:rPr>
              <a:t>Cartilage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is a special </a:t>
            </a:r>
            <a:r>
              <a:rPr dirty="0" sz="2000" b="1">
                <a:solidFill>
                  <a:srgbClr val="FFFFFF"/>
                </a:solidFill>
                <a:latin typeface="Palladio Uralic"/>
                <a:cs typeface="Palladio Uralic"/>
              </a:rPr>
              <a:t>non-vascular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tissue and is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involved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because  variable levels of</a:t>
            </a:r>
            <a:r>
              <a:rPr dirty="0" sz="20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b="1">
                <a:solidFill>
                  <a:srgbClr val="FFFFFF"/>
                </a:solidFill>
                <a:latin typeface="Palladio Uralic"/>
                <a:cs typeface="Palladio Uralic"/>
              </a:rPr>
              <a:t>compression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An </a:t>
            </a:r>
            <a:r>
              <a:rPr dirty="0" sz="2000" b="1">
                <a:solidFill>
                  <a:srgbClr val="FFFFFF"/>
                </a:solidFill>
                <a:latin typeface="Palladio Uralic"/>
                <a:cs typeface="Palladio Uralic"/>
              </a:rPr>
              <a:t>endochondral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growth mechanism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is required for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this part</a:t>
            </a:r>
            <a:r>
              <a:rPr dirty="0" sz="20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endParaRPr sz="20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mandible</a:t>
            </a:r>
            <a:endParaRPr sz="2000">
              <a:latin typeface="Palladio Uralic"/>
              <a:cs typeface="Palladio Uralic"/>
            </a:endParaRPr>
          </a:p>
          <a:p>
            <a:pPr marL="424180" marR="142240" indent="-412115">
              <a:lnSpc>
                <a:spcPct val="100000"/>
              </a:lnSpc>
              <a:spcBef>
                <a:spcPts val="484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Endochondral growth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occurs only at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articular contact part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condyle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Figure the endochondral bone tissue</a:t>
            </a:r>
            <a:r>
              <a:rPr dirty="0" sz="20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i="1">
                <a:solidFill>
                  <a:srgbClr val="FFFFFF"/>
                </a:solidFill>
                <a:latin typeface="Palladio Uralic"/>
                <a:cs typeface="Palladio Uralic"/>
              </a:rPr>
              <a:t>(b)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formed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association with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condylar cartilage</a:t>
            </a:r>
            <a:r>
              <a:rPr dirty="0" sz="2000" spc="-1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(a)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24180" algn="l"/>
              </a:tabLst>
            </a:pPr>
            <a:r>
              <a:rPr dirty="0" sz="1300" spc="24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enclosing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bony cortices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(c) are produced by</a:t>
            </a:r>
            <a:r>
              <a:rPr dirty="0" sz="20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periosteal-</a:t>
            </a:r>
            <a:endParaRPr sz="20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  <a:spcBef>
                <a:spcPts val="735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endosteal osteogenic</a:t>
            </a:r>
            <a:r>
              <a:rPr dirty="0" sz="20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activity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29200" y="4038600"/>
            <a:ext cx="3581400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776" y="467855"/>
            <a:ext cx="4780026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077213"/>
            <a:ext cx="4794885" cy="514667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424180" marR="5080" indent="-412115">
              <a:lnSpc>
                <a:spcPct val="80000"/>
              </a:lnSpc>
              <a:spcBef>
                <a:spcPts val="76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unique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capsular layer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poorly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vascularized  connective tissue covers</a:t>
            </a:r>
            <a:r>
              <a:rPr dirty="0" sz="2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articular surface of condyle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(layer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a)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i="1">
                <a:solidFill>
                  <a:srgbClr val="FFFFFF"/>
                </a:solidFill>
                <a:latin typeface="Palladio Uralic"/>
                <a:cs typeface="Palladio Uralic"/>
              </a:rPr>
              <a:t>.</a:t>
            </a:r>
            <a:endParaRPr sz="2800">
              <a:latin typeface="Palladio Uralic"/>
              <a:cs typeface="Palladio Uralic"/>
            </a:endParaRPr>
          </a:p>
          <a:p>
            <a:pPr algn="just" marL="424180" marR="420370" indent="-412115">
              <a:lnSpc>
                <a:spcPct val="80000"/>
              </a:lnSpc>
              <a:spcBef>
                <a:spcPts val="67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Just deep to it is a </a:t>
            </a:r>
            <a:r>
              <a:rPr dirty="0" sz="2800" spc="-85">
                <a:solidFill>
                  <a:srgbClr val="FFFFFF"/>
                </a:solidFill>
                <a:latin typeface="Palladio Uralic"/>
                <a:cs typeface="Palladio Uralic"/>
              </a:rPr>
              <a:t>special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layer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prechondroblast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cells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(layer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b)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.</a:t>
            </a:r>
            <a:endParaRPr sz="2800">
              <a:latin typeface="Palladio Uralic"/>
              <a:cs typeface="Palladio Uralic"/>
            </a:endParaRPr>
          </a:p>
          <a:p>
            <a:pPr marL="424180" marR="389890" indent="-412115">
              <a:lnSpc>
                <a:spcPts val="2690"/>
              </a:lnSpc>
              <a:spcBef>
                <a:spcPts val="64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new developing cartilage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(layer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c).</a:t>
            </a:r>
            <a:endParaRPr sz="2800">
              <a:latin typeface="Palladio Uralic"/>
              <a:cs typeface="Palladio Uralic"/>
            </a:endParaRPr>
          </a:p>
          <a:p>
            <a:pPr marL="424180" marR="541655" indent="-412115">
              <a:lnSpc>
                <a:spcPct val="80000"/>
              </a:lnSpc>
              <a:spcBef>
                <a:spcPts val="6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continually forming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endochondral bone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thus  follows the moving  cartilage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(layer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d).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10200" y="762000"/>
            <a:ext cx="3429000" cy="5920740"/>
            <a:chOff x="5410200" y="762000"/>
            <a:chExt cx="3429000" cy="5920740"/>
          </a:xfrm>
        </p:grpSpPr>
        <p:sp>
          <p:nvSpPr>
            <p:cNvPr id="5" name="object 5"/>
            <p:cNvSpPr/>
            <p:nvPr/>
          </p:nvSpPr>
          <p:spPr>
            <a:xfrm>
              <a:off x="5410200" y="762000"/>
              <a:ext cx="3429000" cy="3505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15000" y="4343400"/>
              <a:ext cx="2738628" cy="23393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9192" y="390131"/>
            <a:ext cx="3647694" cy="366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316481"/>
            <a:ext cx="7706995" cy="48907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graph indicates, growth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neural tissues  is nearly complete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6 or 7 years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age.</a:t>
            </a:r>
            <a:endParaRPr sz="2800">
              <a:latin typeface="Times New Roman"/>
              <a:cs typeface="Times New Roman"/>
            </a:endParaRPr>
          </a:p>
          <a:p>
            <a:pPr marL="424180" marR="10795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512445" algn="l"/>
                <a:tab pos="513080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General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body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tissue,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including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muscle, bone and  viscera,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show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S-shaped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curve, with a definite  slowing of the rate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during childhood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 an acceleration at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puberty.</a:t>
            </a:r>
            <a:endParaRPr sz="2800">
              <a:latin typeface="Times New Roman"/>
              <a:cs typeface="Times New Roman"/>
            </a:endParaRPr>
          </a:p>
          <a:p>
            <a:pPr marL="424180" marR="10033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512445" algn="l"/>
                <a:tab pos="513080" algn="l"/>
              </a:tabLst>
            </a:pPr>
            <a:r>
              <a:rPr dirty="0"/>
              <a:t>	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Lymphoid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tissues proliferate far beyond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adult  amount in late childhood, and then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undergo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involution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at the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same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time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that growth 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 genital tissues accelerates rapidly around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onset  of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puberty.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91413"/>
            <a:ext cx="5601970" cy="1732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00965" marR="5080" indent="-88900">
              <a:lnSpc>
                <a:spcPct val="100000"/>
              </a:lnSpc>
              <a:spcBef>
                <a:spcPts val="95"/>
              </a:spcBef>
            </a:pPr>
            <a:r>
              <a:rPr dirty="0" sz="2800" spc="-5"/>
              <a:t>The </a:t>
            </a:r>
            <a:r>
              <a:rPr dirty="0" sz="2800" spc="-10"/>
              <a:t>periosteum </a:t>
            </a:r>
            <a:r>
              <a:rPr dirty="0" sz="2800" spc="-5"/>
              <a:t>and endosteum are  active in </a:t>
            </a:r>
            <a:r>
              <a:rPr dirty="0" sz="2800" spc="-10"/>
              <a:t>producing </a:t>
            </a:r>
            <a:r>
              <a:rPr dirty="0" sz="2800" spc="-5"/>
              <a:t>the </a:t>
            </a:r>
            <a:r>
              <a:rPr dirty="0" sz="2800" spc="-5" b="1">
                <a:latin typeface="Palladio Uralic"/>
                <a:cs typeface="Palladio Uralic"/>
              </a:rPr>
              <a:t>cortical  </a:t>
            </a:r>
            <a:r>
              <a:rPr dirty="0" sz="2800" spc="-10"/>
              <a:t>bone that </a:t>
            </a:r>
            <a:r>
              <a:rPr dirty="0" sz="2800" spc="-5"/>
              <a:t>encloses the </a:t>
            </a:r>
            <a:r>
              <a:rPr dirty="0" sz="2800" spc="-10" b="1">
                <a:latin typeface="Palladio Uralic"/>
                <a:cs typeface="Palladio Uralic"/>
              </a:rPr>
              <a:t>medullary  </a:t>
            </a:r>
            <a:r>
              <a:rPr dirty="0" sz="2800" spc="-5" b="1">
                <a:latin typeface="Palladio Uralic"/>
                <a:cs typeface="Palladio Uralic"/>
              </a:rPr>
              <a:t>core </a:t>
            </a:r>
            <a:r>
              <a:rPr dirty="0" sz="2800" spc="-5"/>
              <a:t>of endochondral bone</a:t>
            </a:r>
            <a:r>
              <a:rPr dirty="0" sz="2800" spc="-65"/>
              <a:t> </a:t>
            </a:r>
            <a:r>
              <a:rPr dirty="0" sz="2800" spc="-5"/>
              <a:t>tissue.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95800" y="228600"/>
            <a:ext cx="4648200" cy="5638800"/>
            <a:chOff x="4495800" y="228600"/>
            <a:chExt cx="4648200" cy="5638800"/>
          </a:xfrm>
        </p:grpSpPr>
        <p:sp>
          <p:nvSpPr>
            <p:cNvPr id="4" name="object 4"/>
            <p:cNvSpPr/>
            <p:nvPr/>
          </p:nvSpPr>
          <p:spPr>
            <a:xfrm>
              <a:off x="6248400" y="228600"/>
              <a:ext cx="2738628" cy="26441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495800" y="3429000"/>
              <a:ext cx="4648200" cy="2438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72490" y="2806954"/>
            <a:ext cx="3163570" cy="3439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The lingual and  buccal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sides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of neck 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characteristically  </a:t>
            </a:r>
            <a:r>
              <a:rPr dirty="0" sz="2800" spc="-20">
                <a:solidFill>
                  <a:srgbClr val="FFFFFF"/>
                </a:solidFill>
                <a:latin typeface="Tahoma"/>
                <a:cs typeface="Tahoma"/>
              </a:rPr>
              <a:t>have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resorptive  surface.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This is  because condyle is  quite broad and  neck is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narrow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11607"/>
            <a:ext cx="7852409" cy="267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29146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neck is progressively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relocated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into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areas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previously held by the much wider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condyle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What used to be condyle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turn becomes 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neck as one 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remodeled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from the other . This  is done by periosteal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resorption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combined with  endosteal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deposition.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0" y="3198876"/>
            <a:ext cx="5138928" cy="3430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46659"/>
            <a:ext cx="3792854" cy="582993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424180" marR="19050" indent="-412115">
              <a:lnSpc>
                <a:spcPct val="90000"/>
              </a:lnSpc>
              <a:spcBef>
                <a:spcPts val="434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Explained another  way, the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endosteal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surface of the neck  actually faces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growth direction;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periosteal side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points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away from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course of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growth.</a:t>
            </a:r>
            <a:endParaRPr sz="2800">
              <a:latin typeface="Palladio Uralic"/>
              <a:cs typeface="Palladio Uralic"/>
            </a:endParaRPr>
          </a:p>
          <a:p>
            <a:pPr marL="424180" marR="5080">
              <a:lnSpc>
                <a:spcPct val="9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This 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another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example of the V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principle, with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V-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shaped cone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condylar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neck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growing toward its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wide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end.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48200" y="685800"/>
            <a:ext cx="4114800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0604"/>
            <a:ext cx="5897118" cy="660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5900" y="1308861"/>
            <a:ext cx="4693920" cy="479996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424180" marR="506730" indent="-154305">
              <a:lnSpc>
                <a:spcPts val="2590"/>
              </a:lnSpc>
              <a:spcBef>
                <a:spcPts val="725"/>
              </a:spcBef>
            </a:pP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What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is the </a:t>
            </a:r>
            <a:r>
              <a:rPr dirty="0" sz="2700" spc="-10">
                <a:solidFill>
                  <a:srgbClr val="FFFFFF"/>
                </a:solidFill>
                <a:latin typeface="Palladio Uralic"/>
                <a:cs typeface="Palladio Uralic"/>
              </a:rPr>
              <a:t>physical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force  that</a:t>
            </a:r>
            <a:endParaRPr sz="2700">
              <a:latin typeface="Palladio Uralic"/>
              <a:cs typeface="Palladio Uralic"/>
            </a:endParaRPr>
          </a:p>
          <a:p>
            <a:pPr marL="269875" marR="241935">
              <a:lnSpc>
                <a:spcPct val="100000"/>
              </a:lnSpc>
              <a:spcBef>
                <a:spcPts val="30"/>
              </a:spcBef>
            </a:pP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produces the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forward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and  downward primary  displacement of </a:t>
            </a:r>
            <a:r>
              <a:rPr dirty="0" sz="2700" spc="-10">
                <a:solidFill>
                  <a:srgbClr val="FFFFFF"/>
                </a:solidFill>
                <a:latin typeface="Palladio Uralic"/>
                <a:cs typeface="Palladio Uralic"/>
              </a:rPr>
              <a:t>mandible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?</a:t>
            </a:r>
            <a:endParaRPr sz="2700">
              <a:latin typeface="Palladio Uralic"/>
              <a:cs typeface="Palladio Uralic"/>
            </a:endParaRPr>
          </a:p>
          <a:p>
            <a:pPr marL="424180" marR="90170" indent="-411480">
              <a:lnSpc>
                <a:spcPct val="80000"/>
              </a:lnSpc>
              <a:spcBef>
                <a:spcPts val="645"/>
              </a:spcBef>
              <a:tabLst>
                <a:tab pos="423545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proliferation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cartilage  towards its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contact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thereby  pushes the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whole </a:t>
            </a:r>
            <a:r>
              <a:rPr dirty="0" sz="2700" spc="-10">
                <a:solidFill>
                  <a:srgbClr val="FFFFFF"/>
                </a:solidFill>
                <a:latin typeface="Palladio Uralic"/>
                <a:cs typeface="Palladio Uralic"/>
              </a:rPr>
              <a:t>mandible 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away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from</a:t>
            </a:r>
            <a:r>
              <a:rPr dirty="0" sz="27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it.</a:t>
            </a:r>
            <a:endParaRPr sz="27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80000"/>
              </a:lnSpc>
              <a:spcBef>
                <a:spcPts val="650"/>
              </a:spcBef>
              <a:tabLst>
                <a:tab pos="509270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700" b="1">
                <a:solidFill>
                  <a:srgbClr val="FFFFFF"/>
                </a:solidFill>
                <a:latin typeface="Palladio Uralic"/>
                <a:cs typeface="Palladio Uralic"/>
              </a:rPr>
              <a:t>bilaterally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condyle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lacking 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mandibles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occupy an 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essentially normal anatomic  </a:t>
            </a:r>
            <a:r>
              <a:rPr dirty="0" sz="2700" spc="-10">
                <a:solidFill>
                  <a:srgbClr val="FFFFFF"/>
                </a:solidFill>
                <a:latin typeface="Palladio Uralic"/>
                <a:cs typeface="Palladio Uralic"/>
              </a:rPr>
              <a:t>position.</a:t>
            </a:r>
            <a:endParaRPr sz="27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81600" y="1905000"/>
            <a:ext cx="36576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683412"/>
            <a:ext cx="7983855" cy="3354704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These observations suggested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conclusions.</a:t>
            </a:r>
            <a:endParaRPr sz="2800">
              <a:latin typeface="Palladio Uralic"/>
              <a:cs typeface="Palladio Uralic"/>
            </a:endParaRPr>
          </a:p>
          <a:p>
            <a:pPr marL="424180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First the condyles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may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not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play the kingpin</a:t>
            </a:r>
            <a:r>
              <a:rPr dirty="0" sz="2800" spc="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role</a:t>
            </a:r>
            <a:endParaRPr sz="2800">
              <a:latin typeface="Palladio Uralic"/>
              <a:cs typeface="Palladio Uralic"/>
            </a:endParaRPr>
          </a:p>
          <a:p>
            <a:pPr marL="367665">
              <a:lnSpc>
                <a:spcPct val="100000"/>
              </a:lnSpc>
              <a:spcBef>
                <a:spcPts val="670"/>
              </a:spcBef>
            </a:pPr>
            <a:r>
              <a:rPr dirty="0" sz="2800" spc="15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2800" spc="-15">
                <a:solidFill>
                  <a:srgbClr val="FFFFFF"/>
                </a:solidFill>
                <a:latin typeface="Georgia"/>
                <a:cs typeface="Georgia"/>
              </a:rPr>
              <a:t>a </a:t>
            </a:r>
            <a:r>
              <a:rPr dirty="0" sz="2800" spc="15">
                <a:solidFill>
                  <a:srgbClr val="FFFFFF"/>
                </a:solidFill>
                <a:latin typeface="Georgia"/>
                <a:cs typeface="Georgia"/>
              </a:rPr>
              <a:t>“master</a:t>
            </a:r>
            <a:r>
              <a:rPr dirty="0" sz="2800" spc="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>
                <a:solidFill>
                  <a:srgbClr val="FFFFFF"/>
                </a:solidFill>
                <a:latin typeface="Georgia"/>
                <a:cs typeface="Georgia"/>
              </a:rPr>
              <a:t>center”.</a:t>
            </a:r>
            <a:endParaRPr sz="2800">
              <a:latin typeface="Georgia"/>
              <a:cs typeface="Georgia"/>
            </a:endParaRPr>
          </a:p>
          <a:p>
            <a:pPr marL="424180" marR="33655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Second the whole mandible can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become 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displaced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anteriorly and inferiorly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into its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functional position without a "push"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against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basicranium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144" y="402323"/>
            <a:ext cx="4210050" cy="503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96900" y="999490"/>
            <a:ext cx="7491095" cy="36087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24180" marR="5080" indent="-412115">
              <a:lnSpc>
                <a:spcPct val="99800"/>
              </a:lnSpc>
              <a:spcBef>
                <a:spcPts val="10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is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carried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forward and 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downward,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conjunction with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expansion of  the soft tissue matrix associated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with it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is a passive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type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carrying</a:t>
            </a:r>
            <a:endParaRPr sz="2800">
              <a:latin typeface="Palladio Uralic"/>
              <a:cs typeface="Palladio Uralic"/>
            </a:endParaRPr>
          </a:p>
          <a:p>
            <a:pPr marL="424180" marR="213995" indent="-412115">
              <a:lnSpc>
                <a:spcPct val="99900"/>
              </a:lnSpc>
              <a:spcBef>
                <a:spcPts val="690"/>
              </a:spcBef>
              <a:tabLst>
                <a:tab pos="512445" algn="l"/>
                <a:tab pos="359791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condyle 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whole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ramus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secondarily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remodels</a:t>
            </a:r>
            <a:r>
              <a:rPr dirty="0" sz="2800" spc="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toward</a:t>
            </a:r>
            <a:r>
              <a:rPr dirty="0" sz="2800" spc="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	thereby closing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potential space without an actual gap being  created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667" y="444995"/>
            <a:ext cx="4202430" cy="666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68300" y="1234563"/>
            <a:ext cx="8233409" cy="3729354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directly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involved as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unique, regional growth</a:t>
            </a:r>
            <a:r>
              <a:rPr dirty="0" sz="2400" spc="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site.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provides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indispensable latitude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adaptive</a:t>
            </a:r>
            <a:r>
              <a:rPr dirty="0" sz="2400" spc="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growth.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provides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movable</a:t>
            </a:r>
            <a:r>
              <a:rPr dirty="0" sz="24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articulation.</a:t>
            </a:r>
            <a:endParaRPr sz="2400">
              <a:latin typeface="Palladio Uralic"/>
              <a:cs typeface="Palladio Uralic"/>
            </a:endParaRPr>
          </a:p>
          <a:p>
            <a:pPr marL="424180" marR="307975" indent="-411480">
              <a:lnSpc>
                <a:spcPct val="100000"/>
              </a:lnSpc>
              <a:spcBef>
                <a:spcPts val="580"/>
              </a:spcBef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is pressure tolerant and provides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 means for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bone  growth (endochondral)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in a situation in which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ordinary  periosteal (intramembranous) growth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would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not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be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possible</a:t>
            </a:r>
            <a:endParaRPr sz="2400">
              <a:latin typeface="Palladio Uralic"/>
              <a:cs typeface="Palladio Uralic"/>
            </a:endParaRPr>
          </a:p>
          <a:p>
            <a:pPr marL="424180" marR="516890" indent="-411480">
              <a:lnSpc>
                <a:spcPct val="112500"/>
              </a:lnSpc>
              <a:spcBef>
                <a:spcPts val="215"/>
              </a:spcBef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It can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also,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all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too frequently, become involved in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TMJ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pathology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2400" spc="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distress.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4463" y="411467"/>
            <a:ext cx="4234434" cy="584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9300" y="1074166"/>
            <a:ext cx="4645025" cy="2585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coronoid process has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propeller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like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twist,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that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its lingual side faces three  general directions all at  once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posteriorly,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superiorly and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medially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.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1200" y="685800"/>
            <a:ext cx="2738628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616966"/>
            <a:ext cx="7950200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/>
              <a:t>When </a:t>
            </a:r>
            <a:r>
              <a:rPr dirty="0" sz="2800" spc="-10"/>
              <a:t>bone </a:t>
            </a:r>
            <a:r>
              <a:rPr dirty="0" sz="2800" spc="-5"/>
              <a:t>is added onto the lingual side of </a:t>
            </a:r>
            <a:r>
              <a:rPr dirty="0" sz="2800" spc="-10"/>
              <a:t>the  </a:t>
            </a:r>
            <a:r>
              <a:rPr dirty="0" sz="2800" spc="-5"/>
              <a:t>coronoid process , growth thereby </a:t>
            </a:r>
            <a:r>
              <a:rPr dirty="0" sz="2800" spc="-10"/>
              <a:t>precedes  </a:t>
            </a:r>
            <a:r>
              <a:rPr dirty="0" sz="2800" spc="-5"/>
              <a:t>superiorly and </a:t>
            </a:r>
            <a:r>
              <a:rPr dirty="0" sz="2800" spc="-10"/>
              <a:t>this part </a:t>
            </a:r>
            <a:r>
              <a:rPr dirty="0" sz="2800" spc="-5"/>
              <a:t>of ramus increased</a:t>
            </a:r>
            <a:r>
              <a:rPr dirty="0" sz="2800" spc="-10"/>
              <a:t> in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8684" y="2086482"/>
            <a:ext cx="278003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vertical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direction.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71600" y="2971800"/>
            <a:ext cx="7620000" cy="3689985"/>
            <a:chOff x="1371600" y="2971800"/>
            <a:chExt cx="7620000" cy="3689985"/>
          </a:xfrm>
        </p:grpSpPr>
        <p:sp>
          <p:nvSpPr>
            <p:cNvPr id="5" name="object 5"/>
            <p:cNvSpPr/>
            <p:nvPr/>
          </p:nvSpPr>
          <p:spPr>
            <a:xfrm>
              <a:off x="5257800" y="2971800"/>
              <a:ext cx="3733800" cy="36896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71600" y="3810000"/>
              <a:ext cx="2819400" cy="2057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1033017"/>
            <a:ext cx="4719955" cy="399415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424180" marR="124460" indent="-411480">
              <a:lnSpc>
                <a:spcPct val="90000"/>
              </a:lnSpc>
              <a:spcBef>
                <a:spcPts val="43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same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deposits of bone  on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also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bring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about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posterior  direction of growth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movement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90000"/>
              </a:lnSpc>
              <a:spcBef>
                <a:spcPts val="670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produces backward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movement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two</a:t>
            </a:r>
            <a:r>
              <a:rPr dirty="0" sz="28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coronoid  process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even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though  deposits on the inside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(lingual)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surface.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38800" y="1066800"/>
            <a:ext cx="2985516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743199" y="685800"/>
              <a:ext cx="5791200" cy="5943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714624" y="657225"/>
              <a:ext cx="5848350" cy="6000750"/>
            </a:xfrm>
            <a:custGeom>
              <a:avLst/>
              <a:gdLst/>
              <a:ahLst/>
              <a:cxnLst/>
              <a:rect l="l" t="t" r="r" b="b"/>
              <a:pathLst>
                <a:path w="5848350" h="6000750">
                  <a:moveTo>
                    <a:pt x="0" y="6000750"/>
                  </a:moveTo>
                  <a:lnTo>
                    <a:pt x="5848350" y="6000750"/>
                  </a:lnTo>
                  <a:lnTo>
                    <a:pt x="5848350" y="0"/>
                  </a:lnTo>
                  <a:lnTo>
                    <a:pt x="0" y="0"/>
                  </a:lnTo>
                  <a:lnTo>
                    <a:pt x="0" y="6000750"/>
                  </a:lnTo>
                  <a:close/>
                </a:path>
              </a:pathLst>
            </a:custGeom>
            <a:ln w="57150">
              <a:solidFill>
                <a:srgbClr val="95959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254500" y="780034"/>
            <a:ext cx="17291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0000"/>
                </a:solidFill>
                <a:latin typeface="Carlito"/>
                <a:cs typeface="Carlito"/>
              </a:rPr>
              <a:t>scammons</a:t>
            </a:r>
            <a:r>
              <a:rPr dirty="0" sz="1800" spc="-6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Carlito"/>
                <a:cs typeface="Carlito"/>
              </a:rPr>
              <a:t>growth</a:t>
            </a:r>
            <a:endParaRPr sz="1800">
              <a:latin typeface="Carlito"/>
              <a:cs typeface="Carlito"/>
            </a:endParaRPr>
          </a:p>
          <a:p>
            <a:pPr marL="798830">
              <a:lnSpc>
                <a:spcPct val="100000"/>
              </a:lnSpc>
            </a:pPr>
            <a:r>
              <a:rPr dirty="0" sz="1800" spc="-5">
                <a:solidFill>
                  <a:srgbClr val="FF0000"/>
                </a:solidFill>
                <a:latin typeface="Carlito"/>
                <a:cs typeface="Carlito"/>
              </a:rPr>
              <a:t>curve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141222"/>
            <a:ext cx="4547870" cy="484822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424180" marR="49530" indent="-412115">
              <a:lnSpc>
                <a:spcPct val="90000"/>
              </a:lnSpc>
              <a:spcBef>
                <a:spcPts val="43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These same deposits on  the lingual side also bring  about medial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direction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order to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lengthen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corpus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6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90000"/>
              </a:lnSpc>
              <a:spcBef>
                <a:spcPts val="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area occupied by anterior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ramus in mandible  1 becomes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relocated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remodeled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into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posterior  part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corpus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 mandible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2.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91200" y="1828800"/>
            <a:ext cx="3048000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464566"/>
            <a:ext cx="7936230" cy="38309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10337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buccal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 of coronoid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has a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resorptive type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periosteal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surface.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>
              <a:latin typeface="Palladio Uralic"/>
              <a:cs typeface="Palladio Uralic"/>
            </a:endParaRPr>
          </a:p>
          <a:p>
            <a:pPr algn="just" marL="180340" marR="5080">
              <a:lnSpc>
                <a:spcPct val="100000"/>
              </a:lnSpc>
            </a:pP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remainder </a:t>
            </a:r>
            <a:r>
              <a:rPr dirty="0" sz="280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most </a:t>
            </a:r>
            <a:r>
              <a:rPr dirty="0" sz="280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superior </a:t>
            </a:r>
            <a:r>
              <a:rPr dirty="0" sz="2800">
                <a:solidFill>
                  <a:srgbClr val="FFFFFF"/>
                </a:solidFill>
                <a:latin typeface="Verdana"/>
                <a:cs typeface="Verdana"/>
              </a:rPr>
              <a:t>part 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ramus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including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whole area just  below the </a:t>
            </a:r>
            <a:r>
              <a:rPr dirty="0" sz="2800">
                <a:solidFill>
                  <a:srgbClr val="FFFFFF"/>
                </a:solidFill>
                <a:latin typeface="Verdana"/>
                <a:cs typeface="Verdana"/>
              </a:rPr>
              <a:t>mandibular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notch (signoid), and  </a:t>
            </a:r>
            <a:r>
              <a:rPr dirty="0" sz="2800">
                <a:solidFill>
                  <a:srgbClr val="FFFFFF"/>
                </a:solidFill>
                <a:latin typeface="Verdana"/>
                <a:cs typeface="Verdana"/>
              </a:rPr>
              <a:t>superior portion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condylar neck grows  superiorly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by deposition </a:t>
            </a:r>
            <a:r>
              <a:rPr dirty="0" sz="2800">
                <a:solidFill>
                  <a:srgbClr val="FFFFFF"/>
                </a:solidFill>
                <a:latin typeface="Verdana"/>
                <a:cs typeface="Verdana"/>
              </a:rPr>
              <a:t>on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lingual side  and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resorption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from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buccal</a:t>
            </a:r>
            <a:r>
              <a:rPr dirty="0" sz="2800" spc="1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side.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9784" y="429755"/>
            <a:ext cx="1657350" cy="480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9300" y="876045"/>
            <a:ext cx="3816350" cy="5513705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marL="424180" marR="5080" indent="-412115">
              <a:lnSpc>
                <a:spcPts val="1920"/>
              </a:lnSpc>
              <a:spcBef>
                <a:spcPts val="565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At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birth the two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rami of  mandible are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quite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short,</a:t>
            </a:r>
            <a:r>
              <a:rPr dirty="0" sz="20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they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by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process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direct  surface apposition and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remodeling.</a:t>
            </a:r>
            <a:endParaRPr sz="2000">
              <a:latin typeface="Palladio Uralic"/>
              <a:cs typeface="Palladio Uralic"/>
            </a:endParaRPr>
          </a:p>
          <a:p>
            <a:pPr marL="424180" marR="197485" indent="-412115">
              <a:lnSpc>
                <a:spcPts val="1920"/>
              </a:lnSpc>
              <a:spcBef>
                <a:spcPts val="484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PRINCIPLE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GROWTH  VECTORS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ARE IN  POSTERIOR &amp; SUPERIOR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DIRECTION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Palladio Uralic"/>
              <a:cs typeface="Palladio Uralic"/>
            </a:endParaRPr>
          </a:p>
          <a:p>
            <a:pPr marL="424180" marR="92710" indent="-412115">
              <a:lnSpc>
                <a:spcPts val="1920"/>
              </a:lnSpc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Resorption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occurs on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anterior surface of ramus  while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deposition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occurs  on posterior</a:t>
            </a:r>
            <a:r>
              <a:rPr dirty="0" sz="20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surface.</a:t>
            </a:r>
            <a:endParaRPr sz="2000">
              <a:latin typeface="Palladio Uralic"/>
              <a:cs typeface="Palladio Uralic"/>
            </a:endParaRPr>
          </a:p>
          <a:p>
            <a:pPr marL="424180" marR="225425" indent="-412115">
              <a:lnSpc>
                <a:spcPct val="80000"/>
              </a:lnSpc>
              <a:spcBef>
                <a:spcPts val="495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occurs at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mandibular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condyle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and  along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posterior part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 ramus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to 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same extent as  anterior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part has undergone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resorption.</a:t>
            </a:r>
            <a:endParaRPr sz="20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91200" y="533400"/>
            <a:ext cx="2667000" cy="5562600"/>
            <a:chOff x="5791200" y="533400"/>
            <a:chExt cx="2667000" cy="5562600"/>
          </a:xfrm>
        </p:grpSpPr>
        <p:sp>
          <p:nvSpPr>
            <p:cNvPr id="5" name="object 5"/>
            <p:cNvSpPr/>
            <p:nvPr/>
          </p:nvSpPr>
          <p:spPr>
            <a:xfrm>
              <a:off x="5795772" y="3429000"/>
              <a:ext cx="2662428" cy="2667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91200" y="533400"/>
              <a:ext cx="2667000" cy="26151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346659"/>
            <a:ext cx="8220075" cy="275717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424180" marR="5080" indent="-412115">
              <a:lnSpc>
                <a:spcPct val="90000"/>
              </a:lnSpc>
              <a:spcBef>
                <a:spcPts val="434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lower part of ramus below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coronoid  process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also has a twisted contour. Its buccal side  faces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posteriorly toward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direction of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backward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growth and thus characteristically has  a depository type of surface.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opposite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side, being away from direction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growth, is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resorptive.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05400" y="3429000"/>
            <a:ext cx="3657600" cy="2598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927" y="280403"/>
            <a:ext cx="3740658" cy="410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704443"/>
            <a:ext cx="7900034" cy="430276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positions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lower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arch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occlusion with the</a:t>
            </a:r>
            <a:r>
              <a:rPr dirty="0" sz="2300" spc="-10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upper.</a:t>
            </a:r>
            <a:endParaRPr sz="2300">
              <a:latin typeface="Palladio Uralic"/>
              <a:cs typeface="Palladio Uralic"/>
            </a:endParaRPr>
          </a:p>
          <a:p>
            <a:pPr marL="424180" marR="504190" indent="-412115">
              <a:lnSpc>
                <a:spcPts val="2480"/>
              </a:lnSpc>
              <a:spcBef>
                <a:spcPts val="59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continuous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adaptive to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multitude of</a:t>
            </a:r>
            <a:r>
              <a:rPr dirty="0" sz="2300" spc="-1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changing  craniofacial</a:t>
            </a:r>
            <a:r>
              <a:rPr dirty="0" sz="23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conditions.</a:t>
            </a:r>
            <a:endParaRPr sz="2300">
              <a:latin typeface="Palladio Uralic"/>
              <a:cs typeface="Palladio Uralic"/>
            </a:endParaRPr>
          </a:p>
          <a:p>
            <a:pPr marL="12700">
              <a:lnSpc>
                <a:spcPts val="2625"/>
              </a:lnSpc>
              <a:spcBef>
                <a:spcPts val="245"/>
              </a:spcBef>
              <a:tabLst>
                <a:tab pos="424180" algn="l"/>
              </a:tabLst>
            </a:pPr>
            <a:r>
              <a:rPr dirty="0" sz="1500" spc="28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Attach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mastication muscle and must</a:t>
            </a:r>
            <a:r>
              <a:rPr dirty="0" sz="2300" spc="-1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accommodate</a:t>
            </a:r>
            <a:endParaRPr sz="2300">
              <a:latin typeface="Palladio Uralic"/>
              <a:cs typeface="Palladio Uralic"/>
            </a:endParaRPr>
          </a:p>
          <a:p>
            <a:pPr marL="424180">
              <a:lnSpc>
                <a:spcPts val="2625"/>
              </a:lnSpc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increasing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mass of masticatory muscle inserted into</a:t>
            </a:r>
            <a:r>
              <a:rPr dirty="0" sz="2300" spc="-1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it.</a:t>
            </a:r>
            <a:endParaRPr sz="23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Bridges 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pharyngeal</a:t>
            </a:r>
            <a:r>
              <a:rPr dirty="0" sz="23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compartment.</a:t>
            </a:r>
            <a:endParaRPr sz="2300">
              <a:latin typeface="Palladio Uralic"/>
              <a:cs typeface="Palladio Uralic"/>
            </a:endParaRPr>
          </a:p>
          <a:p>
            <a:pPr marL="424180" marR="1278255" indent="-412115">
              <a:lnSpc>
                <a:spcPts val="2480"/>
              </a:lnSpc>
              <a:spcBef>
                <a:spcPts val="595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horizontal breadth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ramus determines</a:t>
            </a:r>
            <a:r>
              <a:rPr dirty="0" sz="2300" spc="-1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 anteroposterior positioning of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lower</a:t>
            </a:r>
            <a:r>
              <a:rPr dirty="0" sz="23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arch.</a:t>
            </a:r>
            <a:endParaRPr sz="2300">
              <a:latin typeface="Palladio Uralic"/>
              <a:cs typeface="Palladio Uralic"/>
            </a:endParaRPr>
          </a:p>
          <a:p>
            <a:pPr marL="424180" marR="86995" indent="-412115">
              <a:lnSpc>
                <a:spcPts val="2480"/>
              </a:lnSpc>
              <a:spcBef>
                <a:spcPts val="56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Height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ramus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accommodates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vertical dimension  and growth of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masticatory components of</a:t>
            </a:r>
            <a:r>
              <a:rPr dirty="0" sz="2300" spc="-2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face.</a:t>
            </a:r>
            <a:endParaRPr sz="2300">
              <a:latin typeface="Palladio Uralic"/>
              <a:cs typeface="Palladio Uralic"/>
            </a:endParaRPr>
          </a:p>
          <a:p>
            <a:pPr marL="424180" marR="356870" indent="-412115">
              <a:lnSpc>
                <a:spcPts val="2480"/>
              </a:lnSpc>
              <a:spcBef>
                <a:spcPts val="56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Remodeling and relocation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give space to</a:t>
            </a:r>
            <a:r>
              <a:rPr dirty="0" sz="23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accommodate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erupting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permanent</a:t>
            </a:r>
            <a:r>
              <a:rPr dirty="0" sz="23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molar.</a:t>
            </a:r>
            <a:endParaRPr sz="23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8492" y="379475"/>
            <a:ext cx="7451598" cy="1098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612138"/>
            <a:ext cx="7415530" cy="11690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/>
              <a:t>Th </a:t>
            </a:r>
            <a:r>
              <a:rPr dirty="0" sz="2400"/>
              <a:t>effective </a:t>
            </a:r>
            <a:r>
              <a:rPr dirty="0" sz="2400" spc="-5"/>
              <a:t>anteroposteral dimension of ramus </a:t>
            </a:r>
            <a:r>
              <a:rPr dirty="0" sz="2400"/>
              <a:t>and  </a:t>
            </a:r>
            <a:r>
              <a:rPr dirty="0" sz="2400" spc="-5"/>
              <a:t>middle cranial fossa </a:t>
            </a:r>
            <a:r>
              <a:rPr dirty="0" sz="2400"/>
              <a:t>are direct counterparts </a:t>
            </a:r>
            <a:r>
              <a:rPr dirty="0" sz="2400" spc="-5"/>
              <a:t>to</a:t>
            </a:r>
            <a:r>
              <a:rPr dirty="0" sz="2400" spc="-10"/>
              <a:t> </a:t>
            </a:r>
            <a:r>
              <a:rPr dirty="0" sz="2400"/>
              <a:t>each</a:t>
            </a:r>
            <a:endParaRPr sz="2400">
              <a:latin typeface="Arial"/>
              <a:cs typeface="Arial"/>
            </a:endParaRPr>
          </a:p>
          <a:p>
            <a:pPr marL="424180">
              <a:lnSpc>
                <a:spcPct val="100000"/>
              </a:lnSpc>
              <a:spcBef>
                <a:spcPts val="360"/>
              </a:spcBef>
            </a:pPr>
            <a:r>
              <a:rPr dirty="0" sz="2400" spc="-5"/>
              <a:t>other.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609600" y="3124200"/>
            <a:ext cx="7772400" cy="3369945"/>
            <a:chOff x="609600" y="3124200"/>
            <a:chExt cx="7772400" cy="3369945"/>
          </a:xfrm>
        </p:grpSpPr>
        <p:sp>
          <p:nvSpPr>
            <p:cNvPr id="5" name="object 5"/>
            <p:cNvSpPr/>
            <p:nvPr/>
          </p:nvSpPr>
          <p:spPr>
            <a:xfrm>
              <a:off x="609600" y="3124200"/>
              <a:ext cx="4841747" cy="33695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72200" y="3200400"/>
              <a:ext cx="2209800" cy="3276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1234186"/>
            <a:ext cx="4711065" cy="53549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105"/>
              </a:spcBef>
              <a:tabLst>
                <a:tab pos="42354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Greater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amounts of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additions on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inferior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part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posterior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border than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on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superior</a:t>
            </a:r>
            <a:r>
              <a:rPr dirty="0" sz="20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part.</a:t>
            </a:r>
            <a:endParaRPr sz="2000">
              <a:latin typeface="Palladio Uralic"/>
              <a:cs typeface="Palladio Uralic"/>
            </a:endParaRPr>
          </a:p>
          <a:p>
            <a:pPr marL="424180" marR="75565" indent="-411480">
              <a:lnSpc>
                <a:spcPct val="100000"/>
              </a:lnSpc>
              <a:spcBef>
                <a:spcPts val="480"/>
              </a:spcBef>
              <a:tabLst>
                <a:tab pos="42354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 correspondingly greater amount</a:t>
            </a:r>
            <a:r>
              <a:rPr dirty="0" sz="2000" spc="-1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 matching resorption on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anterior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border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takes place inferiorly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than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superiorly.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4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"remodeling"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rotation of</a:t>
            </a:r>
            <a:r>
              <a:rPr dirty="0" sz="20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ramus</a:t>
            </a:r>
            <a:endParaRPr sz="20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alignment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thus</a:t>
            </a:r>
            <a:r>
              <a:rPr dirty="0" sz="20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occurs.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 diagram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pharynx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enlarges</a:t>
            </a:r>
            <a:endParaRPr sz="20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  <a:spcBef>
                <a:spcPts val="229"/>
              </a:spcBef>
            </a:pPr>
            <a:r>
              <a:rPr dirty="0" sz="2000" spc="15">
                <a:solidFill>
                  <a:srgbClr val="FFFFFF"/>
                </a:solidFill>
                <a:latin typeface="Georgia"/>
                <a:cs typeface="Georgia"/>
              </a:rPr>
              <a:t>horizontally </a:t>
            </a:r>
            <a:r>
              <a:rPr dirty="0" sz="2000">
                <a:solidFill>
                  <a:srgbClr val="FFFFFF"/>
                </a:solidFill>
                <a:latin typeface="Georgia"/>
                <a:cs typeface="Georgia"/>
              </a:rPr>
              <a:t>from </a:t>
            </a:r>
            <a:r>
              <a:rPr dirty="0" sz="2000" spc="-10">
                <a:solidFill>
                  <a:srgbClr val="FFFFFF"/>
                </a:solidFill>
                <a:latin typeface="Georgia"/>
                <a:cs typeface="Georgia"/>
              </a:rPr>
              <a:t>a </a:t>
            </a:r>
            <a:r>
              <a:rPr dirty="0" sz="2000" spc="-15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dirty="0" sz="2000" spc="50">
                <a:solidFill>
                  <a:srgbClr val="FFFFFF"/>
                </a:solidFill>
                <a:latin typeface="Georgia"/>
                <a:cs typeface="Georgia"/>
              </a:rPr>
              <a:t>a’</a:t>
            </a:r>
            <a:r>
              <a:rPr dirty="0" sz="2000" spc="50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000" spc="-40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4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ramus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enlarges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correspondingly</a:t>
            </a:r>
            <a:endParaRPr sz="20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Georgia"/>
                <a:cs typeface="Georgia"/>
              </a:rPr>
              <a:t>from </a:t>
            </a:r>
            <a:r>
              <a:rPr dirty="0" sz="2000" spc="-15">
                <a:solidFill>
                  <a:srgbClr val="FFFFFF"/>
                </a:solidFill>
                <a:latin typeface="Georgia"/>
                <a:cs typeface="Georgia"/>
              </a:rPr>
              <a:t>b to</a:t>
            </a:r>
            <a:r>
              <a:rPr dirty="0" sz="2000" spc="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Georgia"/>
                <a:cs typeface="Georgia"/>
              </a:rPr>
              <a:t>b’</a:t>
            </a:r>
            <a:endParaRPr sz="2000">
              <a:latin typeface="Georgia"/>
              <a:cs typeface="Georgia"/>
            </a:endParaRPr>
          </a:p>
          <a:p>
            <a:pPr marL="424180" marR="1184275" indent="-41148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000" spc="60">
                <a:solidFill>
                  <a:srgbClr val="FFFFFF"/>
                </a:solidFill>
                <a:latin typeface="Georgia"/>
                <a:cs typeface="Georgia"/>
              </a:rPr>
              <a:t>Angle </a:t>
            </a:r>
            <a:r>
              <a:rPr dirty="0" sz="2000" spc="-20">
                <a:solidFill>
                  <a:srgbClr val="FFFFFF"/>
                </a:solidFill>
                <a:latin typeface="Georgia"/>
                <a:cs typeface="Georgia"/>
              </a:rPr>
              <a:t>c </a:t>
            </a:r>
            <a:r>
              <a:rPr dirty="0" sz="2000" spc="-10">
                <a:solidFill>
                  <a:srgbClr val="FFFFFF"/>
                </a:solidFill>
                <a:latin typeface="Georgia"/>
                <a:cs typeface="Georgia"/>
              </a:rPr>
              <a:t>is </a:t>
            </a:r>
            <a:r>
              <a:rPr dirty="0" sz="2000" spc="20">
                <a:solidFill>
                  <a:srgbClr val="FFFFFF"/>
                </a:solidFill>
                <a:latin typeface="Georgia"/>
                <a:cs typeface="Georgia"/>
              </a:rPr>
              <a:t>reduced </a:t>
            </a:r>
            <a:r>
              <a:rPr dirty="0" sz="2000" spc="-15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dirty="0" sz="2000" spc="40">
                <a:solidFill>
                  <a:srgbClr val="FFFFFF"/>
                </a:solidFill>
                <a:latin typeface="Georgia"/>
                <a:cs typeface="Georgia"/>
              </a:rPr>
              <a:t>c’ </a:t>
            </a:r>
            <a:r>
              <a:rPr dirty="0" sz="2000" spc="-20">
                <a:solidFill>
                  <a:srgbClr val="FFFFFF"/>
                </a:solidFill>
                <a:latin typeface="Georgia"/>
                <a:cs typeface="Georgia"/>
              </a:rPr>
              <a:t>to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accommodate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vertical  nasomaxillary</a:t>
            </a:r>
            <a:r>
              <a:rPr dirty="0" sz="20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endParaRPr sz="2000">
              <a:latin typeface="Palladio Uralic"/>
              <a:cs typeface="Palladio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140" y="277355"/>
            <a:ext cx="8328659" cy="6276340"/>
            <a:chOff x="358140" y="277355"/>
            <a:chExt cx="8328659" cy="6276340"/>
          </a:xfrm>
        </p:grpSpPr>
        <p:sp>
          <p:nvSpPr>
            <p:cNvPr id="4" name="object 4"/>
            <p:cNvSpPr/>
            <p:nvPr/>
          </p:nvSpPr>
          <p:spPr>
            <a:xfrm>
              <a:off x="358140" y="277355"/>
              <a:ext cx="5168646" cy="6195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019799" y="990600"/>
              <a:ext cx="2667000" cy="26151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324599" y="3810000"/>
              <a:ext cx="1905000" cy="2743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17703"/>
            <a:ext cx="4884420" cy="6363970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424180" marR="149860" indent="-412115">
              <a:lnSpc>
                <a:spcPct val="80000"/>
              </a:lnSpc>
              <a:spcBef>
                <a:spcPts val="750"/>
              </a:spcBef>
              <a:tabLst>
                <a:tab pos="424180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vertical lengthening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the  ramus continues to take  place </a:t>
            </a:r>
            <a:r>
              <a:rPr dirty="0" sz="2700" b="1">
                <a:solidFill>
                  <a:srgbClr val="FFFFFF"/>
                </a:solidFill>
                <a:latin typeface="Palladio Uralic"/>
                <a:cs typeface="Palladio Uralic"/>
              </a:rPr>
              <a:t>after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horizontal ramus  growth slows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or</a:t>
            </a:r>
            <a:r>
              <a:rPr dirty="0" sz="27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ceases</a:t>
            </a:r>
            <a:endParaRPr sz="27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80000"/>
              </a:lnSpc>
              <a:spcBef>
                <a:spcPts val="645"/>
              </a:spcBef>
              <a:tabLst>
                <a:tab pos="424180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Resorption takes place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on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the  upper part of the posterior  border.</a:t>
            </a:r>
            <a:endParaRPr sz="2700">
              <a:latin typeface="Palladio Uralic"/>
              <a:cs typeface="Palladio Uralic"/>
            </a:endParaRPr>
          </a:p>
          <a:p>
            <a:pPr marL="424180" marR="913130" indent="-412115">
              <a:lnSpc>
                <a:spcPts val="2590"/>
              </a:lnSpc>
              <a:spcBef>
                <a:spcPts val="630"/>
              </a:spcBef>
              <a:tabLst>
                <a:tab pos="509270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condylar growth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may 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become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more</a:t>
            </a:r>
            <a:r>
              <a:rPr dirty="0" sz="27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vertically  directed</a:t>
            </a:r>
            <a:endParaRPr sz="2700">
              <a:latin typeface="Palladio Uralic"/>
              <a:cs typeface="Palladio Uralic"/>
            </a:endParaRPr>
          </a:p>
          <a:p>
            <a:pPr marL="424180" marR="202565" indent="-412115">
              <a:lnSpc>
                <a:spcPct val="8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2700" spc="-5" b="1">
                <a:solidFill>
                  <a:srgbClr val="FFFFFF"/>
                </a:solidFill>
                <a:latin typeface="Palladio Uralic"/>
                <a:cs typeface="Palladio Uralic"/>
              </a:rPr>
              <a:t>forward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growth direction 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can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occur on the </a:t>
            </a:r>
            <a:r>
              <a:rPr dirty="0" sz="2700" b="1">
                <a:solidFill>
                  <a:srgbClr val="FFFFFF"/>
                </a:solidFill>
                <a:latin typeface="Palladio Uralic"/>
                <a:cs typeface="Palladio Uralic"/>
              </a:rPr>
              <a:t>anterior 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border in the upper part of  the coronoid</a:t>
            </a:r>
            <a:r>
              <a:rPr dirty="0" sz="27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process.</a:t>
            </a:r>
            <a:endParaRPr sz="2700">
              <a:latin typeface="Palladio Uralic"/>
              <a:cs typeface="Palladio Uralic"/>
            </a:endParaRPr>
          </a:p>
          <a:p>
            <a:pPr marL="424180" marR="6350" indent="-412115">
              <a:lnSpc>
                <a:spcPts val="2590"/>
              </a:lnSpc>
              <a:spcBef>
                <a:spcPts val="630"/>
              </a:spcBef>
              <a:tabLst>
                <a:tab pos="424180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A posterior direction of  remodeling takes place in the  lower part of the posterior  border.</a:t>
            </a:r>
            <a:endParaRPr sz="27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0" y="609600"/>
            <a:ext cx="3087624" cy="3154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716940"/>
            <a:ext cx="8150225" cy="1388110"/>
          </a:xfrm>
          <a:prstGeom prst="rect"/>
        </p:spPr>
        <p:txBody>
          <a:bodyPr wrap="square" lIns="0" tIns="33020" rIns="0" bIns="0" rtlCol="0" vert="horz">
            <a:spAutoFit/>
          </a:bodyPr>
          <a:lstStyle/>
          <a:p>
            <a:pPr marL="424180" marR="5080" indent="-411480">
              <a:lnSpc>
                <a:spcPct val="104800"/>
              </a:lnSpc>
              <a:spcBef>
                <a:spcPts val="260"/>
              </a:spcBef>
              <a:tabLst>
                <a:tab pos="423545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/>
              <a:t>In </a:t>
            </a:r>
            <a:r>
              <a:rPr dirty="0" sz="2800"/>
              <a:t>fig </a:t>
            </a:r>
            <a:r>
              <a:rPr dirty="0" sz="2800" spc="-5"/>
              <a:t>mandible a is superimposed over b  remodeling changes </a:t>
            </a:r>
            <a:r>
              <a:rPr dirty="0" sz="2800"/>
              <a:t>outlined </a:t>
            </a:r>
            <a:r>
              <a:rPr dirty="0" sz="2800" spc="-5"/>
              <a:t>above </a:t>
            </a:r>
            <a:r>
              <a:rPr dirty="0" sz="2800"/>
              <a:t>serve </a:t>
            </a:r>
            <a:r>
              <a:rPr dirty="0" sz="2800" spc="-5"/>
              <a:t>simply  to alter the ramus </a:t>
            </a:r>
            <a:r>
              <a:rPr dirty="0" sz="2800"/>
              <a:t>angle </a:t>
            </a:r>
            <a:r>
              <a:rPr dirty="0" sz="2800" spc="-5"/>
              <a:t>without increasing</a:t>
            </a:r>
            <a:r>
              <a:rPr dirty="0" sz="2800" spc="-25"/>
              <a:t> </a:t>
            </a:r>
            <a:r>
              <a:rPr dirty="0" sz="2800" spc="-5"/>
              <a:t>its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2180" y="2222118"/>
            <a:ext cx="13404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breadth.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81400" y="3703320"/>
            <a:ext cx="1833372" cy="2697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905002"/>
            <a:ext cx="5372735" cy="561594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424180" marR="234950" indent="-412115">
              <a:lnSpc>
                <a:spcPct val="90000"/>
              </a:lnSpc>
              <a:spcBef>
                <a:spcPts val="43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remodeling  changes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ramus and  middle cranial fossa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produces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lowering of mandible arch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accommodate vertical  expansion of nasomaxillary  complex 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ts val="3020"/>
              </a:lnSpc>
              <a:spcBef>
                <a:spcPts val="72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bring upper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lower teeth  into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full occlusion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teeth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must drift  vertically.</a:t>
            </a:r>
            <a:endParaRPr sz="2800">
              <a:latin typeface="Palladio Uralic"/>
              <a:cs typeface="Palladio Uralic"/>
            </a:endParaRPr>
          </a:p>
          <a:p>
            <a:pPr marL="424180" marR="186055" indent="-412115">
              <a:lnSpc>
                <a:spcPts val="3020"/>
              </a:lnSpc>
              <a:spcBef>
                <a:spcPts val="69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One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the several reason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why  orthodontic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purpose,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often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attack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maxillary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dentition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88608" y="1828800"/>
            <a:ext cx="2450591" cy="2759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9592" y="292595"/>
            <a:ext cx="5093970" cy="630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089405"/>
            <a:ext cx="2832735" cy="1269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100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Just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before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birth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8F8F8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One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year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after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birth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391026"/>
            <a:ext cx="95250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>
                <a:solidFill>
                  <a:srgbClr val="F8F8F8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00" y="3830192"/>
            <a:ext cx="95250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>
                <a:solidFill>
                  <a:srgbClr val="F8F8F8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3100" y="4708016"/>
            <a:ext cx="95250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>
                <a:solidFill>
                  <a:srgbClr val="F8F8F8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3100" y="5146624"/>
            <a:ext cx="95250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>
                <a:solidFill>
                  <a:srgbClr val="F8F8F8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3100" y="6025083"/>
            <a:ext cx="95250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>
                <a:solidFill>
                  <a:srgbClr val="F8F8F8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100" y="6463995"/>
            <a:ext cx="95250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>
                <a:solidFill>
                  <a:srgbClr val="F8F8F8"/>
                </a:solidFill>
                <a:latin typeface="Arial"/>
                <a:cs typeface="Arial"/>
              </a:rPr>
              <a:t>•</a:t>
            </a:r>
            <a:endParaRPr sz="1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3100" y="2772660"/>
            <a:ext cx="3645535" cy="397637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Mixed dentition</a:t>
            </a:r>
            <a:r>
              <a:rPr dirty="0" sz="24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period</a:t>
            </a:r>
            <a:endParaRPr sz="2400">
              <a:latin typeface="Times New Roman"/>
              <a:cs typeface="Times New Roman"/>
            </a:endParaRPr>
          </a:p>
          <a:p>
            <a:pPr marL="1414780">
              <a:lnSpc>
                <a:spcPct val="100000"/>
              </a:lnSpc>
              <a:spcBef>
                <a:spcPts val="580"/>
              </a:spcBef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boys : 8 – </a:t>
            </a:r>
            <a:r>
              <a:rPr dirty="0" sz="2400" spc="-45">
                <a:solidFill>
                  <a:srgbClr val="FFFFFF"/>
                </a:solidFill>
                <a:latin typeface="Times New Roman"/>
                <a:cs typeface="Times New Roman"/>
              </a:rPr>
              <a:t>11</a:t>
            </a:r>
            <a:r>
              <a:rPr dirty="0" sz="24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yrs</a:t>
            </a:r>
            <a:endParaRPr sz="2400">
              <a:latin typeface="Times New Roman"/>
              <a:cs typeface="Times New Roman"/>
            </a:endParaRPr>
          </a:p>
          <a:p>
            <a:pPr marL="1414780">
              <a:lnSpc>
                <a:spcPct val="100000"/>
              </a:lnSpc>
              <a:spcBef>
                <a:spcPts val="575"/>
              </a:spcBef>
              <a:tabLst>
                <a:tab pos="2267585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girls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:	7 – 9</a:t>
            </a:r>
            <a:r>
              <a:rPr dirty="0" sz="24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yrs</a:t>
            </a:r>
            <a:endParaRPr sz="24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575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Pre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pubertal</a:t>
            </a:r>
            <a:r>
              <a:rPr dirty="0" sz="24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period</a:t>
            </a:r>
            <a:endParaRPr sz="2400">
              <a:latin typeface="Times New Roman"/>
              <a:cs typeface="Times New Roman"/>
            </a:endParaRPr>
          </a:p>
          <a:p>
            <a:pPr marL="1414780">
              <a:lnSpc>
                <a:spcPct val="100000"/>
              </a:lnSpc>
              <a:spcBef>
                <a:spcPts val="580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boys : 14 – 16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yrs</a:t>
            </a:r>
            <a:endParaRPr sz="2400">
              <a:latin typeface="Times New Roman"/>
              <a:cs typeface="Times New Roman"/>
            </a:endParaRPr>
          </a:p>
          <a:p>
            <a:pPr marL="1414780">
              <a:lnSpc>
                <a:spcPct val="100000"/>
              </a:lnSpc>
              <a:spcBef>
                <a:spcPts val="575"/>
              </a:spcBef>
              <a:tabLst>
                <a:tab pos="2267585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girls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:	</a:t>
            </a:r>
            <a:r>
              <a:rPr dirty="0" sz="2400" spc="-45">
                <a:solidFill>
                  <a:srgbClr val="FFFFFF"/>
                </a:solidFill>
                <a:latin typeface="Times New Roman"/>
                <a:cs typeface="Times New Roman"/>
              </a:rPr>
              <a:t>11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– 13</a:t>
            </a:r>
            <a:r>
              <a:rPr dirty="0" sz="2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yrs</a:t>
            </a:r>
            <a:endParaRPr sz="24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575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Pubertal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period</a:t>
            </a:r>
            <a:endParaRPr sz="2400">
              <a:latin typeface="Times New Roman"/>
              <a:cs typeface="Times New Roman"/>
            </a:endParaRPr>
          </a:p>
          <a:p>
            <a:pPr marL="1414780" marR="5080">
              <a:lnSpc>
                <a:spcPct val="120000"/>
              </a:lnSpc>
              <a:tabLst>
                <a:tab pos="226758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boys :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till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25 yrs 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girls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:	18 – 20</a:t>
            </a:r>
            <a:r>
              <a:rPr dirty="0" sz="24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yrs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3123" y="627887"/>
            <a:ext cx="6489954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07261"/>
            <a:ext cx="4645025" cy="4720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mandibular foramen  likewise drift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backward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upward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deposition  on the anterior and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resorption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on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posterior  part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its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rim.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 foramen presents a  constant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position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about  midway between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anterior and posterior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border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ramus.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5000" y="1752600"/>
            <a:ext cx="34290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9927" y="627887"/>
            <a:ext cx="5775198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1378966"/>
            <a:ext cx="8234680" cy="2329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single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field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surface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resorption is present on  the inferior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edge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mandible at the ramus corpus  junction. This forms the antegonial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notch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vertical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is deep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horizontal growth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shallow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86400" y="3581400"/>
            <a:ext cx="2895600" cy="2327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8864" y="417563"/>
            <a:ext cx="6078474" cy="666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119886"/>
            <a:ext cx="4812030" cy="51447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424180" marR="127635" indent="-412115">
              <a:lnSpc>
                <a:spcPts val="2480"/>
              </a:lnSpc>
              <a:spcBef>
                <a:spcPts val="42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Important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structure as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it is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direct  anatomic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equivalent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the  maxillary</a:t>
            </a:r>
            <a:r>
              <a:rPr dirty="0" sz="23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tuberosity</a:t>
            </a:r>
            <a:endParaRPr sz="23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Major site of growth for</a:t>
            </a:r>
            <a:r>
              <a:rPr dirty="0" sz="2300" spc="-1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mandible</a:t>
            </a:r>
            <a:endParaRPr sz="2300">
              <a:latin typeface="Palladio Uralic"/>
              <a:cs typeface="Palladio Uralic"/>
            </a:endParaRPr>
          </a:p>
          <a:p>
            <a:pPr marL="424180" marR="30480" indent="-412115">
              <a:lnSpc>
                <a:spcPts val="2480"/>
              </a:lnSpc>
              <a:spcBef>
                <a:spcPts val="59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Effective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boundary between</a:t>
            </a:r>
            <a:r>
              <a:rPr dirty="0" sz="23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basic  parts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the mandible ramus and  corpus.</a:t>
            </a:r>
            <a:endParaRPr sz="23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Palladio Uralic"/>
              <a:cs typeface="Palladio Uralic"/>
            </a:endParaRPr>
          </a:p>
          <a:p>
            <a:pPr marL="424180" marR="72390" indent="-412115">
              <a:lnSpc>
                <a:spcPts val="2480"/>
              </a:lnSpc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posteriorly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by deposits</a:t>
            </a:r>
            <a:r>
              <a:rPr dirty="0" sz="23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on  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posterior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facing</a:t>
            </a:r>
            <a:r>
              <a:rPr dirty="0" sz="23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surface.</a:t>
            </a:r>
            <a:endParaRPr sz="2300">
              <a:latin typeface="Palladio Uralic"/>
              <a:cs typeface="Palladio Uralic"/>
            </a:endParaRPr>
          </a:p>
          <a:p>
            <a:pPr marL="424180" marR="278130" indent="-412115">
              <a:lnSpc>
                <a:spcPct val="90000"/>
              </a:lnSpc>
              <a:spcBef>
                <a:spcPts val="52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prominence of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tuberosity</a:t>
            </a:r>
            <a:r>
              <a:rPr dirty="0" sz="2300" spc="-1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is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increased by presence of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large  resorptive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fields just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below it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which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produces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 sizable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depression, the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lingual</a:t>
            </a:r>
            <a:r>
              <a:rPr dirty="0" sz="23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fossa.</a:t>
            </a:r>
            <a:endParaRPr sz="23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15000" y="990600"/>
            <a:ext cx="3048000" cy="5562600"/>
            <a:chOff x="5715000" y="990600"/>
            <a:chExt cx="3048000" cy="5562600"/>
          </a:xfrm>
        </p:grpSpPr>
        <p:sp>
          <p:nvSpPr>
            <p:cNvPr id="5" name="object 5"/>
            <p:cNvSpPr/>
            <p:nvPr/>
          </p:nvSpPr>
          <p:spPr>
            <a:xfrm>
              <a:off x="5791200" y="990600"/>
              <a:ext cx="2895600" cy="2971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15000" y="4267200"/>
              <a:ext cx="3048000" cy="2286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407619"/>
            <a:ext cx="4363720" cy="1779270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424180" marR="5080" indent="-412115">
              <a:lnSpc>
                <a:spcPct val="80000"/>
              </a:lnSpc>
              <a:spcBef>
                <a:spcPts val="655"/>
              </a:spcBef>
              <a:tabLst>
                <a:tab pos="424180" algn="l"/>
              </a:tabLst>
            </a:pPr>
            <a:r>
              <a:rPr dirty="0" sz="1500" spc="28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combination of</a:t>
            </a:r>
            <a:r>
              <a:rPr dirty="0" sz="23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resorption  in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fossa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deposition on  the medial facing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surface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tuberoisty itself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greatly  accentuates the contours of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both</a:t>
            </a:r>
            <a:r>
              <a:rPr dirty="0" sz="23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region</a:t>
            </a:r>
            <a:endParaRPr sz="23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3639692"/>
            <a:ext cx="4383405" cy="2059939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424180" marR="5080" indent="-412115">
              <a:lnSpc>
                <a:spcPct val="80000"/>
              </a:lnSpc>
              <a:spcBef>
                <a:spcPts val="655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Deposition on the lingual  surface of the ramus just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behind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tuberosity  produces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 medial direction</a:t>
            </a:r>
            <a:r>
              <a:rPr dirty="0" sz="2300" spc="-10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 drift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that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shifts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this part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the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ramus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into alignment with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axis of</a:t>
            </a:r>
            <a:r>
              <a:rPr dirty="0" sz="23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corpus.</a:t>
            </a:r>
            <a:endParaRPr sz="23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81600" y="381000"/>
            <a:ext cx="3962400" cy="6085840"/>
            <a:chOff x="5181600" y="381000"/>
            <a:chExt cx="3962400" cy="6085840"/>
          </a:xfrm>
        </p:grpSpPr>
        <p:sp>
          <p:nvSpPr>
            <p:cNvPr id="5" name="object 5"/>
            <p:cNvSpPr/>
            <p:nvPr/>
          </p:nvSpPr>
          <p:spPr>
            <a:xfrm>
              <a:off x="5181600" y="381000"/>
              <a:ext cx="3962400" cy="2362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867400" y="3962400"/>
              <a:ext cx="2590800" cy="25039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308" y="374904"/>
            <a:ext cx="7940802" cy="454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1351534"/>
            <a:ext cx="5278755" cy="471995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424180" marR="5080" indent="-157480">
              <a:lnSpc>
                <a:spcPct val="80000"/>
              </a:lnSpc>
              <a:spcBef>
                <a:spcPts val="765"/>
              </a:spcBef>
            </a:pP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T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whole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ramus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being  located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the posterior  direction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same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time.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 bony arch length has been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increased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corpus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has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been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lengthened</a:t>
            </a:r>
            <a:r>
              <a:rPr dirty="0" sz="28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by-</a:t>
            </a:r>
            <a:endParaRPr sz="2800">
              <a:latin typeface="Palladio Uralic"/>
              <a:cs typeface="Palladio Uralic"/>
            </a:endParaRPr>
          </a:p>
          <a:p>
            <a:pPr marL="424180" marR="427990" indent="-411480">
              <a:lnSpc>
                <a:spcPts val="2690"/>
              </a:lnSpc>
              <a:spcBef>
                <a:spcPts val="650"/>
              </a:spcBef>
              <a:buClr>
                <a:srgbClr val="F8F8F8"/>
              </a:buClr>
              <a:buSzPct val="64285"/>
              <a:buFont typeface="Wingdings"/>
              <a:buChar char="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Deposits on the posterior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surface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</a:t>
            </a:r>
            <a:r>
              <a:rPr dirty="0" sz="2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tuberosity  and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contiguous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 of the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ramus.</a:t>
            </a:r>
            <a:endParaRPr sz="2800">
              <a:latin typeface="Palladio Uralic"/>
              <a:cs typeface="Palladio Uralic"/>
            </a:endParaRPr>
          </a:p>
          <a:p>
            <a:pPr marL="424180" marR="300990" indent="-411480">
              <a:lnSpc>
                <a:spcPct val="80000"/>
              </a:lnSpc>
              <a:spcBef>
                <a:spcPts val="690"/>
              </a:spcBef>
              <a:buClr>
                <a:srgbClr val="F8F8F8"/>
              </a:buClr>
              <a:buSzPct val="64285"/>
              <a:buFont typeface="Wingdings"/>
              <a:buChar char=""/>
              <a:tabLst>
                <a:tab pos="423545" algn="l"/>
                <a:tab pos="424180" algn="l"/>
              </a:tabLst>
            </a:pP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Resultant lingual shift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this  part of ramus added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become corpus.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0" y="2286000"/>
            <a:ext cx="2775204" cy="2400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9300" y="835812"/>
            <a:ext cx="7755255" cy="1360805"/>
          </a:xfrm>
          <a:prstGeom prst="rect"/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2800" spc="-5"/>
              <a:t>The presence of resorption on the anterior</a:t>
            </a:r>
            <a:r>
              <a:rPr dirty="0" sz="2800" spc="-90"/>
              <a:t> </a:t>
            </a:r>
            <a:r>
              <a:rPr dirty="0" sz="2800" spc="-10"/>
              <a:t>border</a:t>
            </a:r>
            <a:endParaRPr sz="2800"/>
          </a:p>
          <a:p>
            <a:pPr marL="195580" marR="779780">
              <a:lnSpc>
                <a:spcPct val="100000"/>
              </a:lnSpc>
              <a:spcBef>
                <a:spcPts val="215"/>
              </a:spcBef>
            </a:pPr>
            <a:r>
              <a:rPr dirty="0" sz="2800" spc="15">
                <a:latin typeface="Georgia"/>
                <a:cs typeface="Georgia"/>
              </a:rPr>
              <a:t>of </a:t>
            </a:r>
            <a:r>
              <a:rPr dirty="0" sz="2800">
                <a:latin typeface="Georgia"/>
                <a:cs typeface="Georgia"/>
              </a:rPr>
              <a:t>ramus </a:t>
            </a:r>
            <a:r>
              <a:rPr dirty="0" sz="2800" spc="-20">
                <a:latin typeface="Georgia"/>
                <a:cs typeface="Georgia"/>
              </a:rPr>
              <a:t>is </a:t>
            </a:r>
            <a:r>
              <a:rPr dirty="0" sz="2800" spc="45">
                <a:latin typeface="Georgia"/>
                <a:cs typeface="Georgia"/>
              </a:rPr>
              <a:t>usually </a:t>
            </a:r>
            <a:r>
              <a:rPr dirty="0" sz="2800" spc="5">
                <a:latin typeface="Georgia"/>
                <a:cs typeface="Georgia"/>
              </a:rPr>
              <a:t>described </a:t>
            </a:r>
            <a:r>
              <a:rPr dirty="0" sz="2800" spc="-20">
                <a:latin typeface="Georgia"/>
                <a:cs typeface="Georgia"/>
              </a:rPr>
              <a:t>as </a:t>
            </a:r>
            <a:r>
              <a:rPr dirty="0" sz="2800" spc="95">
                <a:latin typeface="Georgia"/>
                <a:cs typeface="Georgia"/>
              </a:rPr>
              <a:t>‘MAKING  </a:t>
            </a:r>
            <a:r>
              <a:rPr dirty="0" sz="2800" spc="45">
                <a:latin typeface="Georgia"/>
                <a:cs typeface="Georgia"/>
              </a:rPr>
              <a:t>ROOM </a:t>
            </a:r>
            <a:r>
              <a:rPr dirty="0" sz="2800" spc="-40">
                <a:latin typeface="Georgia"/>
                <a:cs typeface="Georgia"/>
              </a:rPr>
              <a:t>FOR </a:t>
            </a:r>
            <a:r>
              <a:rPr dirty="0" sz="2800" spc="45">
                <a:latin typeface="Georgia"/>
                <a:cs typeface="Georgia"/>
              </a:rPr>
              <a:t>LAST</a:t>
            </a:r>
            <a:r>
              <a:rPr dirty="0" sz="2800" spc="110">
                <a:latin typeface="Georgia"/>
                <a:cs typeface="Georgia"/>
              </a:rPr>
              <a:t> </a:t>
            </a:r>
            <a:r>
              <a:rPr dirty="0" sz="2800" spc="65">
                <a:latin typeface="Georgia"/>
                <a:cs typeface="Georgia"/>
              </a:rPr>
              <a:t>MOLAR’.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43400" y="2895600"/>
            <a:ext cx="2819400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464566"/>
            <a:ext cx="7468870" cy="2244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424180" marR="5080" indent="-412115">
              <a:lnSpc>
                <a:spcPct val="100000"/>
              </a:lnSpc>
              <a:spcBef>
                <a:spcPts val="9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mandible continues at a </a:t>
            </a:r>
            <a:r>
              <a:rPr dirty="0" sz="2800" spc="-55">
                <a:solidFill>
                  <a:srgbClr val="FFFFFF"/>
                </a:solidFill>
                <a:latin typeface="Palladio Uralic"/>
                <a:cs typeface="Palladio Uralic"/>
              </a:rPr>
              <a:t>relatively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steady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rate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before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puberty.</a:t>
            </a:r>
            <a:endParaRPr sz="2800">
              <a:latin typeface="Palladio Uralic"/>
              <a:cs typeface="Palladio Uralic"/>
            </a:endParaRPr>
          </a:p>
          <a:p>
            <a:pPr algn="just" marL="424180" marR="52069" indent="-412115">
              <a:lnSpc>
                <a:spcPct val="100000"/>
              </a:lnSpc>
              <a:spcBef>
                <a:spcPts val="67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On an average ramus hieght increases 1 to 2  mm per year 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length increase 2 to 3  mm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per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year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5400" y="3276600"/>
            <a:ext cx="6477000" cy="3381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9696" y="467855"/>
            <a:ext cx="4915661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033017"/>
            <a:ext cx="5251450" cy="322643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424180" marR="5080" indent="-412115">
              <a:lnSpc>
                <a:spcPts val="3020"/>
              </a:lnSpc>
              <a:spcBef>
                <a:spcPts val="480"/>
              </a:spcBef>
              <a:buClr>
                <a:srgbClr val="F8F8F8"/>
              </a:buClr>
              <a:buSzPct val="64285"/>
              <a:buFont typeface="Wingdings"/>
              <a:buChar char="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 is one of only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two species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having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chin</a:t>
            </a:r>
            <a:endParaRPr sz="2800">
              <a:latin typeface="Palladio Uralic"/>
              <a:cs typeface="Palladio Uralic"/>
            </a:endParaRPr>
          </a:p>
          <a:p>
            <a:pPr marL="424180" marR="19050" indent="-412115">
              <a:lnSpc>
                <a:spcPct val="90000"/>
              </a:lnSpc>
              <a:spcBef>
                <a:spcPts val="630"/>
              </a:spcBef>
              <a:buClr>
                <a:srgbClr val="F8F8F8"/>
              </a:buClr>
              <a:buSzPct val="64285"/>
              <a:buFont typeface="Wingdings"/>
              <a:buChar char="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During the descent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maxillary arch and the vertical  drift of the mandibular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teeth,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anterior mandibular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teeth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simultaneously drift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lingually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superiorly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200" y="1295400"/>
            <a:ext cx="2819400" cy="2607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772413"/>
            <a:ext cx="4596765" cy="454914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424180" marR="531495" indent="-233679">
              <a:lnSpc>
                <a:spcPts val="2690"/>
              </a:lnSpc>
              <a:spcBef>
                <a:spcPts val="74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remodelling</a:t>
            </a:r>
            <a:r>
              <a:rPr dirty="0" sz="28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involves</a:t>
            </a:r>
            <a:endParaRPr sz="2800">
              <a:latin typeface="Palladio Uralic"/>
              <a:cs typeface="Palladio Uralic"/>
            </a:endParaRPr>
          </a:p>
          <a:p>
            <a:pPr marL="424180" marR="414655" indent="-411480">
              <a:lnSpc>
                <a:spcPts val="269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Wingdings"/>
              <a:buChar char="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periosteal resorption on 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labial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bony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cortex</a:t>
            </a:r>
            <a:endParaRPr sz="2800">
              <a:latin typeface="Palladio Uralic"/>
              <a:cs typeface="Palladio Uralic"/>
            </a:endParaRPr>
          </a:p>
          <a:p>
            <a:pPr marL="424180" marR="5715" indent="-411480">
              <a:lnSpc>
                <a:spcPts val="269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Wingdings"/>
              <a:buChar char="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Deposition on the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alveolar  surface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labial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cortex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ts val="269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Wingdings"/>
              <a:buChar char="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Resorption on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alveolar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surface of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cortex</a:t>
            </a:r>
            <a:endParaRPr sz="2800">
              <a:latin typeface="Palladio Uralic"/>
              <a:cs typeface="Palladio Uralic"/>
            </a:endParaRPr>
          </a:p>
          <a:p>
            <a:pPr marL="424180" marR="165735" indent="-411480">
              <a:lnSpc>
                <a:spcPct val="80000"/>
              </a:lnSpc>
              <a:spcBef>
                <a:spcPts val="690"/>
              </a:spcBef>
              <a:buClr>
                <a:srgbClr val="F8F8F8"/>
              </a:buClr>
              <a:buSzPct val="64285"/>
              <a:buFont typeface="Wingdings"/>
              <a:buChar char="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Deposition on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side of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cortex(d).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67400" y="1752600"/>
            <a:ext cx="2590800" cy="2455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46659"/>
            <a:ext cx="5381625" cy="600075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424180" marR="347345" indent="-412115">
              <a:lnSpc>
                <a:spcPct val="90000"/>
              </a:lnSpc>
              <a:spcBef>
                <a:spcPts val="434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At the same time, bone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progressively added onto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external surface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basal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area ,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including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mental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protuberance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(chin).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9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reversal between these</a:t>
            </a:r>
            <a:r>
              <a:rPr dirty="0" sz="28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two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growth fields usually occurs at 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point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where the concave  surface contour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becomes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convex.</a:t>
            </a:r>
            <a:endParaRPr sz="2800">
              <a:latin typeface="Palladio Uralic"/>
              <a:cs typeface="Palladio Uralic"/>
            </a:endParaRPr>
          </a:p>
          <a:p>
            <a:pPr marL="424180" marR="48895" indent="-412115">
              <a:lnSpc>
                <a:spcPct val="9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result of this two way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process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a  progressively enlarging mental  protuberance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0" y="1371600"/>
            <a:ext cx="2667000" cy="2455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85799" y="1871472"/>
              <a:ext cx="152400" cy="1615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85799" y="2980944"/>
              <a:ext cx="152400" cy="1615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084884" y="1575777"/>
            <a:ext cx="6633209" cy="403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spurts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serve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excellent indicators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timing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orthodontic</a:t>
            </a:r>
            <a:r>
              <a:rPr dirty="0" sz="2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treatment</a:t>
            </a:r>
            <a:endParaRPr sz="2800">
              <a:latin typeface="Times New Roman"/>
              <a:cs typeface="Times New Roman"/>
            </a:endParaRPr>
          </a:p>
          <a:p>
            <a:pPr marL="100965">
              <a:lnSpc>
                <a:spcPct val="100000"/>
              </a:lnSpc>
              <a:spcBef>
                <a:spcPts val="134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Correlation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  <a:p>
            <a:pPr marL="890269" indent="-424180">
              <a:lnSpc>
                <a:spcPct val="100000"/>
              </a:lnSpc>
              <a:spcBef>
                <a:spcPts val="1345"/>
              </a:spcBef>
              <a:buAutoNum type="alphaLcPeriod"/>
              <a:tabLst>
                <a:tab pos="890269" algn="l"/>
                <a:tab pos="89090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Skeletal age,</a:t>
            </a:r>
            <a:endParaRPr sz="2800">
              <a:latin typeface="Times New Roman"/>
              <a:cs typeface="Times New Roman"/>
            </a:endParaRPr>
          </a:p>
          <a:p>
            <a:pPr marL="911225" indent="-445134">
              <a:lnSpc>
                <a:spcPct val="100000"/>
              </a:lnSpc>
              <a:spcBef>
                <a:spcPts val="1345"/>
              </a:spcBef>
              <a:buAutoNum type="alphaLcPeriod"/>
              <a:tabLst>
                <a:tab pos="911225" algn="l"/>
                <a:tab pos="91186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Dental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age</a:t>
            </a:r>
            <a:endParaRPr sz="2800">
              <a:latin typeface="Times New Roman"/>
              <a:cs typeface="Times New Roman"/>
            </a:endParaRPr>
          </a:p>
          <a:p>
            <a:pPr marL="128270" marR="3034030" indent="337820">
              <a:lnSpc>
                <a:spcPts val="4710"/>
              </a:lnSpc>
              <a:spcBef>
                <a:spcPts val="375"/>
              </a:spcBef>
              <a:buAutoNum type="alphaLcPeriod"/>
              <a:tabLst>
                <a:tab pos="890269" algn="l"/>
                <a:tab pos="89090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Chronological</a:t>
            </a:r>
            <a:r>
              <a:rPr dirty="0" sz="28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age.  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on set of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puberty.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4900" y="627887"/>
            <a:ext cx="7055358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607261"/>
            <a:ext cx="7317105" cy="1732914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/>
              <a:t>IN 1960 BJORK &amp; </a:t>
            </a:r>
            <a:r>
              <a:rPr dirty="0" sz="2800" spc="-10"/>
              <a:t>COWORKERS </a:t>
            </a:r>
            <a:r>
              <a:rPr dirty="0" sz="2800" spc="-5"/>
              <a:t>CARRIED  </a:t>
            </a:r>
            <a:r>
              <a:rPr dirty="0" sz="2800" spc="-10"/>
              <a:t>OUT </a:t>
            </a:r>
            <a:r>
              <a:rPr dirty="0" sz="2800" spc="-5"/>
              <a:t>LONGITUDINAL STUDIES USING  IMPLANTS TO STUDY JAW ROTATIONS  DURING </a:t>
            </a:r>
            <a:r>
              <a:rPr dirty="0" sz="2800" spc="-10"/>
              <a:t>GROWTH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1077213"/>
            <a:ext cx="361378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 b="1">
                <a:latin typeface="Palladio Uralic"/>
                <a:cs typeface="Palladio Uralic"/>
              </a:rPr>
              <a:t>INTERNAL  </a:t>
            </a:r>
            <a:r>
              <a:rPr dirty="0" sz="2800" spc="-10" b="1">
                <a:latin typeface="Palladio Uralic"/>
                <a:cs typeface="Palladio Uralic"/>
              </a:rPr>
              <a:t>RO</a:t>
            </a:r>
            <a:r>
              <a:rPr dirty="0" sz="2800" spc="-15" b="1">
                <a:latin typeface="Palladio Uralic"/>
                <a:cs typeface="Palladio Uralic"/>
              </a:rPr>
              <a:t>T</a:t>
            </a:r>
            <a:r>
              <a:rPr dirty="0" sz="2800" spc="-5" b="1">
                <a:latin typeface="Palladio Uralic"/>
                <a:cs typeface="Palladio Uralic"/>
              </a:rPr>
              <a:t>ATIO</a:t>
            </a:r>
            <a:r>
              <a:rPr dirty="0" sz="2800" spc="-10" b="1">
                <a:latin typeface="Palladio Uralic"/>
                <a:cs typeface="Palladio Uralic"/>
              </a:rPr>
              <a:t>N</a:t>
            </a:r>
            <a:r>
              <a:rPr dirty="0" sz="2800" spc="-5" b="1">
                <a:latin typeface="Palladio Uralic"/>
                <a:cs typeface="Palladio Uralic"/>
              </a:rPr>
              <a:t>-</a:t>
            </a:r>
            <a:r>
              <a:rPr dirty="0" sz="2800" spc="-10" b="1">
                <a:latin typeface="Palladio Uralic"/>
                <a:cs typeface="Palladio Uralic"/>
              </a:rPr>
              <a:t>CO</a:t>
            </a:r>
            <a:r>
              <a:rPr dirty="0" sz="2800" spc="5" b="1">
                <a:latin typeface="Palladio Uralic"/>
                <a:cs typeface="Palladio Uralic"/>
              </a:rPr>
              <a:t>R</a:t>
            </a:r>
            <a:r>
              <a:rPr dirty="0" sz="2800" spc="-5" b="1">
                <a:latin typeface="Palladio Uralic"/>
                <a:cs typeface="Palladio Uralic"/>
              </a:rPr>
              <a:t>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3040506"/>
            <a:ext cx="4078604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EXTERNAL  ROTATION-  SURFACE</a:t>
            </a:r>
            <a:r>
              <a:rPr dirty="0" sz="2800" spc="-3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CHANGES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0" y="1219200"/>
            <a:ext cx="40386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686509"/>
            <a:ext cx="3618865" cy="3693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103759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u="heavy" sz="2800" spc="-10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MATRIX </a:t>
            </a:r>
            <a:r>
              <a:rPr dirty="0" sz="2800" spc="-10" b="1">
                <a:solidFill>
                  <a:srgbClr val="410082"/>
                </a:solidFill>
                <a:latin typeface="Palladio Uralic"/>
                <a:cs typeface="Palladio Uralic"/>
              </a:rPr>
              <a:t> </a:t>
            </a:r>
            <a:r>
              <a:rPr dirty="0" u="heavy" sz="2800" spc="-10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RO</a:t>
            </a:r>
            <a:r>
              <a:rPr dirty="0" u="heavy" sz="2800" spc="-15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T</a:t>
            </a:r>
            <a:r>
              <a:rPr dirty="0" u="heavy" sz="2800" spc="-5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ATIO</a:t>
            </a:r>
            <a:r>
              <a:rPr dirty="0" u="heavy" sz="2800" spc="-10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N</a:t>
            </a:r>
            <a:r>
              <a:rPr dirty="0" u="heavy" sz="2800" spc="-5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-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Around the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condyle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u="heavy" sz="2800" spc="-10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INTRA MATRIX</a:t>
            </a:r>
            <a:endParaRPr sz="2800">
              <a:latin typeface="Palladio Uralic"/>
              <a:cs typeface="Palladio Uralic"/>
            </a:endParaRPr>
          </a:p>
          <a:p>
            <a:pPr marL="424180" marR="5080">
              <a:lnSpc>
                <a:spcPct val="99800"/>
              </a:lnSpc>
              <a:spcBef>
                <a:spcPts val="5"/>
              </a:spcBef>
            </a:pPr>
            <a:r>
              <a:rPr dirty="0" u="heavy" sz="2800" spc="-10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RO</a:t>
            </a:r>
            <a:r>
              <a:rPr dirty="0" u="heavy" sz="2800" spc="-15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T</a:t>
            </a:r>
            <a:r>
              <a:rPr dirty="0" u="heavy" sz="2800" spc="-5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ATIO</a:t>
            </a:r>
            <a:r>
              <a:rPr dirty="0" u="heavy" sz="2800" spc="-10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N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-within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body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 mandible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29200" y="1981200"/>
            <a:ext cx="41148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0236" y="672071"/>
            <a:ext cx="3931158" cy="442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10309"/>
            <a:ext cx="3499485" cy="31838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35179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Low</a:t>
            </a:r>
            <a:r>
              <a:rPr dirty="0" sz="2800" spc="-6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mandibular  plane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angle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Increased internal  rotation &amp;</a:t>
            </a:r>
            <a:r>
              <a:rPr dirty="0" sz="2800" spc="-4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reduced  external</a:t>
            </a:r>
            <a:r>
              <a:rPr dirty="0" sz="2800" spc="-2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rotation</a:t>
            </a:r>
            <a:endParaRPr sz="2800">
              <a:latin typeface="Palladio Uralic"/>
              <a:cs typeface="Palladio Uralic"/>
            </a:endParaRPr>
          </a:p>
          <a:p>
            <a:pPr marL="424180" marR="53086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Deep bite with  crowed</a:t>
            </a:r>
            <a:r>
              <a:rPr dirty="0" sz="2800" spc="-6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incisors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9200" y="1905000"/>
            <a:ext cx="3810000" cy="42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6539" y="672071"/>
            <a:ext cx="3655314" cy="442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10309"/>
            <a:ext cx="3997325" cy="31838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906144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Lack of forward  internal</a:t>
            </a:r>
            <a:r>
              <a:rPr dirty="0" sz="2800" spc="-5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rotation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Increased</a:t>
            </a:r>
            <a:r>
              <a:rPr dirty="0" sz="2800" spc="-8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mandibular  plane</a:t>
            </a:r>
            <a:r>
              <a:rPr dirty="0" sz="2800" spc="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angle</a:t>
            </a:r>
            <a:endParaRPr sz="2800">
              <a:latin typeface="Palladio Uralic"/>
              <a:cs typeface="Palladio Uralic"/>
            </a:endParaRPr>
          </a:p>
          <a:p>
            <a:pPr algn="just" marL="424180" marR="1549400" indent="-412115">
              <a:lnSpc>
                <a:spcPct val="100000"/>
              </a:lnSpc>
              <a:spcBef>
                <a:spcPts val="67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Open bite </a:t>
            </a:r>
            <a:r>
              <a:rPr dirty="0" sz="2800" spc="-580" b="1">
                <a:solidFill>
                  <a:srgbClr val="FFFFFF"/>
                </a:solidFill>
                <a:latin typeface="Palladio Uralic"/>
                <a:cs typeface="Palladio Uralic"/>
              </a:rPr>
              <a:t>&amp; 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mandibular 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deficiency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0600" y="1828800"/>
            <a:ext cx="40386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8679" y="106667"/>
            <a:ext cx="7646670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92784"/>
            <a:ext cx="4520565" cy="475996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u="heavy" sz="2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At</a:t>
            </a:r>
            <a:r>
              <a:rPr dirty="0" u="heavy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birth</a:t>
            </a:r>
            <a:endParaRPr sz="2800">
              <a:latin typeface="Palladio Uralic"/>
              <a:cs typeface="Palladio Uralic"/>
            </a:endParaRPr>
          </a:p>
          <a:p>
            <a:pPr marL="424180" marR="298450" indent="-411480">
              <a:lnSpc>
                <a:spcPct val="90000"/>
              </a:lnSpc>
              <a:spcBef>
                <a:spcPts val="66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Two halves of mandible  are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united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fibrous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symphysis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menti.</a:t>
            </a:r>
            <a:endParaRPr sz="2800">
              <a:latin typeface="Palladio Uralic"/>
              <a:cs typeface="Palladio Uralic"/>
            </a:endParaRPr>
          </a:p>
          <a:p>
            <a:pPr marL="424180" marR="275590" indent="-411480">
              <a:lnSpc>
                <a:spcPts val="3020"/>
              </a:lnSpc>
              <a:spcBef>
                <a:spcPts val="72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Alveolar process not</a:t>
            </a:r>
            <a:r>
              <a:rPr dirty="0" sz="2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yet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formed.</a:t>
            </a:r>
            <a:endParaRPr sz="2800">
              <a:latin typeface="Palladio Uralic"/>
              <a:cs typeface="Palladio Uralic"/>
            </a:endParaRPr>
          </a:p>
          <a:p>
            <a:pPr marL="424180" indent="-411480">
              <a:lnSpc>
                <a:spcPct val="100000"/>
              </a:lnSpc>
              <a:spcBef>
                <a:spcPts val="29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Ramus is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quite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short</a:t>
            </a:r>
            <a:endParaRPr sz="2800">
              <a:latin typeface="Palladio Uralic"/>
              <a:cs typeface="Palladio Uralic"/>
            </a:endParaRPr>
          </a:p>
          <a:p>
            <a:pPr marL="424180" marR="1010285" indent="-411480">
              <a:lnSpc>
                <a:spcPts val="3020"/>
              </a:lnSpc>
              <a:spcBef>
                <a:spcPts val="72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Minimum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condylar  development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ts val="303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Coronoid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 projects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above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condyle.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57800" y="1676400"/>
            <a:ext cx="3657600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481329"/>
            <a:ext cx="4956175" cy="5293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In infancy and</a:t>
            </a:r>
            <a:r>
              <a:rPr dirty="0" u="heavy" sz="2400" spc="-6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children</a:t>
            </a:r>
            <a:endParaRPr sz="2400">
              <a:latin typeface="Palladio Uralic"/>
              <a:cs typeface="Palladio Uralic"/>
            </a:endParaRPr>
          </a:p>
          <a:p>
            <a:pPr marL="424180" marR="220979" indent="-412115">
              <a:lnSpc>
                <a:spcPct val="80000"/>
              </a:lnSpc>
              <a:spcBef>
                <a:spcPts val="575"/>
              </a:spcBef>
              <a:buClr>
                <a:srgbClr val="F8F8F8"/>
              </a:buClr>
              <a:buSzPct val="64583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Two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halves of mandible ossifies  by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ossification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symphyseal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cartilage</a:t>
            </a:r>
            <a:endParaRPr sz="2400">
              <a:latin typeface="Palladio Uralic"/>
              <a:cs typeface="Palladio Uralic"/>
            </a:endParaRPr>
          </a:p>
          <a:p>
            <a:pPr marL="424180" indent="-412115">
              <a:lnSpc>
                <a:spcPts val="2595"/>
              </a:lnSpc>
              <a:buClr>
                <a:srgbClr val="F8F8F8"/>
              </a:buClr>
              <a:buSzPct val="64583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Body elongates to</a:t>
            </a:r>
            <a:r>
              <a:rPr dirty="0" sz="24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accommodate</a:t>
            </a:r>
            <a:endParaRPr sz="2400">
              <a:latin typeface="Palladio Uralic"/>
              <a:cs typeface="Palladio Uralic"/>
            </a:endParaRPr>
          </a:p>
          <a:p>
            <a:pPr marL="424180">
              <a:lnSpc>
                <a:spcPts val="2595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erupting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first molar</a:t>
            </a:r>
            <a:endParaRPr sz="24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buClr>
                <a:srgbClr val="F8F8F8"/>
              </a:buClr>
              <a:buSzPct val="64583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Development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chin</a:t>
            </a:r>
            <a:r>
              <a:rPr dirty="0" sz="24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occurs</a:t>
            </a:r>
            <a:endParaRPr sz="24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buClr>
                <a:srgbClr val="F8F8F8"/>
              </a:buClr>
              <a:buSzPct val="64583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Alveolar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growth takes</a:t>
            </a:r>
            <a:r>
              <a:rPr dirty="0" sz="24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place</a:t>
            </a:r>
            <a:endParaRPr sz="2400">
              <a:latin typeface="Palladio Uralic"/>
              <a:cs typeface="Palladio Uralic"/>
            </a:endParaRPr>
          </a:p>
          <a:p>
            <a:pPr marL="424180" marR="81915" indent="-412115">
              <a:lnSpc>
                <a:spcPts val="2310"/>
              </a:lnSpc>
              <a:spcBef>
                <a:spcPts val="550"/>
              </a:spcBef>
              <a:buClr>
                <a:srgbClr val="F8F8F8"/>
              </a:buClr>
              <a:buSzPct val="64583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Mental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foramen opens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below</a:t>
            </a:r>
            <a:r>
              <a:rPr dirty="0" sz="24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sockets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the two deciduous  molar near the lower border.</a:t>
            </a:r>
            <a:endParaRPr sz="2400">
              <a:latin typeface="Palladio Uralic"/>
              <a:cs typeface="Palladio Uralic"/>
            </a:endParaRPr>
          </a:p>
          <a:p>
            <a:pPr marL="424180" marR="25400" indent="-412115">
              <a:lnSpc>
                <a:spcPts val="2300"/>
              </a:lnSpc>
              <a:spcBef>
                <a:spcPts val="570"/>
              </a:spcBef>
              <a:buClr>
                <a:srgbClr val="F8F8F8"/>
              </a:buClr>
              <a:buSzPct val="64583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mandibular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canal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runs near  lower border. The angle is</a:t>
            </a:r>
            <a:r>
              <a:rPr dirty="0" sz="24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obtuse</a:t>
            </a:r>
            <a:endParaRPr sz="24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80000"/>
              </a:lnSpc>
              <a:spcBef>
                <a:spcPts val="600"/>
              </a:spcBef>
              <a:buClr>
                <a:srgbClr val="F8F8F8"/>
              </a:buClr>
              <a:buSzPct val="64583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coronoid process is large and  projects upward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above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level of  condyle.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86400" y="2057400"/>
            <a:ext cx="3429000" cy="220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620013"/>
            <a:ext cx="4707890" cy="4549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025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adults</a:t>
            </a:r>
            <a:endParaRPr sz="2800">
              <a:latin typeface="Palladio Uralic"/>
              <a:cs typeface="Palladio Uralic"/>
            </a:endParaRPr>
          </a:p>
          <a:p>
            <a:pPr marL="424180" marR="5080">
              <a:lnSpc>
                <a:spcPct val="80000"/>
              </a:lnSpc>
              <a:spcBef>
                <a:spcPts val="335"/>
              </a:spcBef>
              <a:tabLst>
                <a:tab pos="287210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Mental foramen opens  midway between upper  and lower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borders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because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alveolar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subalveolar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parts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are equally  developed.	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canal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runs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parallel with mylohyoid  line.	The angle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reduces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 about 110 or 120  degrees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because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ramus  becomes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almost vertical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0200" y="2514600"/>
            <a:ext cx="3334511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835812"/>
            <a:ext cx="5133340" cy="326961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old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age</a:t>
            </a:r>
            <a:endParaRPr sz="2800">
              <a:latin typeface="Palladio Uralic"/>
              <a:cs typeface="Palladio Uralic"/>
            </a:endParaRPr>
          </a:p>
          <a:p>
            <a:pPr marL="424180" marR="2794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512445" algn="l"/>
                <a:tab pos="513080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Resorption of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alveolar</a:t>
            </a:r>
            <a:r>
              <a:rPr dirty="0" sz="28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region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due to loss of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teeth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  <a:tab pos="424815" algn="l"/>
                <a:tab pos="192532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Canal &amp; mental  foramen lies closer to alveolar  border.	Ramus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becomes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oblique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140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43600" y="1447800"/>
            <a:ext cx="2895600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1639" y="428231"/>
            <a:ext cx="5837682" cy="930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1449286"/>
            <a:ext cx="8234045" cy="1901189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u="heavy" sz="2800" spc="-5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GENETIC</a:t>
            </a:r>
            <a:r>
              <a:rPr dirty="0" u="heavy" sz="2800" spc="25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10" b="1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Palladio Uralic"/>
                <a:cs typeface="Palladio Uralic"/>
              </a:rPr>
              <a:t>THEORY:-</a:t>
            </a:r>
            <a:endParaRPr sz="2800">
              <a:latin typeface="Palladio Uralic"/>
              <a:cs typeface="Palladio Uralic"/>
            </a:endParaRPr>
          </a:p>
          <a:p>
            <a:pPr marL="424180" marR="5080" indent="300355">
              <a:lnSpc>
                <a:spcPct val="100000"/>
              </a:lnSpc>
              <a:spcBef>
                <a:spcPts val="665"/>
              </a:spcBef>
            </a:pP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This theory states that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all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growth is compelled  by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genetic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influence </a:t>
            </a:r>
            <a:r>
              <a:rPr dirty="0" u="heavy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ie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: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genetic encoding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mandible determines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its</a:t>
            </a:r>
            <a:r>
              <a:rPr dirty="0" sz="2800" spc="2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2044" y="533145"/>
            <a:ext cx="628967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100">
                <a:latin typeface="Times New Roman"/>
                <a:cs typeface="Times New Roman"/>
              </a:rPr>
              <a:t>Importance of Growth</a:t>
            </a:r>
            <a:r>
              <a:rPr dirty="0" sz="4100" spc="-90">
                <a:latin typeface="Times New Roman"/>
                <a:cs typeface="Times New Roman"/>
              </a:rPr>
              <a:t> </a:t>
            </a:r>
            <a:r>
              <a:rPr dirty="0" sz="4100">
                <a:latin typeface="Times New Roman"/>
                <a:cs typeface="Times New Roman"/>
              </a:rPr>
              <a:t>Spurts: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3594" y="1657858"/>
            <a:ext cx="60890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  <a:tab pos="1612900" algn="l"/>
                <a:tab pos="3192145" algn="l"/>
                <a:tab pos="4140200" algn="l"/>
                <a:tab pos="4873625" algn="l"/>
                <a:tab pos="5656580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Pub</a:t>
            </a:r>
            <a:r>
              <a:rPr dirty="0" sz="2400" spc="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rtal	i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cr</a:t>
            </a:r>
            <a:r>
              <a:rPr dirty="0" sz="2400" spc="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ents	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2400" spc="-45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fers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	best	ti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e	fo</a:t>
            </a:r>
            <a:r>
              <a:rPr dirty="0" sz="2400" spc="-10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24880" y="2023999"/>
            <a:ext cx="3161030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7320">
              <a:lnSpc>
                <a:spcPct val="120000"/>
              </a:lnSpc>
              <a:spcBef>
                <a:spcPts val="100"/>
              </a:spcBef>
              <a:tabLst>
                <a:tab pos="1865630" algn="l"/>
                <a:tab pos="2283460" algn="l"/>
                <a:tab pos="2606675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pred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tab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lit</a:t>
            </a:r>
            <a:r>
              <a:rPr dirty="0" sz="2400" spc="-155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,		growth  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anage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ent	and	t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tal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6494" y="2023999"/>
            <a:ext cx="2315845" cy="134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determining the  direction,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patient 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treatment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time.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3594" y="3926204"/>
            <a:ext cx="609219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20000"/>
              </a:lnSpc>
              <a:spcBef>
                <a:spcPts val="100"/>
              </a:spcBef>
              <a:buClr>
                <a:srgbClr val="FFFFFF"/>
              </a:buClr>
              <a:buFont typeface="Wingdings"/>
              <a:buChar char=""/>
              <a:tabLst>
                <a:tab pos="432434" algn="l"/>
              </a:tabLst>
            </a:pPr>
            <a:r>
              <a:rPr dirty="0"/>
              <a:t>	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Understanding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growth, predictability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 future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maxilla, mandible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and  alveolar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process helps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diagnosing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achieving excellent results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mal- 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occlusion.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7556" y="1371600"/>
            <a:ext cx="2104644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9428" y="653795"/>
            <a:ext cx="6200394" cy="49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10309"/>
            <a:ext cx="7875905" cy="267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This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theory states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that the cartilage is the  primary determinant of skeletal growth while  bone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responds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secondarily &amp;</a:t>
            </a:r>
            <a:r>
              <a:rPr dirty="0" sz="2800" spc="5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passively.</a:t>
            </a:r>
            <a:endParaRPr sz="2800">
              <a:latin typeface="Palladio Uralic"/>
              <a:cs typeface="Palladio Uralic"/>
            </a:endParaRPr>
          </a:p>
          <a:p>
            <a:pPr marL="424180" marR="213995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  <a:tab pos="3981450" algn="l"/>
                <a:tab pos="499110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According to this theory, the condyle by  means of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endochondral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ossification deposits  bone, which</a:t>
            </a:r>
            <a:r>
              <a:rPr dirty="0" sz="2800" spc="4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tends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 to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grow	the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 mandible.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840" y="653795"/>
            <a:ext cx="7247382" cy="49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10309"/>
            <a:ext cx="7927975" cy="3952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According to this theory, the soft tissue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matrix 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in which the skeletal elements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are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embedded  is the primary determinant of growth &amp; both  bone &amp; </a:t>
            </a:r>
            <a:r>
              <a:rPr dirty="0" sz="2800" b="1">
                <a:solidFill>
                  <a:srgbClr val="FFFFFF"/>
                </a:solidFill>
                <a:latin typeface="Palladio Uralic"/>
                <a:cs typeface="Palladio Uralic"/>
              </a:rPr>
              <a:t>cartilage are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secondary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followers.</a:t>
            </a:r>
            <a:endParaRPr sz="2800">
              <a:latin typeface="Palladio Uralic"/>
              <a:cs typeface="Palladio Uralic"/>
            </a:endParaRPr>
          </a:p>
          <a:p>
            <a:pPr algn="just" marL="424180" marR="90170" indent="-412115">
              <a:lnSpc>
                <a:spcPct val="100000"/>
              </a:lnSpc>
              <a:spcBef>
                <a:spcPts val="675"/>
              </a:spcBef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Which means the muscles, connective tissues  etc. carries the entire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mandible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away from the  cranial base . The bone follows secondarily at  the condyle to maintain constant contact with  the glenoid</a:t>
            </a:r>
            <a:r>
              <a:rPr dirty="0" sz="2800" spc="20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fossa.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0220" y="364223"/>
            <a:ext cx="5727954" cy="1055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5000" y="1490217"/>
            <a:ext cx="7097395" cy="463486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56845" marR="5080" indent="-144780">
              <a:lnSpc>
                <a:spcPct val="90000"/>
              </a:lnSpc>
              <a:spcBef>
                <a:spcPts val="43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This theory states that many facial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bones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or a  </a:t>
            </a:r>
            <a:r>
              <a:rPr dirty="0" sz="2800" spc="-10">
                <a:solidFill>
                  <a:srgbClr val="FFFFFF"/>
                </a:solidFill>
                <a:latin typeface="Georgia"/>
                <a:cs typeface="Georgia"/>
              </a:rPr>
              <a:t>part </a:t>
            </a:r>
            <a:r>
              <a:rPr dirty="0" sz="2800" spc="15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2800" spc="-3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2800" spc="-15">
                <a:solidFill>
                  <a:srgbClr val="FFFFFF"/>
                </a:solidFill>
                <a:latin typeface="Georgia"/>
                <a:cs typeface="Georgia"/>
              </a:rPr>
              <a:t>bone </a:t>
            </a:r>
            <a:r>
              <a:rPr dirty="0" sz="2800" spc="45">
                <a:solidFill>
                  <a:srgbClr val="FFFFFF"/>
                </a:solidFill>
                <a:latin typeface="Georgia"/>
                <a:cs typeface="Georgia"/>
              </a:rPr>
              <a:t>follows </a:t>
            </a:r>
            <a:r>
              <a:rPr dirty="0" sz="2800" spc="-15">
                <a:solidFill>
                  <a:srgbClr val="FFFFFF"/>
                </a:solidFill>
                <a:latin typeface="Georgia"/>
                <a:cs typeface="Georgia"/>
              </a:rPr>
              <a:t>a </a:t>
            </a:r>
            <a:r>
              <a:rPr dirty="0" sz="2800" spc="155">
                <a:solidFill>
                  <a:srgbClr val="FFFFFF"/>
                </a:solidFill>
                <a:latin typeface="Georgia"/>
                <a:cs typeface="Georgia"/>
              </a:rPr>
              <a:t>‘v’ </a:t>
            </a:r>
            <a:r>
              <a:rPr dirty="0" sz="2800" spc="-20">
                <a:solidFill>
                  <a:srgbClr val="FFFFFF"/>
                </a:solidFill>
                <a:latin typeface="Georgia"/>
                <a:cs typeface="Georgia"/>
              </a:rPr>
              <a:t>pattern </a:t>
            </a:r>
            <a:r>
              <a:rPr dirty="0" sz="2800" spc="15">
                <a:solidFill>
                  <a:srgbClr val="FFFFFF"/>
                </a:solidFill>
                <a:latin typeface="Georgia"/>
                <a:cs typeface="Georgia"/>
              </a:rPr>
              <a:t>of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enlargement.</a:t>
            </a:r>
            <a:endParaRPr sz="2800">
              <a:latin typeface="Palladio Uralic"/>
              <a:cs typeface="Palladio Uralic"/>
            </a:endParaRPr>
          </a:p>
          <a:p>
            <a:pPr marL="12700" marR="149225">
              <a:lnSpc>
                <a:spcPct val="100000"/>
              </a:lnSpc>
              <a:spcBef>
                <a:spcPts val="335"/>
              </a:spcBef>
            </a:pPr>
            <a:r>
              <a:rPr dirty="0" sz="2800">
                <a:solidFill>
                  <a:srgbClr val="FFFFFF"/>
                </a:solidFill>
                <a:latin typeface="Georgia"/>
                <a:cs typeface="Georgia"/>
              </a:rPr>
              <a:t>Deposition </a:t>
            </a:r>
            <a:r>
              <a:rPr dirty="0" sz="2800" spc="-20">
                <a:solidFill>
                  <a:srgbClr val="FFFFFF"/>
                </a:solidFill>
                <a:latin typeface="Georgia"/>
                <a:cs typeface="Georgia"/>
              </a:rPr>
              <a:t>is in </a:t>
            </a:r>
            <a:r>
              <a:rPr dirty="0" sz="2800" spc="-3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2800" spc="-25">
                <a:solidFill>
                  <a:srgbClr val="FFFFFF"/>
                </a:solidFill>
                <a:latin typeface="Georgia"/>
                <a:cs typeface="Georgia"/>
              </a:rPr>
              <a:t>inner </a:t>
            </a:r>
            <a:r>
              <a:rPr dirty="0" sz="2800" spc="-5">
                <a:solidFill>
                  <a:srgbClr val="FFFFFF"/>
                </a:solidFill>
                <a:latin typeface="Georgia"/>
                <a:cs typeface="Georgia"/>
              </a:rPr>
              <a:t>surface </a:t>
            </a:r>
            <a:r>
              <a:rPr dirty="0" sz="2800" spc="15">
                <a:solidFill>
                  <a:srgbClr val="FFFFFF"/>
                </a:solidFill>
                <a:latin typeface="Georgia"/>
                <a:cs typeface="Georgia"/>
              </a:rPr>
              <a:t>of of </a:t>
            </a:r>
            <a:r>
              <a:rPr dirty="0" sz="2800" spc="155">
                <a:solidFill>
                  <a:srgbClr val="FFFFFF"/>
                </a:solidFill>
                <a:latin typeface="Georgia"/>
                <a:cs typeface="Georgia"/>
              </a:rPr>
              <a:t>‘v’ </a:t>
            </a:r>
            <a:r>
              <a:rPr dirty="0" sz="2800" spc="-60">
                <a:solidFill>
                  <a:srgbClr val="FFFFFF"/>
                </a:solidFill>
                <a:latin typeface="Georgia"/>
                <a:cs typeface="Georgia"/>
              </a:rPr>
              <a:t>.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Resorbtion is seen along the outer surface of  </a:t>
            </a:r>
            <a:r>
              <a:rPr dirty="0" sz="2800" spc="105">
                <a:solidFill>
                  <a:srgbClr val="FFFFFF"/>
                </a:solidFill>
                <a:latin typeface="Georgia"/>
                <a:cs typeface="Georgia"/>
              </a:rPr>
              <a:t>‘v’.</a:t>
            </a:r>
            <a:endParaRPr sz="2800">
              <a:latin typeface="Georgia"/>
              <a:cs typeface="Georgia"/>
            </a:endParaRPr>
          </a:p>
          <a:p>
            <a:pPr marL="12700" marR="509905">
              <a:lnSpc>
                <a:spcPct val="100000"/>
              </a:lnSpc>
              <a:spcBef>
                <a:spcPts val="335"/>
              </a:spcBef>
            </a:pP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CORONOID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: Deposition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lingualsurface, Resorption-buccal  </a:t>
            </a:r>
            <a:r>
              <a:rPr dirty="0" sz="2800" spc="-10" b="1">
                <a:solidFill>
                  <a:srgbClr val="FFFFFF"/>
                </a:solidFill>
                <a:latin typeface="Palladio Uralic"/>
                <a:cs typeface="Palladio Uralic"/>
              </a:rPr>
              <a:t>CONDYLE 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: Deposition-ant.</a:t>
            </a:r>
            <a:r>
              <a:rPr dirty="0" sz="2800" spc="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&amp;</a:t>
            </a:r>
            <a:endParaRPr sz="2800">
              <a:latin typeface="Palladio Uralic"/>
              <a:cs typeface="Palladio Uralic"/>
            </a:endParaRPr>
          </a:p>
          <a:p>
            <a:pPr marL="156845" marR="170815">
              <a:lnSpc>
                <a:spcPts val="3020"/>
              </a:lnSpc>
              <a:spcBef>
                <a:spcPts val="55"/>
              </a:spcBef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post.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Margins, Resorption-buccal &amp;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lingual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surfaces.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9428" y="653795"/>
            <a:ext cx="6198870" cy="49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1408" y="1566113"/>
            <a:ext cx="7685405" cy="1604645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245745" marR="5080" indent="-233679">
              <a:lnSpc>
                <a:spcPct val="90000"/>
              </a:lnSpc>
              <a:spcBef>
                <a:spcPts val="434"/>
              </a:spcBef>
            </a:pPr>
            <a:r>
              <a:rPr dirty="0" sz="2800" spc="-5"/>
              <a:t>This principle </a:t>
            </a:r>
            <a:r>
              <a:rPr dirty="0" sz="2800"/>
              <a:t>states </a:t>
            </a:r>
            <a:r>
              <a:rPr dirty="0" sz="2800" spc="-5"/>
              <a:t>that growth of any </a:t>
            </a:r>
            <a:r>
              <a:rPr dirty="0" sz="2800"/>
              <a:t>given  </a:t>
            </a:r>
            <a:r>
              <a:rPr dirty="0" sz="2800" spc="-5"/>
              <a:t>facial or cranial </a:t>
            </a:r>
            <a:r>
              <a:rPr dirty="0" sz="2800" spc="-10"/>
              <a:t>part </a:t>
            </a:r>
            <a:r>
              <a:rPr dirty="0" sz="2800" spc="-5"/>
              <a:t>relates specifically to </a:t>
            </a:r>
            <a:r>
              <a:rPr dirty="0" sz="2800" spc="-10"/>
              <a:t>other  </a:t>
            </a:r>
            <a:r>
              <a:rPr dirty="0" sz="2800" spc="-5"/>
              <a:t>structural &amp; geometric counterpart in the face  &amp;</a:t>
            </a:r>
            <a:r>
              <a:rPr dirty="0" sz="2800" spc="-10"/>
              <a:t> </a:t>
            </a:r>
            <a:r>
              <a:rPr dirty="0" sz="2800" spc="-5"/>
              <a:t>cranium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939800" y="3188030"/>
            <a:ext cx="7623809" cy="836294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57480" marR="5080" indent="-145415">
              <a:lnSpc>
                <a:spcPts val="3030"/>
              </a:lnSpc>
              <a:spcBef>
                <a:spcPts val="47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Eg;- The maxillary arch is the counter part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arch.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8531" y="653795"/>
            <a:ext cx="6843522" cy="49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566113"/>
            <a:ext cx="4431665" cy="47631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SCOTT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divides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mandi.</a:t>
            </a:r>
            <a:endParaRPr sz="2800">
              <a:latin typeface="Palladio Uralic"/>
              <a:cs typeface="Palladio Uralic"/>
            </a:endParaRPr>
          </a:p>
          <a:p>
            <a:pPr marL="424180" marR="722630">
              <a:lnSpc>
                <a:spcPts val="3020"/>
              </a:lnSpc>
              <a:spcBef>
                <a:spcPts val="22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Into 3 types: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BASAL,  MUSCULAR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&amp;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ALVEOLAR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90000"/>
              </a:lnSpc>
              <a:spcBef>
                <a:spcPts val="63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basal tubular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portion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mandible serves as a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protection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canal &amp;  follows a logarithmic  spiral in its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downward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&amp;  forward movement from  beneath the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cranium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7400" y="1828800"/>
            <a:ext cx="2895600" cy="475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607261"/>
            <a:ext cx="7783195" cy="36106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27622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most constant part of mandible is the arc  from foramen ovale </a:t>
            </a:r>
            <a:r>
              <a:rPr dirty="0" sz="2800" spc="-5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800" spc="-50">
                <a:solidFill>
                  <a:srgbClr val="FFFFFF"/>
                </a:solidFill>
                <a:latin typeface="Palladio Uralic"/>
                <a:cs typeface="Palladio Uralic"/>
              </a:rPr>
              <a:t>mandible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foramen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mental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foramen.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9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tabLst>
                <a:tab pos="424180" algn="l"/>
                <a:tab pos="2094864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U.N.C. also accounts for stress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trajectory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alignment &amp; trabacular structure from condyle  to symphysis .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mandi. canal &amp; nerve are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protected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this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concentration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trabaculae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4980" y="653795"/>
            <a:ext cx="5749290" cy="49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07261"/>
            <a:ext cx="7731125" cy="4464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129539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PETROVIC attributes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control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growth &amp;  development to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cybernetics</a:t>
            </a:r>
            <a:endParaRPr sz="2800">
              <a:latin typeface="Palladio Uralic"/>
              <a:cs typeface="Palladio Uralic"/>
            </a:endParaRPr>
          </a:p>
          <a:p>
            <a:pPr marL="424180" marR="13462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the condyle 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mainly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attributed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  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quantitative response to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maxilla ie: the maxilla is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constantly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changing reference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input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&amp; mandible 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controlled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variable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This means the mandible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response to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feedback mechanism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that occurs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result of  maxillary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growth.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1" y="359651"/>
            <a:ext cx="8079485" cy="10569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607261"/>
            <a:ext cx="4394835" cy="21596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/>
              <a:t>Moss </a:t>
            </a:r>
            <a:r>
              <a:rPr dirty="0" sz="2800" spc="-5"/>
              <a:t>found it reasonable  to speculate that </a:t>
            </a:r>
            <a:r>
              <a:rPr dirty="0" sz="2800" spc="-10"/>
              <a:t>the  </a:t>
            </a:r>
            <a:r>
              <a:rPr dirty="0" sz="2800" spc="-5"/>
              <a:t>pathway of the inferior  </a:t>
            </a:r>
            <a:r>
              <a:rPr dirty="0" sz="2800"/>
              <a:t>alveolar </a:t>
            </a:r>
            <a:r>
              <a:rPr dirty="0" sz="2800" spc="-5"/>
              <a:t>nerve follows a  logarithmic</a:t>
            </a:r>
            <a:r>
              <a:rPr dirty="0" sz="2800" spc="-30"/>
              <a:t> </a:t>
            </a:r>
            <a:r>
              <a:rPr dirty="0" sz="2800" spc="-5"/>
              <a:t>spiral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827145"/>
            <a:ext cx="4218305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lateral x-rays effectively  outlined the pathway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inferior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alveolar  nerve.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0" y="1219200"/>
            <a:ext cx="2209800" cy="350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674233" y="5061280"/>
            <a:ext cx="285750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Representative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mandible</a:t>
            </a:r>
            <a:endParaRPr sz="1800">
              <a:latin typeface="Tahoma"/>
              <a:cs typeface="Tahoma"/>
            </a:endParaRPr>
          </a:p>
          <a:p>
            <a:pPr algn="r" marR="571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with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fetal, deciduous,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mixed</a:t>
            </a:r>
            <a:endParaRPr sz="1800">
              <a:latin typeface="Tahoma"/>
              <a:cs typeface="Tahoma"/>
            </a:endParaRPr>
          </a:p>
          <a:p>
            <a:pPr algn="r" marR="50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and adult</a:t>
            </a:r>
            <a:r>
              <a:rPr dirty="0" sz="1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dentition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728217"/>
            <a:ext cx="5023485" cy="322643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424180" marR="205740" indent="-411480">
              <a:lnSpc>
                <a:spcPts val="3020"/>
              </a:lnSpc>
              <a:spcBef>
                <a:spcPts val="48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These foramina are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aligned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on a curve that fits them</a:t>
            </a:r>
            <a:r>
              <a:rPr dirty="0" sz="28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all.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90000"/>
              </a:lnSpc>
              <a:spcBef>
                <a:spcPts val="63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corpus stays in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essentially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horizontal  position. At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same time,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mandible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moves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down  the logarithmic spiral course  of the inferior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alveolar</a:t>
            </a:r>
            <a:r>
              <a:rPr dirty="0" sz="28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nerve.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0" y="685800"/>
            <a:ext cx="2695955" cy="2371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651" y="434086"/>
            <a:ext cx="5109845" cy="507492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424180" marR="120014" indent="-411480">
              <a:lnSpc>
                <a:spcPts val="2480"/>
              </a:lnSpc>
              <a:spcBef>
                <a:spcPts val="420"/>
              </a:spcBef>
              <a:tabLst>
                <a:tab pos="423545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logarithmic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spiral formulated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by moss, which coincide with</a:t>
            </a:r>
            <a:r>
              <a:rPr dirty="0" sz="2300" spc="-1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three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foramina of inferior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alveolar nerve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describes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path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mandibular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growth.</a:t>
            </a:r>
            <a:endParaRPr sz="23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000">
              <a:latin typeface="Palladio Uralic"/>
              <a:cs typeface="Palladio Uralic"/>
            </a:endParaRPr>
          </a:p>
          <a:p>
            <a:pPr algn="just" marL="424180" marR="345440" indent="-411480">
              <a:lnSpc>
                <a:spcPts val="2480"/>
              </a:lnSpc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As the foramina separate during  growth the mandible continually  assumes a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position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where there</a:t>
            </a:r>
            <a:r>
              <a:rPr dirty="0" sz="2300" spc="-1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is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lesser curvature of</a:t>
            </a:r>
            <a:r>
              <a:rPr dirty="0" sz="23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spiral</a:t>
            </a:r>
            <a:endParaRPr sz="23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90000"/>
              </a:lnSpc>
              <a:tabLst>
                <a:tab pos="423545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As mandible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increase in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size,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does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not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actually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grow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up and out ,the  whole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spiral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rotates clockwise and  corpus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remains</a:t>
            </a:r>
            <a:r>
              <a:rPr dirty="0" sz="23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horizontal</a:t>
            </a:r>
            <a:endParaRPr sz="2300">
              <a:latin typeface="Palladio Uralic"/>
              <a:cs typeface="Palladio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705855" y="152400"/>
            <a:ext cx="3057525" cy="6430010"/>
            <a:chOff x="5705855" y="152400"/>
            <a:chExt cx="3057525" cy="6430010"/>
          </a:xfrm>
        </p:grpSpPr>
        <p:sp>
          <p:nvSpPr>
            <p:cNvPr id="4" name="object 4"/>
            <p:cNvSpPr/>
            <p:nvPr/>
          </p:nvSpPr>
          <p:spPr>
            <a:xfrm>
              <a:off x="5705855" y="152400"/>
              <a:ext cx="3057144" cy="1981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714999" y="2209800"/>
              <a:ext cx="3048000" cy="2133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14999" y="4419600"/>
              <a:ext cx="3048000" cy="21625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7352" y="652259"/>
            <a:ext cx="2830829" cy="515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988947"/>
            <a:ext cx="6099175" cy="291528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INTRODUCION</a:t>
            </a:r>
            <a:endParaRPr sz="24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575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BASICS</a:t>
            </a:r>
            <a:endParaRPr sz="2400">
              <a:latin typeface="Times New Roman"/>
              <a:cs typeface="Times New Roman"/>
            </a:endParaRPr>
          </a:p>
          <a:p>
            <a:pPr lvl="1" marL="896619" indent="-434975">
              <a:lnSpc>
                <a:spcPct val="100000"/>
              </a:lnSpc>
              <a:spcBef>
                <a:spcPts val="290"/>
              </a:spcBef>
              <a:buSzPct val="79166"/>
              <a:buFont typeface="Arial"/>
              <a:buChar char="–"/>
              <a:tabLst>
                <a:tab pos="896619" algn="l"/>
                <a:tab pos="89725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Definitions</a:t>
            </a:r>
            <a:endParaRPr sz="2400">
              <a:latin typeface="Times New Roman"/>
              <a:cs typeface="Times New Roman"/>
            </a:endParaRPr>
          </a:p>
          <a:p>
            <a:pPr lvl="1" marL="744220" indent="-282575">
              <a:lnSpc>
                <a:spcPct val="100000"/>
              </a:lnSpc>
              <a:spcBef>
                <a:spcPts val="285"/>
              </a:spcBef>
              <a:buSzPct val="79166"/>
              <a:buFont typeface="Arial"/>
              <a:buChar char="–"/>
              <a:tabLst>
                <a:tab pos="744220" algn="l"/>
                <a:tab pos="74485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What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is growth &amp;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development</a:t>
            </a:r>
            <a:r>
              <a:rPr dirty="0" sz="24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2400">
              <a:latin typeface="Times New Roman"/>
              <a:cs typeface="Times New Roman"/>
            </a:endParaRPr>
          </a:p>
          <a:p>
            <a:pPr lvl="1" marL="744220" indent="-282575">
              <a:lnSpc>
                <a:spcPct val="100000"/>
              </a:lnSpc>
              <a:spcBef>
                <a:spcPts val="290"/>
              </a:spcBef>
              <a:buSzPct val="79166"/>
              <a:buFont typeface="Arial"/>
              <a:buChar char="–"/>
              <a:tabLst>
                <a:tab pos="744220" algn="l"/>
                <a:tab pos="744855" algn="l"/>
              </a:tabLst>
            </a:pPr>
            <a:r>
              <a:rPr dirty="0" sz="2400" spc="-35">
                <a:solidFill>
                  <a:srgbClr val="FFFFFF"/>
                </a:solidFill>
                <a:latin typeface="Times New Roman"/>
                <a:cs typeface="Times New Roman"/>
              </a:rPr>
              <a:t>Types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4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endParaRPr sz="24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Char char="–"/>
            </a:pPr>
            <a:endParaRPr sz="30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5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THEORIES OF 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CRANIOFACIAL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57199" y="271272"/>
              <a:ext cx="152400" cy="1615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7199" y="2404872"/>
              <a:ext cx="152400" cy="1615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7199" y="5306567"/>
              <a:ext cx="152400" cy="1615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44500" y="0"/>
            <a:ext cx="4623435" cy="65989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4180" marR="5080">
              <a:lnSpc>
                <a:spcPct val="120000"/>
              </a:lnSpc>
              <a:spcBef>
                <a:spcPts val="105"/>
              </a:spcBef>
            </a:pP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Large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number of cases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orthodontic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orthopedic  correction of Maxilla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Mandible.</a:t>
            </a:r>
            <a:endParaRPr sz="2800">
              <a:latin typeface="Times New Roman"/>
              <a:cs typeface="Times New Roman"/>
            </a:endParaRPr>
          </a:p>
          <a:p>
            <a:pPr algn="ctr" marL="12700" marR="316865" indent="-210820">
              <a:lnSpc>
                <a:spcPct val="130000"/>
              </a:lnSpc>
              <a:spcBef>
                <a:spcPts val="34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spurts serve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as  excellent indicators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2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timing 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orthodontic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treatment.</a:t>
            </a:r>
            <a:endParaRPr sz="2800">
              <a:latin typeface="Times New Roman"/>
              <a:cs typeface="Times New Roman"/>
            </a:endParaRPr>
          </a:p>
          <a:p>
            <a:pPr algn="ctr" marL="12700" marR="280670" indent="-55244">
              <a:lnSpc>
                <a:spcPct val="140000"/>
              </a:lnSpc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For eg: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orthognathic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surgeries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after growth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spurt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completion.</a:t>
            </a:r>
            <a:endParaRPr sz="2800">
              <a:latin typeface="Times New Roman"/>
              <a:cs typeface="Times New Roman"/>
            </a:endParaRPr>
          </a:p>
          <a:p>
            <a:pPr marL="424180" marR="791210">
              <a:lnSpc>
                <a:spcPct val="12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spurt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best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period for Interceptive  orthodontics.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91011" y="828611"/>
            <a:ext cx="4358005" cy="5435600"/>
            <a:chOff x="4791011" y="828611"/>
            <a:chExt cx="4358005" cy="5435600"/>
          </a:xfrm>
        </p:grpSpPr>
        <p:sp>
          <p:nvSpPr>
            <p:cNvPr id="8" name="object 8"/>
            <p:cNvSpPr/>
            <p:nvPr/>
          </p:nvSpPr>
          <p:spPr>
            <a:xfrm>
              <a:off x="5105399" y="856234"/>
              <a:ext cx="2590800" cy="17345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100573" y="833374"/>
              <a:ext cx="2600325" cy="1762125"/>
            </a:xfrm>
            <a:custGeom>
              <a:avLst/>
              <a:gdLst/>
              <a:ahLst/>
              <a:cxnLst/>
              <a:rect l="l" t="t" r="r" b="b"/>
              <a:pathLst>
                <a:path w="2600325" h="1762125">
                  <a:moveTo>
                    <a:pt x="0" y="1762125"/>
                  </a:moveTo>
                  <a:lnTo>
                    <a:pt x="2600325" y="1762125"/>
                  </a:lnTo>
                  <a:lnTo>
                    <a:pt x="2600325" y="0"/>
                  </a:lnTo>
                  <a:lnTo>
                    <a:pt x="0" y="0"/>
                  </a:lnTo>
                  <a:lnTo>
                    <a:pt x="0" y="1762125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00599" y="2667000"/>
              <a:ext cx="2133600" cy="17223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95773" y="2662174"/>
              <a:ext cx="2143125" cy="1762125"/>
            </a:xfrm>
            <a:custGeom>
              <a:avLst/>
              <a:gdLst/>
              <a:ahLst/>
              <a:cxnLst/>
              <a:rect l="l" t="t" r="r" b="b"/>
              <a:pathLst>
                <a:path w="2143125" h="1762125">
                  <a:moveTo>
                    <a:pt x="0" y="1762125"/>
                  </a:moveTo>
                  <a:lnTo>
                    <a:pt x="2143125" y="1762125"/>
                  </a:lnTo>
                  <a:lnTo>
                    <a:pt x="2143125" y="0"/>
                  </a:lnTo>
                  <a:lnTo>
                    <a:pt x="0" y="0"/>
                  </a:lnTo>
                  <a:lnTo>
                    <a:pt x="0" y="1762125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934200" y="2667000"/>
              <a:ext cx="2209800" cy="1795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929373" y="2662174"/>
              <a:ext cx="2214880" cy="1838325"/>
            </a:xfrm>
            <a:custGeom>
              <a:avLst/>
              <a:gdLst/>
              <a:ahLst/>
              <a:cxnLst/>
              <a:rect l="l" t="t" r="r" b="b"/>
              <a:pathLst>
                <a:path w="2214879" h="1838325">
                  <a:moveTo>
                    <a:pt x="0" y="1838325"/>
                  </a:moveTo>
                  <a:lnTo>
                    <a:pt x="2214626" y="1838325"/>
                  </a:lnTo>
                </a:path>
                <a:path w="2214879" h="1838325">
                  <a:moveTo>
                    <a:pt x="2214626" y="0"/>
                  </a:moveTo>
                  <a:lnTo>
                    <a:pt x="0" y="0"/>
                  </a:lnTo>
                  <a:lnTo>
                    <a:pt x="0" y="1838325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105399" y="4724400"/>
              <a:ext cx="2249424" cy="1495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100573" y="4719637"/>
              <a:ext cx="2259330" cy="1539875"/>
            </a:xfrm>
            <a:custGeom>
              <a:avLst/>
              <a:gdLst/>
              <a:ahLst/>
              <a:cxnLst/>
              <a:rect l="l" t="t" r="r" b="b"/>
              <a:pathLst>
                <a:path w="2259329" h="1539875">
                  <a:moveTo>
                    <a:pt x="0" y="1539620"/>
                  </a:moveTo>
                  <a:lnTo>
                    <a:pt x="2258949" y="1539620"/>
                  </a:lnTo>
                  <a:lnTo>
                    <a:pt x="2258949" y="0"/>
                  </a:lnTo>
                  <a:lnTo>
                    <a:pt x="0" y="0"/>
                  </a:lnTo>
                  <a:lnTo>
                    <a:pt x="0" y="153962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7427" y="647674"/>
            <a:ext cx="7709154" cy="503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9800" y="1534109"/>
            <a:ext cx="7323455" cy="1220470"/>
          </a:xfrm>
          <a:prstGeom prst="rect"/>
        </p:spPr>
        <p:txBody>
          <a:bodyPr wrap="square" lIns="0" tIns="94615" rIns="0" bIns="0" rtlCol="0" vert="horz">
            <a:spAutoFit/>
          </a:bodyPr>
          <a:lstStyle/>
          <a:p>
            <a:pPr marL="157480" marR="5080" indent="-145415">
              <a:lnSpc>
                <a:spcPts val="2690"/>
              </a:lnSpc>
              <a:spcBef>
                <a:spcPts val="745"/>
              </a:spcBef>
            </a:pPr>
            <a:r>
              <a:rPr dirty="0" sz="2800"/>
              <a:t>Ricketts has developed </a:t>
            </a:r>
            <a:r>
              <a:rPr dirty="0" sz="2800" spc="-5"/>
              <a:t>a method to determine  the arc </a:t>
            </a:r>
            <a:r>
              <a:rPr dirty="0" sz="2800" spc="-10"/>
              <a:t>of </a:t>
            </a:r>
            <a:r>
              <a:rPr dirty="0" sz="2800" spc="-5"/>
              <a:t>growth </a:t>
            </a:r>
            <a:r>
              <a:rPr dirty="0" sz="2800" spc="-10"/>
              <a:t>of </a:t>
            </a:r>
            <a:r>
              <a:rPr dirty="0" sz="2800" spc="-5"/>
              <a:t>the mandible.</a:t>
            </a:r>
            <a:endParaRPr sz="2800"/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800" spc="-5"/>
              <a:t>The principle</a:t>
            </a:r>
            <a:r>
              <a:rPr dirty="0" sz="2800" spc="-10"/>
              <a:t> </a:t>
            </a:r>
            <a:r>
              <a:rPr dirty="0" sz="2800" spc="-5"/>
              <a:t>is: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028496" y="2729611"/>
            <a:ext cx="7491095" cy="2842260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68580" marR="5080" indent="-56515">
              <a:lnSpc>
                <a:spcPct val="80000"/>
              </a:lnSpc>
              <a:spcBef>
                <a:spcPts val="76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normal human mandible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superior-  anterior apposition at the ramus on a curve or  arch which is a segmented formed from a  circle. The radius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this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circle is determined  using the distance from mental protuberance  (Pm) to a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point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forking of the stress lines at  the terminus of the oblique ridge on the medial  side of the ramus (point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Eva).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00" y="5669991"/>
            <a:ext cx="232410" cy="3035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7651" y="235407"/>
            <a:ext cx="7995920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  <a:tab pos="3295650" algn="l"/>
                <a:tab pos="4669155" algn="l"/>
              </a:tabLst>
            </a:pPr>
            <a:r>
              <a:rPr dirty="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/>
              <a:t>The mandibular foramen was selected as </a:t>
            </a:r>
            <a:r>
              <a:rPr dirty="0" sz="2800" spc="-10"/>
              <a:t>the  </a:t>
            </a:r>
            <a:r>
              <a:rPr dirty="0" sz="2800" spc="-5"/>
              <a:t>internal</a:t>
            </a:r>
            <a:r>
              <a:rPr dirty="0" sz="2800" spc="-20"/>
              <a:t> </a:t>
            </a:r>
            <a:r>
              <a:rPr dirty="0" sz="2800" spc="-5"/>
              <a:t>structure</a:t>
            </a:r>
            <a:r>
              <a:rPr dirty="0" sz="2800" spc="15"/>
              <a:t> </a:t>
            </a:r>
            <a:r>
              <a:rPr dirty="0" sz="2800" spc="-5"/>
              <a:t>thought	to </a:t>
            </a:r>
            <a:r>
              <a:rPr dirty="0" sz="2800"/>
              <a:t>have </a:t>
            </a:r>
            <a:r>
              <a:rPr dirty="0" sz="2800" spc="-5"/>
              <a:t>to </a:t>
            </a:r>
            <a:r>
              <a:rPr dirty="0" sz="2800"/>
              <a:t>have</a:t>
            </a:r>
            <a:r>
              <a:rPr dirty="0" sz="2800" spc="-110"/>
              <a:t> </a:t>
            </a:r>
            <a:r>
              <a:rPr dirty="0" sz="2800" spc="-5"/>
              <a:t>some  relationship</a:t>
            </a:r>
            <a:r>
              <a:rPr dirty="0" sz="2800" spc="-25"/>
              <a:t> </a:t>
            </a:r>
            <a:r>
              <a:rPr dirty="0" sz="2800" spc="-5"/>
              <a:t>with	the inferior </a:t>
            </a:r>
            <a:r>
              <a:rPr dirty="0" sz="2800"/>
              <a:t>alveolar</a:t>
            </a:r>
            <a:r>
              <a:rPr dirty="0" sz="2800" spc="-90"/>
              <a:t> </a:t>
            </a:r>
            <a:r>
              <a:rPr dirty="0" sz="2800" spc="-5"/>
              <a:t>nerve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7651" y="1601165"/>
            <a:ext cx="7675880" cy="13061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512445" algn="l"/>
                <a:tab pos="306705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new poinl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Xi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for determining its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position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were developed. This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point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locates opening of  mandibular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canal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4147184"/>
            <a:ext cx="552894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R1- DEEPEST POINT 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ON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SUBCORONOID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INCISURE 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R2- 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DIRECTLY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OPPOSITE 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ON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POSTERIOR BORDER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endParaRPr sz="1800">
              <a:latin typeface="Tahoma"/>
              <a:cs typeface="Tahoma"/>
            </a:endParaRPr>
          </a:p>
          <a:p>
            <a:pPr marL="9271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RAMUS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R3- DEPTH 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SIGMOID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NOTCH</a:t>
            </a:r>
            <a:endParaRPr sz="1800">
              <a:latin typeface="Tahoma"/>
              <a:cs typeface="Tahoma"/>
            </a:endParaRPr>
          </a:p>
          <a:p>
            <a:pPr marL="927100" marR="493395" indent="-915035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R4- 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DIRECTLY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INFERIOR 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ON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LOWER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BORDER OF  RAMUS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7400" y="4114800"/>
            <a:ext cx="3124200" cy="223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531734" y="4560189"/>
            <a:ext cx="4819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00492" y="4594543"/>
            <a:ext cx="12763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072437" y="4186237"/>
            <a:ext cx="619125" cy="771525"/>
            <a:chOff x="8072437" y="4186237"/>
            <a:chExt cx="619125" cy="771525"/>
          </a:xfrm>
        </p:grpSpPr>
        <p:sp>
          <p:nvSpPr>
            <p:cNvPr id="9" name="object 9"/>
            <p:cNvSpPr/>
            <p:nvPr/>
          </p:nvSpPr>
          <p:spPr>
            <a:xfrm>
              <a:off x="8077200" y="4191000"/>
              <a:ext cx="609600" cy="762000"/>
            </a:xfrm>
            <a:custGeom>
              <a:avLst/>
              <a:gdLst/>
              <a:ahLst/>
              <a:cxnLst/>
              <a:rect l="l" t="t" r="r" b="b"/>
              <a:pathLst>
                <a:path w="609600" h="762000">
                  <a:moveTo>
                    <a:pt x="6096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609600" y="7620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077200" y="4191000"/>
              <a:ext cx="609600" cy="762000"/>
            </a:xfrm>
            <a:custGeom>
              <a:avLst/>
              <a:gdLst/>
              <a:ahLst/>
              <a:cxnLst/>
              <a:rect l="l" t="t" r="r" b="b"/>
              <a:pathLst>
                <a:path w="609600" h="762000">
                  <a:moveTo>
                    <a:pt x="0" y="762000"/>
                  </a:moveTo>
                  <a:lnTo>
                    <a:pt x="609600" y="7620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430134" y="4711954"/>
            <a:ext cx="3835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600" spc="-484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baseline="-9259" sz="2700" spc="-727">
                <a:solidFill>
                  <a:srgbClr val="660066"/>
                </a:solidFill>
                <a:latin typeface="Arial"/>
                <a:cs typeface="Arial"/>
              </a:rPr>
              <a:t>R</a:t>
            </a:r>
            <a:r>
              <a:rPr dirty="0" sz="1600" spc="-484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baseline="-9259" sz="2700" spc="-727">
                <a:solidFill>
                  <a:srgbClr val="660066"/>
                </a:solidFill>
                <a:latin typeface="Arial"/>
                <a:cs typeface="Arial"/>
              </a:rPr>
              <a:t>1</a:t>
            </a:r>
            <a:endParaRPr baseline="-9259" sz="2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05753" y="5017084"/>
            <a:ext cx="52006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575">
                <a:solidFill>
                  <a:srgbClr val="660066"/>
                </a:solidFill>
                <a:latin typeface="Arial"/>
                <a:cs typeface="Arial"/>
              </a:rPr>
              <a:t>R</a:t>
            </a:r>
            <a:r>
              <a:rPr dirty="0" baseline="9259" sz="2700" spc="-862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57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575">
                <a:solidFill>
                  <a:srgbClr val="660066"/>
                </a:solidFill>
                <a:latin typeface="Arial"/>
                <a:cs typeface="Arial"/>
              </a:rPr>
              <a:t>2</a:t>
            </a:r>
            <a:r>
              <a:rPr dirty="0" baseline="9259" sz="2700" spc="-862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800" spc="-575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93154" y="4102989"/>
            <a:ext cx="316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660066"/>
                </a:solidFill>
                <a:latin typeface="Arial"/>
                <a:cs typeface="Arial"/>
              </a:rPr>
              <a:t>R3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45554" y="5932119"/>
            <a:ext cx="316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660066"/>
                </a:solidFill>
                <a:latin typeface="Arial"/>
                <a:cs typeface="Arial"/>
              </a:rPr>
              <a:t>R4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300" y="391413"/>
            <a:ext cx="5331460" cy="6170930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424180" marR="853440" indent="-411480">
              <a:lnSpc>
                <a:spcPct val="80000"/>
              </a:lnSpc>
              <a:spcBef>
                <a:spcPts val="76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second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point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Pm  (protuberance menti)</a:t>
            </a:r>
            <a:r>
              <a:rPr dirty="0" sz="2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was  selected because it is an  identifiable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stable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landmark.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80000"/>
              </a:lnSpc>
              <a:spcBef>
                <a:spcPts val="675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DC, the third point, represents  the bisection of the condyle  neck as high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visible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cephalometric film below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fossa.</a:t>
            </a:r>
            <a:endParaRPr sz="2800">
              <a:latin typeface="Palladio Uralic"/>
              <a:cs typeface="Palladio Uralic"/>
            </a:endParaRPr>
          </a:p>
          <a:p>
            <a:pPr marL="424180" marR="173355" indent="-411480">
              <a:lnSpc>
                <a:spcPct val="8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from DC to Xi  constitutes the condyle axis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one from Xi to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Pm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corpus axis.</a:t>
            </a:r>
            <a:endParaRPr sz="2800">
              <a:latin typeface="Palladio Uralic"/>
              <a:cs typeface="Palladio Uralic"/>
            </a:endParaRPr>
          </a:p>
          <a:p>
            <a:pPr marL="424180" marR="45085" indent="-411480">
              <a:lnSpc>
                <a:spcPts val="2690"/>
              </a:lnSpc>
              <a:spcBef>
                <a:spcPts val="650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Consequently, these planes  can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be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studied for dimensional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angular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changes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62600" y="533400"/>
            <a:ext cx="3581400" cy="4123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7" y="605027"/>
            <a:ext cx="4897374" cy="672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7651" y="1302766"/>
            <a:ext cx="7990840" cy="2159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/>
              <a:t>When an "average", mandible at time 1 was  superimposed on an "average" mandible at </a:t>
            </a:r>
            <a:r>
              <a:rPr dirty="0" sz="2800" spc="-10"/>
              <a:t>time  </a:t>
            </a:r>
            <a:r>
              <a:rPr dirty="0" sz="2800" spc="-5"/>
              <a:t>2, using Xi and the </a:t>
            </a:r>
            <a:r>
              <a:rPr dirty="0" sz="2800" spc="-10"/>
              <a:t>corpus </a:t>
            </a:r>
            <a:r>
              <a:rPr dirty="0" sz="2800" spc="-5"/>
              <a:t>axis </a:t>
            </a:r>
            <a:r>
              <a:rPr dirty="0" sz="2800"/>
              <a:t>as </a:t>
            </a:r>
            <a:r>
              <a:rPr dirty="0" sz="2800" spc="-5"/>
              <a:t>reference, </a:t>
            </a:r>
            <a:r>
              <a:rPr dirty="0" sz="2800" spc="-10"/>
              <a:t>the  </a:t>
            </a:r>
            <a:r>
              <a:rPr dirty="0" sz="2800" spc="-5"/>
              <a:t>mandibles were found to bend about </a:t>
            </a:r>
            <a:r>
              <a:rPr dirty="0" sz="2800"/>
              <a:t>one-half  </a:t>
            </a:r>
            <a:r>
              <a:rPr dirty="0" sz="2800" spc="-5"/>
              <a:t>degree each</a:t>
            </a:r>
            <a:r>
              <a:rPr dirty="0" sz="2800" spc="-35"/>
              <a:t> </a:t>
            </a:r>
            <a:r>
              <a:rPr dirty="0" sz="2800" spc="-5"/>
              <a:t>year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3829811" cy="290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238455"/>
            <a:ext cx="5040630" cy="591566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424180" marR="5080" indent="-411480">
              <a:lnSpc>
                <a:spcPct val="80000"/>
              </a:lnSpc>
              <a:spcBef>
                <a:spcPts val="770"/>
              </a:spcBef>
              <a:tabLst>
                <a:tab pos="423545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Three curves were ultimately  drawn (A, B, and C ) and C  was determined to best fit 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true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arc of growth of the  mandible.</a:t>
            </a:r>
            <a:endParaRPr sz="2800">
              <a:latin typeface="Palladio Uralic"/>
              <a:cs typeface="Palladio Uralic"/>
            </a:endParaRPr>
          </a:p>
          <a:p>
            <a:pPr marL="19050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Over a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period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time</a:t>
            </a:r>
            <a:endParaRPr sz="2800">
              <a:latin typeface="Palladio Uralic"/>
              <a:cs typeface="Palladio Uralic"/>
            </a:endParaRPr>
          </a:p>
          <a:p>
            <a:pPr marL="424180" marR="22860" indent="-411480">
              <a:lnSpc>
                <a:spcPts val="2690"/>
              </a:lnSpc>
              <a:spcBef>
                <a:spcPts val="65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curve A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resulting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mandible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would be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too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obtuse.</a:t>
            </a:r>
            <a:endParaRPr sz="2800">
              <a:latin typeface="Palladio Uralic"/>
              <a:cs typeface="Palladio Uralic"/>
            </a:endParaRPr>
          </a:p>
          <a:p>
            <a:pPr marL="424180" marR="77470" indent="-411480">
              <a:lnSpc>
                <a:spcPts val="269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curve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was bent  excessively.</a:t>
            </a:r>
            <a:endParaRPr sz="2800">
              <a:latin typeface="Palladio Uralic"/>
              <a:cs typeface="Palladio Uralic"/>
            </a:endParaRPr>
          </a:p>
          <a:p>
            <a:pPr marL="424180" marR="292735" indent="-411480">
              <a:lnSpc>
                <a:spcPct val="80000"/>
              </a:lnSpc>
              <a:spcBef>
                <a:spcPts val="69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curve C - somewhere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mandible between the  condyloid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coronoid  processes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between Xi  and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anterior border of.  the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ramus.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86400" y="1524000"/>
            <a:ext cx="3505200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651" y="464566"/>
            <a:ext cx="7186930" cy="6025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2170430" indent="-411480">
              <a:lnSpc>
                <a:spcPct val="100000"/>
              </a:lnSpc>
              <a:spcBef>
                <a:spcPts val="9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Analysis of the stress lines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very old skull revealed an  area at almost the center of 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upward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forward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quadrant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the ramus on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medial surface that appeared  at the confluence of various  stress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lines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which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was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given  the name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Eva.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Palladio Uralic"/>
              <a:cs typeface="Palladio Uralic"/>
            </a:endParaRPr>
          </a:p>
          <a:p>
            <a:pPr marL="182880" marR="508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lateral surfaces also exhibited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dirty="0" sz="2800" spc="-75">
                <a:solidFill>
                  <a:srgbClr val="FFFFFF"/>
                </a:solidFill>
                <a:latin typeface="Tahoma"/>
                <a:cs typeface="Tahoma"/>
              </a:rPr>
              <a:t>Y- 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shaped convergence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2800" spc="-15">
                <a:solidFill>
                  <a:srgbClr val="FFFFFF"/>
                </a:solidFill>
                <a:latin typeface="Tahoma"/>
                <a:cs typeface="Tahoma"/>
              </a:rPr>
              <a:t>several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stress lines,  and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Ricketts reasoned that these areas were 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important in mandibular</a:t>
            </a:r>
            <a:r>
              <a:rPr dirty="0" sz="2800" spc="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growth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38800" y="1219200"/>
            <a:ext cx="3200400" cy="2976880"/>
            <a:chOff x="5638800" y="1219200"/>
            <a:chExt cx="3200400" cy="2976880"/>
          </a:xfrm>
        </p:grpSpPr>
        <p:sp>
          <p:nvSpPr>
            <p:cNvPr id="4" name="object 4"/>
            <p:cNvSpPr/>
            <p:nvPr/>
          </p:nvSpPr>
          <p:spPr>
            <a:xfrm>
              <a:off x="5638800" y="1219200"/>
              <a:ext cx="3200400" cy="29763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467600" y="2209800"/>
              <a:ext cx="838200" cy="381000"/>
            </a:xfrm>
            <a:custGeom>
              <a:avLst/>
              <a:gdLst/>
              <a:ahLst/>
              <a:cxnLst/>
              <a:rect l="l" t="t" r="r" b="b"/>
              <a:pathLst>
                <a:path w="838200" h="381000">
                  <a:moveTo>
                    <a:pt x="8382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838200" y="38100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467600" y="2209800"/>
              <a:ext cx="838200" cy="381000"/>
            </a:xfrm>
            <a:custGeom>
              <a:avLst/>
              <a:gdLst/>
              <a:ahLst/>
              <a:cxnLst/>
              <a:rect l="l" t="t" r="r" b="b"/>
              <a:pathLst>
                <a:path w="838200" h="381000">
                  <a:moveTo>
                    <a:pt x="0" y="381000"/>
                  </a:moveTo>
                  <a:lnTo>
                    <a:pt x="838200" y="381000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848600" y="2286000"/>
              <a:ext cx="914400" cy="381000"/>
            </a:xfrm>
            <a:custGeom>
              <a:avLst/>
              <a:gdLst/>
              <a:ahLst/>
              <a:cxnLst/>
              <a:rect l="l" t="t" r="r" b="b"/>
              <a:pathLst>
                <a:path w="914400" h="381000">
                  <a:moveTo>
                    <a:pt x="9144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914400" y="3810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848600" y="2286000"/>
              <a:ext cx="914400" cy="381000"/>
            </a:xfrm>
            <a:custGeom>
              <a:avLst/>
              <a:gdLst/>
              <a:ahLst/>
              <a:cxnLst/>
              <a:rect l="l" t="t" r="r" b="b"/>
              <a:pathLst>
                <a:path w="914400" h="381000">
                  <a:moveTo>
                    <a:pt x="0" y="381000"/>
                  </a:moveTo>
                  <a:lnTo>
                    <a:pt x="914400" y="381000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394461"/>
            <a:ext cx="4754245" cy="142494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424180" marR="5080" indent="-411480">
              <a:lnSpc>
                <a:spcPts val="2590"/>
              </a:lnSpc>
              <a:spcBef>
                <a:spcPts val="725"/>
              </a:spcBef>
              <a:tabLst>
                <a:tab pos="423545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new point Tr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(True</a:t>
            </a:r>
            <a:r>
              <a:rPr dirty="0" sz="27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radius) 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is used as the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center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a 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circle has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radius </a:t>
            </a: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equal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to  Eva-Pm</a:t>
            </a:r>
            <a:endParaRPr sz="27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95250" rIns="0" bIns="0" rtlCol="0" vert="horz">
            <a:spAutoFit/>
          </a:bodyPr>
          <a:lstStyle/>
          <a:p>
            <a:pPr marL="424180" marR="5080" indent="-411480">
              <a:lnSpc>
                <a:spcPct val="80000"/>
              </a:lnSpc>
              <a:spcBef>
                <a:spcPts val="750"/>
              </a:spcBef>
              <a:tabLst>
                <a:tab pos="423545" algn="l"/>
              </a:tabLst>
            </a:pPr>
            <a:r>
              <a:rPr dirty="0" sz="1750" spc="33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/>
              <a:t>Computer analysis </a:t>
            </a:r>
            <a:r>
              <a:rPr dirty="0" spc="-5"/>
              <a:t>revealed  that the predicted mandible  </a:t>
            </a:r>
            <a:r>
              <a:rPr dirty="0"/>
              <a:t>was almost </a:t>
            </a:r>
            <a:r>
              <a:rPr dirty="0" spc="-5"/>
              <a:t>absolutely  </a:t>
            </a:r>
            <a:r>
              <a:rPr dirty="0"/>
              <a:t>correct </a:t>
            </a:r>
            <a:r>
              <a:rPr dirty="0" spc="-5"/>
              <a:t>in size </a:t>
            </a:r>
            <a:r>
              <a:rPr dirty="0"/>
              <a:t>and form  when compared with</a:t>
            </a:r>
            <a:r>
              <a:rPr dirty="0" spc="-60"/>
              <a:t> </a:t>
            </a:r>
            <a:r>
              <a:rPr dirty="0" spc="-5"/>
              <a:t>the</a:t>
            </a:r>
            <a:endParaRPr sz="1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0" y="3439490"/>
            <a:ext cx="7091680" cy="2486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5140">
              <a:lnSpc>
                <a:spcPts val="2905"/>
              </a:lnSpc>
              <a:spcBef>
                <a:spcPts val="100"/>
              </a:spcBef>
            </a:pPr>
            <a:r>
              <a:rPr dirty="0" sz="2700">
                <a:solidFill>
                  <a:srgbClr val="FFFFFF"/>
                </a:solidFill>
                <a:latin typeface="Palladio Uralic"/>
                <a:cs typeface="Palladio Uralic"/>
              </a:rPr>
              <a:t>final </a:t>
            </a:r>
            <a:r>
              <a:rPr dirty="0" sz="2700" spc="-5">
                <a:solidFill>
                  <a:srgbClr val="FFFFFF"/>
                </a:solidFill>
                <a:latin typeface="Palladio Uralic"/>
                <a:cs typeface="Palladio Uralic"/>
              </a:rPr>
              <a:t>composite.</a:t>
            </a:r>
            <a:endParaRPr sz="2700">
              <a:latin typeface="Palladio Uralic"/>
              <a:cs typeface="Palladio Uralic"/>
            </a:endParaRPr>
          </a:p>
          <a:p>
            <a:pPr marL="12700">
              <a:lnSpc>
                <a:spcPts val="3025"/>
              </a:lnSpc>
            </a:pPr>
            <a:r>
              <a:rPr dirty="0" sz="2800" spc="-15">
                <a:solidFill>
                  <a:srgbClr val="FFFFFF"/>
                </a:solidFill>
                <a:latin typeface="Tahoma"/>
                <a:cs typeface="Tahoma"/>
              </a:rPr>
              <a:t>Having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satisfied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himself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Ricketts</a:t>
            </a:r>
            <a:r>
              <a:rPr dirty="0" sz="2800" spc="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determined,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annual increases of 2.5 mm ,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when </a:t>
            </a:r>
            <a:r>
              <a:rPr dirty="0" sz="2800" spc="-15">
                <a:solidFill>
                  <a:srgbClr val="FFFFFF"/>
                </a:solidFill>
                <a:latin typeface="Tahoma"/>
                <a:cs typeface="Tahoma"/>
              </a:rPr>
              <a:t>averaged  over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years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of time. Growth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was' found to 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cease at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14.5 years </a:t>
            </a:r>
            <a:r>
              <a:rPr dirty="0" sz="2800" spc="-15">
                <a:solidFill>
                  <a:srgbClr val="FFFFFF"/>
                </a:solidFill>
                <a:latin typeface="Tahoma"/>
                <a:cs typeface="Tahoma"/>
              </a:rPr>
              <a:t>for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females and 19 </a:t>
            </a:r>
            <a:r>
              <a:rPr dirty="0" sz="2800" spc="-15">
                <a:solidFill>
                  <a:srgbClr val="FFFFFF"/>
                </a:solidFill>
                <a:latin typeface="Tahoma"/>
                <a:cs typeface="Tahoma"/>
              </a:rPr>
              <a:t>for 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males.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0" y="304800"/>
            <a:ext cx="3657600" cy="327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388366"/>
            <a:ext cx="7689215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424180" marR="5080" indent="-412115">
              <a:lnSpc>
                <a:spcPct val="100000"/>
              </a:lnSpc>
              <a:spcBef>
                <a:spcPts val="95"/>
              </a:spcBef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/>
              <a:t>Fundamentally arcial </a:t>
            </a:r>
            <a:r>
              <a:rPr dirty="0" sz="2800" spc="-10"/>
              <a:t>growth </a:t>
            </a:r>
            <a:r>
              <a:rPr dirty="0" sz="2800" spc="-5"/>
              <a:t>is dependent </a:t>
            </a:r>
            <a:r>
              <a:rPr dirty="0" sz="2800" spc="-35"/>
              <a:t>on  </a:t>
            </a:r>
            <a:r>
              <a:rPr dirty="0" sz="2800" spc="-5"/>
              <a:t>superior-anterior </a:t>
            </a:r>
            <a:r>
              <a:rPr dirty="0" sz="2800" spc="-10"/>
              <a:t>growth </a:t>
            </a:r>
            <a:r>
              <a:rPr dirty="0" sz="2800" spc="-5"/>
              <a:t>of ramus,rather than  </a:t>
            </a:r>
            <a:r>
              <a:rPr dirty="0" sz="2800" spc="-10"/>
              <a:t>posterior growth.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1753565"/>
            <a:ext cx="7915909" cy="8794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Clearly increase in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size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involved a vertical not a  horizontal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process.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3000" y="3276600"/>
            <a:ext cx="4020311" cy="3067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24890" y="3537584"/>
            <a:ext cx="3653790" cy="2952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Tahoma"/>
                <a:cs typeface="Tahoma"/>
              </a:rPr>
              <a:t>Serial </a:t>
            </a:r>
            <a:r>
              <a:rPr dirty="0" sz="2400" spc="-10">
                <a:solidFill>
                  <a:srgbClr val="FFFFFF"/>
                </a:solidFill>
                <a:latin typeface="Tahoma"/>
                <a:cs typeface="Tahoma"/>
              </a:rPr>
              <a:t>tracing </a:t>
            </a:r>
            <a:r>
              <a:rPr dirty="0" sz="2400" spc="-5">
                <a:solidFill>
                  <a:srgbClr val="FFFFFF"/>
                </a:solidFill>
                <a:latin typeface="Tahoma"/>
                <a:cs typeface="Tahoma"/>
              </a:rPr>
              <a:t>aligned on  arc </a:t>
            </a:r>
            <a:r>
              <a:rPr dirty="0" sz="240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Tahoma"/>
                <a:cs typeface="Tahoma"/>
              </a:rPr>
              <a:t>growth and  </a:t>
            </a:r>
            <a:r>
              <a:rPr dirty="0" sz="2400" spc="-10">
                <a:solidFill>
                  <a:srgbClr val="FFFFFF"/>
                </a:solidFill>
                <a:latin typeface="Tahoma"/>
                <a:cs typeface="Tahoma"/>
              </a:rPr>
              <a:t>registered </a:t>
            </a:r>
            <a:r>
              <a:rPr dirty="0" sz="2400">
                <a:solidFill>
                  <a:srgbClr val="FFFFFF"/>
                </a:solidFill>
                <a:latin typeface="Tahoma"/>
                <a:cs typeface="Tahoma"/>
              </a:rPr>
              <a:t>at pogonion</a:t>
            </a:r>
            <a:r>
              <a:rPr dirty="0" sz="24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ahoma"/>
                <a:cs typeface="Tahoma"/>
              </a:rPr>
              <a:t>and  anterior border </a:t>
            </a:r>
            <a:r>
              <a:rPr dirty="0" sz="240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2400" spc="-10">
                <a:solidFill>
                  <a:srgbClr val="FFFFFF"/>
                </a:solidFill>
                <a:latin typeface="Tahoma"/>
                <a:cs typeface="Tahoma"/>
              </a:rPr>
              <a:t>ramus  </a:t>
            </a:r>
            <a:r>
              <a:rPr dirty="0" sz="2400">
                <a:solidFill>
                  <a:srgbClr val="FFFFFF"/>
                </a:solidFill>
                <a:latin typeface="Tahoma"/>
                <a:cs typeface="Tahoma"/>
              </a:rPr>
              <a:t>at </a:t>
            </a:r>
            <a:r>
              <a:rPr dirty="0" sz="2400" spc="-5">
                <a:solidFill>
                  <a:srgbClr val="FFFFFF"/>
                </a:solidFill>
                <a:latin typeface="Tahoma"/>
                <a:cs typeface="Tahoma"/>
              </a:rPr>
              <a:t>coronoid crest, the  </a:t>
            </a:r>
            <a:r>
              <a:rPr dirty="0" sz="2400" spc="-10">
                <a:solidFill>
                  <a:srgbClr val="FFFFFF"/>
                </a:solidFill>
                <a:latin typeface="Tahoma"/>
                <a:cs typeface="Tahoma"/>
              </a:rPr>
              <a:t>vertical </a:t>
            </a:r>
            <a:r>
              <a:rPr dirty="0" sz="2400">
                <a:solidFill>
                  <a:srgbClr val="FFFFFF"/>
                </a:solidFill>
                <a:latin typeface="Tahoma"/>
                <a:cs typeface="Tahoma"/>
              </a:rPr>
              <a:t>apposition at  </a:t>
            </a:r>
            <a:r>
              <a:rPr dirty="0" sz="2400" spc="-5">
                <a:solidFill>
                  <a:srgbClr val="FFFFFF"/>
                </a:solidFill>
                <a:latin typeface="Tahoma"/>
                <a:cs typeface="Tahoma"/>
              </a:rPr>
              <a:t>superior border </a:t>
            </a:r>
            <a:r>
              <a:rPr dirty="0" sz="240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dirty="0" sz="2400" spc="-10">
                <a:solidFill>
                  <a:srgbClr val="FFFFFF"/>
                </a:solidFill>
                <a:latin typeface="Tahoma"/>
                <a:cs typeface="Tahoma"/>
              </a:rPr>
              <a:t>ramus  </a:t>
            </a:r>
            <a:r>
              <a:rPr dirty="0" sz="240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dirty="0" sz="2400" spc="-5">
                <a:solidFill>
                  <a:srgbClr val="FFFFFF"/>
                </a:solidFill>
                <a:latin typeface="Tahoma"/>
                <a:cs typeface="Tahoma"/>
              </a:rPr>
              <a:t> displayed.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66215" y="627875"/>
              <a:ext cx="7303770" cy="6195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791200" y="1447800"/>
              <a:ext cx="3200400" cy="2971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673100" y="1577086"/>
            <a:ext cx="7585709" cy="47136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424180" marR="2599055" indent="-412115">
              <a:lnSpc>
                <a:spcPct val="90000"/>
              </a:lnSpc>
              <a:spcBef>
                <a:spcPts val="380"/>
              </a:spcBef>
              <a:tabLst>
                <a:tab pos="424180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angle Ba-Pt-Gn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is nearly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always </a:t>
            </a:r>
            <a:r>
              <a:rPr dirty="0" sz="2300" spc="-5" i="1">
                <a:solidFill>
                  <a:srgbClr val="FFFFFF"/>
                </a:solidFill>
                <a:latin typeface="Palladio Uralic"/>
                <a:cs typeface="Palladio Uralic"/>
              </a:rPr>
              <a:t>90°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virtually stable  during the entire growth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process.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This finding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is not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consistent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if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upward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forward growth of</a:t>
            </a:r>
            <a:r>
              <a:rPr dirty="0" sz="2300" spc="-1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 ramus rigidly followed the arc and  were allowed to shift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chin 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upward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forward without  compensation</a:t>
            </a:r>
            <a:r>
              <a:rPr dirty="0" sz="23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somewhere.</a:t>
            </a:r>
            <a:endParaRPr sz="23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50">
              <a:latin typeface="Palladio Uralic"/>
              <a:cs typeface="Palladio Uralic"/>
            </a:endParaRPr>
          </a:p>
          <a:p>
            <a:pPr marL="104139" marR="5080">
              <a:lnSpc>
                <a:spcPct val="100000"/>
              </a:lnSpc>
              <a:tabLst>
                <a:tab pos="1797050" algn="l"/>
              </a:tabLst>
            </a:pP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As the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arc develops,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there must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be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 rotation  clockwise	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in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order to maintain the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facial axis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at  a near</a:t>
            </a:r>
            <a:r>
              <a:rPr dirty="0" sz="28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constant.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34419" rIns="0" bIns="0" rtlCol="0" vert="horz">
            <a:spAutoFit/>
          </a:bodyPr>
          <a:lstStyle/>
          <a:p>
            <a:pPr marL="420370" marR="5080" indent="-233679">
              <a:lnSpc>
                <a:spcPct val="100000"/>
              </a:lnSpc>
              <a:spcBef>
                <a:spcPts val="95"/>
              </a:spcBef>
            </a:pPr>
            <a:r>
              <a:rPr dirty="0" sz="2800" spc="-5"/>
              <a:t>This </a:t>
            </a:r>
            <a:r>
              <a:rPr dirty="0" sz="2800" spc="-10"/>
              <a:t>rotation </a:t>
            </a:r>
            <a:r>
              <a:rPr dirty="0" sz="2800" spc="-5"/>
              <a:t>is, a close parallel to the </a:t>
            </a:r>
            <a:r>
              <a:rPr dirty="0" sz="2800" spc="-10"/>
              <a:t>rotations </a:t>
            </a:r>
            <a:r>
              <a:rPr dirty="0" sz="2800" spc="-5"/>
              <a:t>of  the logarithmic spiral, and the </a:t>
            </a:r>
            <a:r>
              <a:rPr dirty="0" sz="2800" spc="-10"/>
              <a:t>pivot points </a:t>
            </a:r>
            <a:r>
              <a:rPr dirty="0" sz="2800" spc="-5"/>
              <a:t>are  presumably related to the </a:t>
            </a:r>
            <a:r>
              <a:rPr dirty="0" sz="2800" spc="-10"/>
              <a:t>neurotrophic bundle  </a:t>
            </a:r>
            <a:r>
              <a:rPr dirty="0" sz="2800" spc="-5"/>
              <a:t>that supplies the</a:t>
            </a:r>
            <a:r>
              <a:rPr dirty="0" sz="2800" spc="-20"/>
              <a:t> </a:t>
            </a:r>
            <a:r>
              <a:rPr dirty="0" sz="2800" spc="-5"/>
              <a:t>mandible.</a:t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544728"/>
            <a:ext cx="8425815" cy="472059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ex: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148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classII malocclusion with mandibular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retrognathism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can  be managed by activator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thearpy.</a:t>
            </a:r>
            <a:endParaRPr sz="2800">
              <a:latin typeface="Times New Roman"/>
              <a:cs typeface="Times New Roman"/>
            </a:endParaRPr>
          </a:p>
          <a:p>
            <a:pPr marL="424180" marR="34290" indent="-411480">
              <a:lnSpc>
                <a:spcPct val="100000"/>
              </a:lnSpc>
              <a:spcBef>
                <a:spcPts val="67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classII malocclusion with maxillary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prognathism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managed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use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headgear.</a:t>
            </a:r>
            <a:endParaRPr sz="2800">
              <a:latin typeface="Times New Roman"/>
              <a:cs typeface="Times New Roman"/>
            </a:endParaRPr>
          </a:p>
          <a:p>
            <a:pPr marL="424180" marR="84455" indent="-411480">
              <a:lnSpc>
                <a:spcPct val="100000"/>
              </a:lnSpc>
              <a:spcBef>
                <a:spcPts val="67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classIII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malocclusion with mandibular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prognathism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can  be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controlled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chincap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headgrear.</a:t>
            </a:r>
            <a:endParaRPr sz="2800">
              <a:latin typeface="Times New Roman"/>
              <a:cs typeface="Times New Roman"/>
            </a:endParaRPr>
          </a:p>
          <a:p>
            <a:pPr marL="424180" marR="142875" indent="-411480">
              <a:lnSpc>
                <a:spcPct val="100000"/>
              </a:lnSpc>
              <a:spcBef>
                <a:spcPts val="675"/>
              </a:spcBef>
              <a:tabLst>
                <a:tab pos="423545" algn="l"/>
                <a:tab pos="567563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classIII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malocclusion with maxillary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retrognathism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can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managed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nakamuras</a:t>
            </a:r>
            <a:r>
              <a:rPr dirty="0" sz="2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applince	which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promotes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growth of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80135"/>
            <a:ext cx="8076565" cy="6043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19430">
              <a:lnSpc>
                <a:spcPct val="110000"/>
              </a:lnSpc>
              <a:spcBef>
                <a:spcPts val="10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the early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1980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,Behrents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succeded in</a:t>
            </a:r>
            <a:r>
              <a:rPr dirty="0" sz="28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recalling  over 100 individuals who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had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participated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</a:t>
            </a:r>
            <a:endParaRPr sz="2800">
              <a:latin typeface="Palladio Uralic"/>
              <a:cs typeface="Palladio Uralic"/>
            </a:endParaRPr>
          </a:p>
          <a:p>
            <a:pPr marL="424180">
              <a:lnSpc>
                <a:spcPts val="3025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Bolton</a:t>
            </a:r>
            <a:endParaRPr sz="2800">
              <a:latin typeface="Palladio Uralic"/>
              <a:cs typeface="Palladio Uralic"/>
            </a:endParaRPr>
          </a:p>
          <a:p>
            <a:pPr marL="12700" marR="207010">
              <a:lnSpc>
                <a:spcPts val="3700"/>
              </a:lnSpc>
              <a:spcBef>
                <a:spcPts val="17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study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1930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late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1940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s,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more than 40  years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previously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these individuals had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been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carefully</a:t>
            </a:r>
            <a:endParaRPr sz="2800">
              <a:latin typeface="Palladio Uralic"/>
              <a:cs typeface="Palladio Uralic"/>
            </a:endParaRPr>
          </a:p>
          <a:p>
            <a:pPr marL="12700" marR="564515">
              <a:lnSpc>
                <a:spcPct val="11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evaluated 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recorded,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both measurements  and serial cephalometric films with known  magnification.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results were surprising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:-</a:t>
            </a:r>
            <a:endParaRPr sz="2800">
              <a:latin typeface="Palladio Uralic"/>
              <a:cs typeface="Palladio Uralic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Facial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has continued during adult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life.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There is essentially increase in all facial dimensions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size and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shape.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607212"/>
            <a:ext cx="6465570" cy="15621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800" spc="-10"/>
              <a:t>Vertical </a:t>
            </a:r>
            <a:r>
              <a:rPr dirty="0" sz="2800" spc="-5"/>
              <a:t>changes in adult life are more  </a:t>
            </a:r>
            <a:r>
              <a:rPr dirty="0" sz="2800" spc="-10"/>
              <a:t>prominent </a:t>
            </a:r>
            <a:r>
              <a:rPr dirty="0" sz="2800" spc="-5"/>
              <a:t>than anteroposterior changes,  whereas width changes are </a:t>
            </a:r>
            <a:r>
              <a:rPr dirty="0" sz="2800"/>
              <a:t>least</a:t>
            </a:r>
            <a:r>
              <a:rPr dirty="0" sz="2800" spc="-35"/>
              <a:t> </a:t>
            </a:r>
            <a:r>
              <a:rPr dirty="0" sz="2800" spc="-5"/>
              <a:t>evident.</a:t>
            </a:r>
            <a:endParaRPr sz="2800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4039" y="379475"/>
            <a:ext cx="5561838" cy="10401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07261"/>
            <a:ext cx="7677150" cy="31838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778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principles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growth and development  must be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understood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if the clinician is to adapt  them to orthodontic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treatment.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direction is important but the amount  of growth is equally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important.</a:t>
            </a:r>
            <a:endParaRPr sz="2800">
              <a:latin typeface="Palladio Uralic"/>
              <a:cs typeface="Palladio Uralic"/>
            </a:endParaRPr>
          </a:p>
          <a:p>
            <a:pPr marL="424180" marR="1237615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mainly occurs between mixed  dentition.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964" y="627887"/>
            <a:ext cx="7556754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566113"/>
            <a:ext cx="7882890" cy="322643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just" marL="424180" marR="5080" indent="-412115">
              <a:lnSpc>
                <a:spcPct val="90000"/>
              </a:lnSpc>
              <a:spcBef>
                <a:spcPts val="434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Appropriate functional appliances in a </a:t>
            </a:r>
            <a:r>
              <a:rPr dirty="0" sz="2800" spc="-75">
                <a:solidFill>
                  <a:srgbClr val="FFFFFF"/>
                </a:solidFill>
                <a:latin typeface="Palladio Uralic"/>
                <a:cs typeface="Palladio Uralic"/>
              </a:rPr>
              <a:t>forward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postural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position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increase the condyle cartilage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rate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amount</a:t>
            </a:r>
            <a:endParaRPr sz="2800">
              <a:latin typeface="Palladio Uralic"/>
              <a:cs typeface="Palladio Uralic"/>
            </a:endParaRPr>
          </a:p>
          <a:p>
            <a:pPr marL="424180" marR="119380" indent="-412115">
              <a:lnSpc>
                <a:spcPct val="9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ln most functional appliances, flanges against  the alveolar mucosa below the mandibular  molars or lingual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pads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contacting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tissue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behind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lower incisors provide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stimulus  to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posture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mandible to a new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position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0" y="311607"/>
            <a:ext cx="7957820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57480" marR="5080" indent="-14478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The lingual </a:t>
            </a:r>
            <a:r>
              <a:rPr dirty="0" sz="2800" spc="-5"/>
              <a:t>pad or flange </a:t>
            </a:r>
            <a:r>
              <a:rPr dirty="0" sz="2800"/>
              <a:t>determines </a:t>
            </a:r>
            <a:r>
              <a:rPr dirty="0" sz="2800" spc="-10"/>
              <a:t>the  </a:t>
            </a:r>
            <a:r>
              <a:rPr dirty="0" sz="2800" spc="-5"/>
              <a:t>anteroposterior and vertical mandible posture for  most functional</a:t>
            </a:r>
            <a:r>
              <a:rPr dirty="0" sz="2800" spc="-20"/>
              <a:t> </a:t>
            </a:r>
            <a:r>
              <a:rPr dirty="0" sz="2800" spc="-5"/>
              <a:t>appliances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3857561" y="1952625"/>
            <a:ext cx="5162550" cy="4629150"/>
            <a:chOff x="3857561" y="1952625"/>
            <a:chExt cx="5162550" cy="4629150"/>
          </a:xfrm>
        </p:grpSpPr>
        <p:sp>
          <p:nvSpPr>
            <p:cNvPr id="4" name="object 4"/>
            <p:cNvSpPr/>
            <p:nvPr/>
          </p:nvSpPr>
          <p:spPr>
            <a:xfrm>
              <a:off x="3886199" y="1981200"/>
              <a:ext cx="5105400" cy="4572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871848" y="1966912"/>
              <a:ext cx="5133975" cy="4600575"/>
            </a:xfrm>
            <a:custGeom>
              <a:avLst/>
              <a:gdLst/>
              <a:ahLst/>
              <a:cxnLst/>
              <a:rect l="l" t="t" r="r" b="b"/>
              <a:pathLst>
                <a:path w="5133975" h="4600575">
                  <a:moveTo>
                    <a:pt x="0" y="4600575"/>
                  </a:moveTo>
                  <a:lnTo>
                    <a:pt x="5133975" y="4600575"/>
                  </a:lnTo>
                  <a:lnTo>
                    <a:pt x="5133975" y="0"/>
                  </a:lnTo>
                  <a:lnTo>
                    <a:pt x="0" y="0"/>
                  </a:lnTo>
                  <a:lnTo>
                    <a:pt x="0" y="460057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20090" y="2197353"/>
            <a:ext cx="274129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16205" indent="-342900">
              <a:lnSpc>
                <a:spcPct val="100000"/>
              </a:lnSpc>
              <a:spcBef>
                <a:spcPts val="100"/>
              </a:spcBef>
              <a:buAutoNum type="alphaUcParenR"/>
              <a:tabLst>
                <a:tab pos="355600" algn="l"/>
              </a:tabLst>
            </a:pP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Small lingual pad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from  frankel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appliance</a:t>
            </a:r>
            <a:endParaRPr sz="18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buAutoNum type="alphaUcParenR"/>
              <a:tabLst>
                <a:tab pos="355600" algn="l"/>
              </a:tabLst>
            </a:pP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Extensive lingual flange 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from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modified</a:t>
            </a:r>
            <a:r>
              <a:rPr dirty="0" sz="18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activator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769366"/>
            <a:ext cx="7920990" cy="1732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/>
              <a:t>It is. possible to </a:t>
            </a:r>
            <a:r>
              <a:rPr dirty="0" sz="2800" spc="-10"/>
              <a:t>use </a:t>
            </a:r>
            <a:r>
              <a:rPr dirty="0" sz="2800" spc="-5"/>
              <a:t>a chin cup to deliberately  </a:t>
            </a:r>
            <a:r>
              <a:rPr dirty="0" sz="2800" spc="-10"/>
              <a:t>rotate </a:t>
            </a:r>
            <a:r>
              <a:rPr dirty="0" sz="2800" spc="-5"/>
              <a:t>the mandible </a:t>
            </a:r>
            <a:r>
              <a:rPr dirty="0" sz="2800" spc="-10"/>
              <a:t>down </a:t>
            </a:r>
            <a:r>
              <a:rPr dirty="0" sz="2800" spc="-5"/>
              <a:t>and </a:t>
            </a:r>
            <a:r>
              <a:rPr dirty="0" sz="2800" spc="-10"/>
              <a:t>back, redirecting  </a:t>
            </a:r>
            <a:r>
              <a:rPr dirty="0" sz="2800" spc="-5"/>
              <a:t>rather than directly restraining mandibular  </a:t>
            </a:r>
            <a:r>
              <a:rPr dirty="0" sz="2800" spc="-10"/>
              <a:t>growth.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2561970"/>
            <a:ext cx="786765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reduces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prominence of chin,at the expense  of incresing anterior facial</a:t>
            </a:r>
            <a:r>
              <a:rPr dirty="0" sz="28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height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9512" y="496811"/>
            <a:ext cx="6377178" cy="605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4479" y="1231138"/>
            <a:ext cx="7632700" cy="309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4640" marR="1987550" indent="-281940">
              <a:lnSpc>
                <a:spcPct val="100000"/>
              </a:lnSpc>
              <a:spcBef>
                <a:spcPts val="100"/>
              </a:spcBef>
            </a:pPr>
            <a:r>
              <a:rPr dirty="0" u="heavy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CORRECTION </a:t>
            </a: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OF ANTEROPOSTERIOR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RELATIONSHIP</a:t>
            </a:r>
            <a:endParaRPr sz="2400">
              <a:latin typeface="Palladio Uralic"/>
              <a:cs typeface="Palladio Uralic"/>
            </a:endParaRPr>
          </a:p>
          <a:p>
            <a:pPr marL="294640" marR="317500" indent="-129539">
              <a:lnSpc>
                <a:spcPct val="100000"/>
              </a:lnSpc>
              <a:spcBef>
                <a:spcPts val="575"/>
              </a:spcBef>
            </a:pP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Mandibular advancement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 :-Bilateral sagittal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split  osteotomy of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mandibular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ramus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performed from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intra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oral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approach, is the preferred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procedure.</a:t>
            </a:r>
            <a:endParaRPr sz="2400">
              <a:latin typeface="Palladio Uralic"/>
              <a:cs typeface="Palladio Uralic"/>
            </a:endParaRPr>
          </a:p>
          <a:p>
            <a:pPr marL="294640" marR="5080" indent="-129539">
              <a:lnSpc>
                <a:spcPct val="100000"/>
              </a:lnSpc>
              <a:spcBef>
                <a:spcPts val="580"/>
              </a:spcBef>
            </a:pP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Mandibular </a:t>
            </a:r>
            <a:r>
              <a:rPr dirty="0" u="heavy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setback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 :-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Bilateral sagittal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split osteotomy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and transoral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vertical oblique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ramus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osteotomy can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be  done.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300" y="346659"/>
            <a:ext cx="8365490" cy="6299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CORRECTION OF VERTICAL</a:t>
            </a:r>
            <a:r>
              <a:rPr dirty="0" u="heavy" sz="2800" spc="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RELATIONSHIP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50">
              <a:latin typeface="Palladio Uralic"/>
              <a:cs typeface="Palladio Uralic"/>
            </a:endParaRPr>
          </a:p>
          <a:p>
            <a:pPr marL="12700" marR="248920">
              <a:lnSpc>
                <a:spcPct val="110000"/>
              </a:lnSpc>
            </a:pP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Long face patients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 have excessive eruption of  mandibular anterior teeth . This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tooth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chin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problem</a:t>
            </a:r>
            <a:endParaRPr sz="2800">
              <a:latin typeface="Palladio Uralic"/>
              <a:cs typeface="Palladio Uralic"/>
            </a:endParaRPr>
          </a:p>
          <a:p>
            <a:pPr marL="424180">
              <a:lnSpc>
                <a:spcPts val="3025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can</a:t>
            </a:r>
            <a:endParaRPr sz="2800">
              <a:latin typeface="Palladio Uralic"/>
              <a:cs typeface="Palladio Uralic"/>
            </a:endParaRPr>
          </a:p>
          <a:p>
            <a:pPr marL="12700" marR="5080">
              <a:lnSpc>
                <a:spcPct val="11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 treated by orthodontic intrusion or by anterior  segmental surgery to depress elongated incisor  segment.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However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preferred treatment is inferior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border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osteotomy of mandible to reduce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vertical</a:t>
            </a:r>
            <a:endParaRPr sz="2800">
              <a:latin typeface="Palladio Uralic"/>
              <a:cs typeface="Palladio Uralic"/>
            </a:endParaRPr>
          </a:p>
          <a:p>
            <a:pPr marL="424180">
              <a:lnSpc>
                <a:spcPts val="3025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height</a:t>
            </a:r>
            <a:endParaRPr sz="2800">
              <a:latin typeface="Palladio Uralic"/>
              <a:cs typeface="Palladio Uralic"/>
            </a:endParaRPr>
          </a:p>
          <a:p>
            <a:pPr marL="12700" marR="1734820">
              <a:lnSpc>
                <a:spcPts val="3700"/>
              </a:lnSpc>
              <a:spcBef>
                <a:spcPts val="17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chin at the same time it 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augmented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horizontally. Many patients are treated</a:t>
            </a:r>
            <a:r>
              <a:rPr dirty="0" sz="28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by</a:t>
            </a:r>
            <a:endParaRPr sz="2800">
              <a:latin typeface="Palladio Uralic"/>
              <a:cs typeface="Palladio Uralic"/>
            </a:endParaRPr>
          </a:p>
          <a:p>
            <a:pPr marL="424180">
              <a:lnSpc>
                <a:spcPts val="2845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combination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maxillary intrusion and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repositioning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chin.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49100" rIns="0" bIns="0" rtlCol="0" vert="horz">
            <a:spAutoFit/>
          </a:bodyPr>
          <a:lstStyle/>
          <a:p>
            <a:pPr marL="165100" marR="5080">
              <a:lnSpc>
                <a:spcPct val="120000"/>
              </a:lnSpc>
              <a:spcBef>
                <a:spcPts val="100"/>
              </a:spcBef>
            </a:pPr>
            <a:r>
              <a:rPr dirty="0" sz="2800" spc="-5"/>
              <a:t>Patients with short face are treated best by sagittal  split mandible ramus surgery to rotate </a:t>
            </a:r>
            <a:r>
              <a:rPr dirty="0" sz="2800" spc="-10"/>
              <a:t>the  </a:t>
            </a:r>
            <a:r>
              <a:rPr dirty="0" sz="2800" spc="-5"/>
              <a:t>mandible slightly forward and </a:t>
            </a:r>
            <a:r>
              <a:rPr dirty="0" sz="2800" spc="-10"/>
              <a:t>down </a:t>
            </a:r>
            <a:r>
              <a:rPr dirty="0" sz="2800" spc="-5"/>
              <a:t>and gonial  angle area</a:t>
            </a:r>
            <a:r>
              <a:rPr dirty="0" sz="2800" spc="-25"/>
              <a:t> </a:t>
            </a:r>
            <a:r>
              <a:rPr dirty="0" sz="2800" spc="-10"/>
              <a:t>up.</a:t>
            </a:r>
            <a:endParaRPr sz="2800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302412"/>
            <a:ext cx="8165465" cy="352552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CORRECTION OF TRANSVERSE</a:t>
            </a:r>
            <a:r>
              <a:rPr dirty="0" u="heavy" sz="2800" spc="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RELATIONSHIP</a:t>
            </a:r>
            <a:endParaRPr sz="2800">
              <a:latin typeface="Palladio Uralic"/>
              <a:cs typeface="Palladio Uralic"/>
            </a:endParaRPr>
          </a:p>
          <a:p>
            <a:pPr marL="12700" marR="78740">
              <a:lnSpc>
                <a:spcPct val="120000"/>
              </a:lnSpc>
              <a:tabLst>
                <a:tab pos="42164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Distraction osteogenesis appears to offer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possibility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augmenting	the amount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both bone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soft tissue in mandibular anterior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area.</a:t>
            </a:r>
            <a:endParaRPr sz="2800">
              <a:latin typeface="Palladio Uralic"/>
              <a:cs typeface="Palladio Uralic"/>
            </a:endParaRPr>
          </a:p>
          <a:p>
            <a:pPr marL="424180" marR="422909" indent="-412115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Movements in the posterior region are limited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by  the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condyle-glenoid fossa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relationship.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04799" y="1524000"/>
              <a:ext cx="3669791" cy="47091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43400" y="1066800"/>
              <a:ext cx="4343400" cy="5181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541020" y="571500"/>
              <a:ext cx="8132826" cy="4366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724400" y="3276600"/>
              <a:ext cx="2999231" cy="3200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2140" y="1167129"/>
            <a:ext cx="5880735" cy="2159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"/>
                <a:cs typeface="Arial"/>
              </a:rPr>
              <a:t>The chin can </a:t>
            </a:r>
            <a:r>
              <a:rPr dirty="0" sz="2800">
                <a:latin typeface="Arial"/>
                <a:cs typeface="Arial"/>
              </a:rPr>
              <a:t>be </a:t>
            </a:r>
            <a:r>
              <a:rPr dirty="0" sz="2800" spc="-5">
                <a:latin typeface="Arial"/>
                <a:cs typeface="Arial"/>
              </a:rPr>
              <a:t>moved in all </a:t>
            </a:r>
            <a:r>
              <a:rPr dirty="0" sz="2800">
                <a:latin typeface="Arial"/>
                <a:cs typeface="Arial"/>
              </a:rPr>
              <a:t>three  </a:t>
            </a:r>
            <a:r>
              <a:rPr dirty="0" sz="2800" spc="-5">
                <a:latin typeface="Arial"/>
                <a:cs typeface="Arial"/>
              </a:rPr>
              <a:t>planes of </a:t>
            </a:r>
            <a:r>
              <a:rPr dirty="0" sz="2800">
                <a:latin typeface="Arial"/>
                <a:cs typeface="Arial"/>
              </a:rPr>
              <a:t>space </a:t>
            </a:r>
            <a:r>
              <a:rPr dirty="0" sz="2800" spc="-5">
                <a:latin typeface="Arial"/>
                <a:cs typeface="Arial"/>
              </a:rPr>
              <a:t>using </a:t>
            </a:r>
            <a:r>
              <a:rPr dirty="0" sz="2800">
                <a:latin typeface="Arial"/>
                <a:cs typeface="Arial"/>
              </a:rPr>
              <a:t>an osteotomy  </a:t>
            </a:r>
            <a:r>
              <a:rPr dirty="0" sz="2800" spc="-5">
                <a:latin typeface="Arial"/>
                <a:cs typeface="Arial"/>
              </a:rPr>
              <a:t>of lower border of mandible to  </a:t>
            </a:r>
            <a:r>
              <a:rPr dirty="0" sz="2800">
                <a:latin typeface="Arial"/>
                <a:cs typeface="Arial"/>
              </a:rPr>
              <a:t>reposition symphysis </a:t>
            </a:r>
            <a:r>
              <a:rPr dirty="0" sz="2800" spc="-5">
                <a:latin typeface="Arial"/>
                <a:cs typeface="Arial"/>
              </a:rPr>
              <a:t>or by </a:t>
            </a:r>
            <a:r>
              <a:rPr dirty="0" sz="2800">
                <a:latin typeface="Arial"/>
                <a:cs typeface="Arial"/>
              </a:rPr>
              <a:t>adding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an  implant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5">
                <a:latin typeface="Arial"/>
                <a:cs typeface="Arial"/>
              </a:rPr>
              <a:t>material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4687" y="301752"/>
            <a:ext cx="5122925" cy="1040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07261"/>
            <a:ext cx="7574280" cy="267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91185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Generally, if blood levels of STH or  testosterone increases, the supplementary  lengthening of mandible is greater than  supplementary lengthening of</a:t>
            </a:r>
            <a:r>
              <a:rPr dirty="0" sz="28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maxilla.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However if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level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rises beyond a</a:t>
            </a:r>
            <a:r>
              <a:rPr dirty="0" sz="28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certain</a:t>
            </a:r>
            <a:endParaRPr sz="28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  <a:spcBef>
                <a:spcPts val="5"/>
              </a:spcBef>
            </a:pPr>
            <a:r>
              <a:rPr dirty="0" sz="2800" spc="-15">
                <a:solidFill>
                  <a:srgbClr val="FFFFFF"/>
                </a:solidFill>
                <a:latin typeface="Georgia"/>
                <a:cs typeface="Georgia"/>
              </a:rPr>
              <a:t>harmonal </a:t>
            </a:r>
            <a:r>
              <a:rPr dirty="0" sz="2800" spc="35">
                <a:solidFill>
                  <a:srgbClr val="FFFFFF"/>
                </a:solidFill>
                <a:latin typeface="Georgia"/>
                <a:cs typeface="Georgia"/>
              </a:rPr>
              <a:t>level </a:t>
            </a:r>
            <a:r>
              <a:rPr dirty="0" sz="2800" spc="-10">
                <a:solidFill>
                  <a:srgbClr val="FFFFFF"/>
                </a:solidFill>
                <a:latin typeface="Georgia"/>
                <a:cs typeface="Georgia"/>
              </a:rPr>
              <a:t>“JUMPING OF </a:t>
            </a:r>
            <a:r>
              <a:rPr dirty="0" sz="2800" spc="-105">
                <a:solidFill>
                  <a:srgbClr val="FFFFFF"/>
                </a:solidFill>
                <a:latin typeface="Georgia"/>
                <a:cs typeface="Georgia"/>
              </a:rPr>
              <a:t>BITE </a:t>
            </a:r>
            <a:r>
              <a:rPr dirty="0" sz="2800" spc="245">
                <a:solidFill>
                  <a:srgbClr val="FFFFFF"/>
                </a:solidFill>
                <a:latin typeface="Georgia"/>
                <a:cs typeface="Georgia"/>
              </a:rPr>
              <a:t>“</a:t>
            </a:r>
            <a:r>
              <a:rPr dirty="0" sz="2800" spc="2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Georgia"/>
                <a:cs typeface="Georgia"/>
              </a:rPr>
              <a:t>occurs.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831" y="627875"/>
            <a:ext cx="8117585" cy="611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7651" y="1305813"/>
            <a:ext cx="8002905" cy="557339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424180" marR="179705" indent="-411480">
              <a:lnSpc>
                <a:spcPct val="80000"/>
              </a:lnSpc>
              <a:spcBef>
                <a:spcPts val="765"/>
              </a:spcBef>
              <a:tabLst>
                <a:tab pos="3420745" algn="l"/>
              </a:tabLst>
            </a:pPr>
            <a:r>
              <a:rPr dirty="0" u="heavy" sz="2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Mandibular base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 -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determined by measuring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gonion-pogonion.	Ideally the mandibular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base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should be 3 mm longer than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Se-N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until the  twelfth year and 3.5m longer after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twelfth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year.</a:t>
            </a:r>
            <a:endParaRPr sz="2800">
              <a:latin typeface="Palladio Uralic"/>
              <a:cs typeface="Palladio Uralic"/>
            </a:endParaRPr>
          </a:p>
          <a:p>
            <a:pPr marL="424180" marR="86995" indent="-411480">
              <a:lnSpc>
                <a:spcPct val="8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indicates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age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related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normal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 length and an average growth increment can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expected.</a:t>
            </a:r>
            <a:endParaRPr sz="2800">
              <a:latin typeface="Palladio Uralic"/>
              <a:cs typeface="Palladio Uralic"/>
            </a:endParaRPr>
          </a:p>
          <a:p>
            <a:pPr marL="424180" marR="497205" indent="-411480">
              <a:lnSpc>
                <a:spcPts val="2690"/>
              </a:lnSpc>
              <a:spcBef>
                <a:spcPts val="64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If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base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shorter,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increment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is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probably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larger.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ts val="269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If it is longer, the growth increment may well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smaller.</a:t>
            </a:r>
            <a:endParaRPr sz="2800">
              <a:latin typeface="Palladio Uralic"/>
              <a:cs typeface="Palladio Uralic"/>
            </a:endParaRPr>
          </a:p>
          <a:p>
            <a:pPr marL="424180" marR="500380" indent="-411480">
              <a:lnSpc>
                <a:spcPct val="80000"/>
              </a:lnSpc>
              <a:spcBef>
                <a:spcPts val="69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Forecasts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can be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improved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by using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two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additional </a:t>
            </a:r>
            <a:r>
              <a:rPr dirty="0" sz="2800" spc="20">
                <a:solidFill>
                  <a:srgbClr val="FFFFFF"/>
                </a:solidFill>
                <a:latin typeface="Palladio Uralic"/>
                <a:cs typeface="Palladio Uralic"/>
              </a:rPr>
              <a:t>measurements</a:t>
            </a:r>
            <a:r>
              <a:rPr dirty="0" sz="2800" spc="20">
                <a:solidFill>
                  <a:srgbClr val="FFFFFF"/>
                </a:solidFill>
                <a:latin typeface="Georgia"/>
                <a:cs typeface="Georgia"/>
              </a:rPr>
              <a:t>—</a:t>
            </a:r>
            <a:r>
              <a:rPr dirty="0" sz="2800" spc="2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lengths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maxillary base and ascending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ramus.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346659"/>
            <a:ext cx="8203565" cy="608584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424180" marR="1293495" indent="-411480">
              <a:lnSpc>
                <a:spcPts val="3030"/>
              </a:lnSpc>
              <a:spcBef>
                <a:spcPts val="475"/>
              </a:spcBef>
            </a:pPr>
            <a:r>
              <a:rPr dirty="0" u="heavy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Maxillary </a:t>
            </a:r>
            <a:r>
              <a:rPr dirty="0" u="heavy" sz="2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base</a:t>
            </a:r>
            <a:r>
              <a:rPr dirty="0" sz="2800" spc="-5" b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70" b="1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Determined by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measuring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distance between PNS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point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A.</a:t>
            </a:r>
            <a:endParaRPr sz="2800">
              <a:latin typeface="Palladio Uralic"/>
              <a:cs typeface="Palladio Uralic"/>
            </a:endParaRPr>
          </a:p>
          <a:p>
            <a:pPr marL="424180" marR="269875" indent="-411480">
              <a:lnSpc>
                <a:spcPct val="90000"/>
              </a:lnSpc>
              <a:spcBef>
                <a:spcPts val="62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  <a:tab pos="164147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Because the growth potential of the mandibular  base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	greater than that of the maxillary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base,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angle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S-N-B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increases, and A-N-B thus  decreases.</a:t>
            </a:r>
            <a:endParaRPr sz="2800">
              <a:latin typeface="Palladio Uralic"/>
              <a:cs typeface="Palladio Uralic"/>
            </a:endParaRPr>
          </a:p>
          <a:p>
            <a:pPr marL="424180" marR="253365" indent="-411480">
              <a:lnSpc>
                <a:spcPct val="9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recognition that the mandible outgrows the  maxilla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by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much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as 5 mm 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especially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important to functional appliance proponents  and, of coarse,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Class II patients being  treated.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9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If the maxillary base corresponds to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mandibular base related norm,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facial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skeleton  is proportionally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developed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particularly if ramal  length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also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corresponds.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388366"/>
            <a:ext cx="8234680" cy="3183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926465" indent="-233679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Ascending ramus -Determined by measuring  distance between gonion and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condylion.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ramus tends to be longer in horizontally  growing patterns, it 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shorter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vertical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patterns.</a:t>
            </a:r>
            <a:endParaRPr sz="2800">
              <a:latin typeface="Palladio Uralic"/>
              <a:cs typeface="Palladio Uralic"/>
            </a:endParaRPr>
          </a:p>
          <a:p>
            <a:pPr marL="424180" marR="442595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If the ramus is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too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short in relation to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the-other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proportions, a large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amount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growth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can be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expected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319227"/>
            <a:ext cx="7757795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LINEAR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MEASUREMENTS OF MAXILLARY </a:t>
            </a:r>
            <a:r>
              <a:rPr dirty="0" sz="2000" spc="5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2000" spc="-1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MANDIBULAR  RAMUS AND ASCENDING RAMUS ON LATERAL  CEPHALOGRAM</a:t>
            </a:r>
            <a:endParaRPr sz="2000">
              <a:latin typeface="Palladio Uralic"/>
              <a:cs typeface="Palladio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26652" y="1190625"/>
            <a:ext cx="4289425" cy="5314950"/>
            <a:chOff x="2426652" y="1190625"/>
            <a:chExt cx="4289425" cy="5314950"/>
          </a:xfrm>
        </p:grpSpPr>
        <p:sp>
          <p:nvSpPr>
            <p:cNvPr id="4" name="object 4"/>
            <p:cNvSpPr/>
            <p:nvPr/>
          </p:nvSpPr>
          <p:spPr>
            <a:xfrm>
              <a:off x="2455163" y="1219200"/>
              <a:ext cx="4232147" cy="5257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440939" y="1204912"/>
              <a:ext cx="4260850" cy="5286375"/>
            </a:xfrm>
            <a:custGeom>
              <a:avLst/>
              <a:gdLst/>
              <a:ahLst/>
              <a:cxnLst/>
              <a:rect l="l" t="t" r="r" b="b"/>
              <a:pathLst>
                <a:path w="4260850" h="5286375">
                  <a:moveTo>
                    <a:pt x="0" y="5286375"/>
                  </a:moveTo>
                  <a:lnTo>
                    <a:pt x="4260723" y="5286375"/>
                  </a:lnTo>
                  <a:lnTo>
                    <a:pt x="4260723" y="0"/>
                  </a:lnTo>
                  <a:lnTo>
                    <a:pt x="0" y="0"/>
                  </a:lnTo>
                  <a:lnTo>
                    <a:pt x="0" y="528637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280" y="627887"/>
            <a:ext cx="7838694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5900" y="1729181"/>
            <a:ext cx="5720080" cy="475932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424180" marR="354330" indent="-411480">
              <a:lnSpc>
                <a:spcPct val="90000"/>
              </a:lnSpc>
              <a:spcBef>
                <a:spcPts val="380"/>
              </a:spcBef>
              <a:tabLst>
                <a:tab pos="423545" algn="l"/>
              </a:tabLst>
            </a:pPr>
            <a:r>
              <a:rPr dirty="0" sz="1500" spc="28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Various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facial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types (orthognathic,  prognathic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retrognathic)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reflect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to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some degree the morphology of the  mandible</a:t>
            </a:r>
            <a:r>
              <a:rPr dirty="0" sz="23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.</a:t>
            </a:r>
            <a:endParaRPr sz="2300">
              <a:latin typeface="Palladio Uralic"/>
              <a:cs typeface="Palladio Uralic"/>
            </a:endParaRPr>
          </a:p>
          <a:p>
            <a:pPr marL="231775">
              <a:lnSpc>
                <a:spcPct val="100000"/>
              </a:lnSpc>
              <a:spcBef>
                <a:spcPts val="275"/>
              </a:spcBef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u="heavy"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orthognathic </a:t>
            </a:r>
            <a:r>
              <a:rPr dirty="0" u="heavy" sz="23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type </a:t>
            </a:r>
            <a:r>
              <a:rPr dirty="0" u="heavy"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of</a:t>
            </a:r>
            <a:r>
              <a:rPr dirty="0" u="heavy" sz="2300" spc="-10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face</a:t>
            </a:r>
            <a:endParaRPr sz="2300">
              <a:latin typeface="Palladio Uralic"/>
              <a:cs typeface="Palladio Uralic"/>
            </a:endParaRPr>
          </a:p>
          <a:p>
            <a:pPr marL="424180" indent="-411480">
              <a:lnSpc>
                <a:spcPts val="2625"/>
              </a:lnSpc>
              <a:spcBef>
                <a:spcPts val="280"/>
              </a:spcBef>
              <a:buClr>
                <a:srgbClr val="F8F8F8"/>
              </a:buClr>
              <a:buSzPct val="65217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ramus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mandible</a:t>
            </a:r>
            <a:r>
              <a:rPr dirty="0" sz="2300" spc="-114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are</a:t>
            </a:r>
            <a:endParaRPr sz="2300">
              <a:latin typeface="Palladio Uralic"/>
              <a:cs typeface="Palladio Uralic"/>
            </a:endParaRPr>
          </a:p>
          <a:p>
            <a:pPr marL="424180">
              <a:lnSpc>
                <a:spcPts val="2625"/>
              </a:lnSpc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fully</a:t>
            </a:r>
            <a:r>
              <a:rPr dirty="0" sz="23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developed</a:t>
            </a:r>
            <a:endParaRPr sz="2300">
              <a:latin typeface="Palladio Uralic"/>
              <a:cs typeface="Palladio Uralic"/>
            </a:endParaRPr>
          </a:p>
          <a:p>
            <a:pPr algn="just" marL="424180" marR="494665" indent="-411480">
              <a:lnSpc>
                <a:spcPct val="90000"/>
              </a:lnSpc>
              <a:spcBef>
                <a:spcPts val="550"/>
              </a:spcBef>
              <a:buClr>
                <a:srgbClr val="F8F8F8"/>
              </a:buClr>
              <a:buSzPct val="65217"/>
              <a:buFont typeface="Georgia"/>
              <a:buChar char="•"/>
              <a:tabLst>
                <a:tab pos="424180" algn="l"/>
              </a:tabLst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width of the ascending ramus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is 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equal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height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the  mandible, including the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height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300" spc="-1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 alveolar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process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23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incisors.</a:t>
            </a:r>
            <a:endParaRPr sz="2300">
              <a:latin typeface="Palladio Uralic"/>
              <a:cs typeface="Palladio Uralic"/>
            </a:endParaRPr>
          </a:p>
          <a:p>
            <a:pPr marL="424180" marR="5080" indent="-411480">
              <a:lnSpc>
                <a:spcPts val="2480"/>
              </a:lnSpc>
              <a:spcBef>
                <a:spcPts val="590"/>
              </a:spcBef>
              <a:buClr>
                <a:srgbClr val="F8F8F8"/>
              </a:buClr>
              <a:buSzPct val="65217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The condylar and coronoid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processes</a:t>
            </a:r>
            <a:r>
              <a:rPr dirty="0" sz="2300" spc="-1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are  almost on the same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plane,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the  symphysis</a:t>
            </a:r>
            <a:r>
              <a:rPr dirty="0" sz="23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developed.</a:t>
            </a:r>
            <a:endParaRPr sz="23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14961" y="2409761"/>
            <a:ext cx="3105150" cy="2444115"/>
            <a:chOff x="5914961" y="2409761"/>
            <a:chExt cx="3105150" cy="2444115"/>
          </a:xfrm>
        </p:grpSpPr>
        <p:sp>
          <p:nvSpPr>
            <p:cNvPr id="5" name="object 5"/>
            <p:cNvSpPr/>
            <p:nvPr/>
          </p:nvSpPr>
          <p:spPr>
            <a:xfrm>
              <a:off x="5943599" y="2438399"/>
              <a:ext cx="3048000" cy="23865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929248" y="2424048"/>
              <a:ext cx="3076575" cy="2415540"/>
            </a:xfrm>
            <a:custGeom>
              <a:avLst/>
              <a:gdLst/>
              <a:ahLst/>
              <a:cxnLst/>
              <a:rect l="l" t="t" r="r" b="b"/>
              <a:pathLst>
                <a:path w="3076575" h="2415540">
                  <a:moveTo>
                    <a:pt x="0" y="2415159"/>
                  </a:moveTo>
                  <a:lnTo>
                    <a:pt x="3076575" y="2415159"/>
                  </a:lnTo>
                  <a:lnTo>
                    <a:pt x="3076575" y="0"/>
                  </a:lnTo>
                  <a:lnTo>
                    <a:pt x="0" y="0"/>
                  </a:lnTo>
                  <a:lnTo>
                    <a:pt x="0" y="241515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651" y="302412"/>
            <a:ext cx="5217160" cy="3354704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77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the </a:t>
            </a: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prognathic</a:t>
            </a:r>
            <a:r>
              <a:rPr dirty="0" u="heavy" sz="2800" spc="-17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type</a:t>
            </a:r>
            <a:endParaRPr sz="2800">
              <a:latin typeface="Palladio Uralic"/>
              <a:cs typeface="Palladio Uralic"/>
            </a:endParaRPr>
          </a:p>
          <a:p>
            <a:pPr algn="just" marL="424180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corpus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well developed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.</a:t>
            </a:r>
            <a:endParaRPr sz="2800">
              <a:latin typeface="Palladio Uralic"/>
              <a:cs typeface="Palladio Uralic"/>
            </a:endParaRPr>
          </a:p>
          <a:p>
            <a:pPr algn="just" marL="424180" marR="76835" indent="-411480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symphysis is wider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sagittal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plane.</a:t>
            </a:r>
            <a:endParaRPr sz="2800">
              <a:latin typeface="Palladio Uralic"/>
              <a:cs typeface="Palladio Uralic"/>
            </a:endParaRPr>
          </a:p>
          <a:p>
            <a:pPr algn="just" marL="424180" marR="317500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ramus is wide and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long,  and the gonial angle is acute  or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small.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14961" y="733361"/>
            <a:ext cx="2952750" cy="2211070"/>
            <a:chOff x="5914961" y="733361"/>
            <a:chExt cx="2952750" cy="2211070"/>
          </a:xfrm>
        </p:grpSpPr>
        <p:sp>
          <p:nvSpPr>
            <p:cNvPr id="4" name="object 4"/>
            <p:cNvSpPr/>
            <p:nvPr/>
          </p:nvSpPr>
          <p:spPr>
            <a:xfrm>
              <a:off x="5943599" y="761999"/>
              <a:ext cx="2895600" cy="21534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929248" y="747648"/>
              <a:ext cx="2924175" cy="2182495"/>
            </a:xfrm>
            <a:custGeom>
              <a:avLst/>
              <a:gdLst/>
              <a:ahLst/>
              <a:cxnLst/>
              <a:rect l="l" t="t" r="r" b="b"/>
              <a:pathLst>
                <a:path w="2924175" h="2182495">
                  <a:moveTo>
                    <a:pt x="0" y="2181987"/>
                  </a:moveTo>
                  <a:lnTo>
                    <a:pt x="2924175" y="2181987"/>
                  </a:lnTo>
                  <a:lnTo>
                    <a:pt x="2924175" y="0"/>
                  </a:lnTo>
                  <a:lnTo>
                    <a:pt x="0" y="0"/>
                  </a:lnTo>
                  <a:lnTo>
                    <a:pt x="0" y="2181987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78612"/>
            <a:ext cx="8208009" cy="3354704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424180" indent="-411480">
              <a:lnSpc>
                <a:spcPct val="100000"/>
              </a:lnSpc>
              <a:spcBef>
                <a:spcPts val="770"/>
              </a:spcBef>
              <a:buClr>
                <a:srgbClr val="F8F8F8"/>
              </a:buClr>
              <a:buSzPct val="64285"/>
              <a:buFont typeface="Wingdings"/>
              <a:buChar char="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the </a:t>
            </a: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retrognathic facial</a:t>
            </a:r>
            <a:r>
              <a:rPr dirty="0" u="heavy" sz="2800" spc="-7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type</a:t>
            </a:r>
            <a:endParaRPr sz="2800">
              <a:latin typeface="Palladio Uralic"/>
              <a:cs typeface="Palladio Uralic"/>
            </a:endParaRPr>
          </a:p>
          <a:p>
            <a:pPr marL="424180" marR="509270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corpus is narrow, particularly in the molar  region.</a:t>
            </a:r>
            <a:endParaRPr sz="2800">
              <a:latin typeface="Palladio Uralic"/>
              <a:cs typeface="Palladio Uralic"/>
            </a:endParaRPr>
          </a:p>
          <a:p>
            <a:pPr marL="424180" marR="878840" indent="-411480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512445" algn="l"/>
                <a:tab pos="513080" algn="l"/>
              </a:tabLst>
            </a:pPr>
            <a:r>
              <a:rPr dirty="0"/>
              <a:t>	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symphysis 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narrow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long, and the  ramus is narrow and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short.</a:t>
            </a:r>
            <a:endParaRPr sz="28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coronoid process is shorter than the condylar  process,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gonial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angle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obtuse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or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large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05361" y="3930777"/>
            <a:ext cx="3184525" cy="2651125"/>
            <a:chOff x="5305361" y="3930777"/>
            <a:chExt cx="3184525" cy="2651125"/>
          </a:xfrm>
        </p:grpSpPr>
        <p:sp>
          <p:nvSpPr>
            <p:cNvPr id="4" name="object 4"/>
            <p:cNvSpPr/>
            <p:nvPr/>
          </p:nvSpPr>
          <p:spPr>
            <a:xfrm>
              <a:off x="5333999" y="3959352"/>
              <a:ext cx="3127248" cy="2593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319648" y="3945064"/>
              <a:ext cx="3155950" cy="2622550"/>
            </a:xfrm>
            <a:custGeom>
              <a:avLst/>
              <a:gdLst/>
              <a:ahLst/>
              <a:cxnLst/>
              <a:rect l="l" t="t" r="r" b="b"/>
              <a:pathLst>
                <a:path w="3155950" h="2622550">
                  <a:moveTo>
                    <a:pt x="0" y="2622423"/>
                  </a:moveTo>
                  <a:lnTo>
                    <a:pt x="3155823" y="2622423"/>
                  </a:lnTo>
                  <a:lnTo>
                    <a:pt x="3155823" y="0"/>
                  </a:lnTo>
                  <a:lnTo>
                    <a:pt x="0" y="0"/>
                  </a:lnTo>
                  <a:lnTo>
                    <a:pt x="0" y="2622423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223" y="505955"/>
            <a:ext cx="3647694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39800" y="1566113"/>
            <a:ext cx="7432675" cy="322643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57480" marR="780415" indent="-145415">
              <a:lnSpc>
                <a:spcPct val="90000"/>
              </a:lnSpc>
              <a:spcBef>
                <a:spcPts val="434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Bone growth in mandible is a remodelling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process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represented by apposition and  resorbtion.</a:t>
            </a:r>
            <a:endParaRPr sz="2800">
              <a:latin typeface="Palladio Uralic"/>
              <a:cs typeface="Palladio Uralic"/>
            </a:endParaRPr>
          </a:p>
          <a:p>
            <a:pPr marL="157480" marR="5080" indent="-145415">
              <a:lnSpc>
                <a:spcPct val="9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Knowledge of general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facial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growth provides a  background to the understanding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etiology and development of of malocclusion,  such an understanding is in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turn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 important 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diagnosis and treatment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planning.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643127"/>
            <a:ext cx="240792" cy="248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8839" y="433476"/>
            <a:ext cx="4881245" cy="207454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  <a:tabLst>
                <a:tab pos="1581785" algn="l"/>
              </a:tabLst>
            </a:pPr>
            <a:r>
              <a:rPr dirty="0" sz="2800">
                <a:latin typeface="Times New Roman"/>
                <a:cs typeface="Times New Roman"/>
              </a:rPr>
              <a:t>Malocclusion of dental </a:t>
            </a:r>
            <a:r>
              <a:rPr dirty="0" sz="2800" spc="-5">
                <a:latin typeface="Times New Roman"/>
                <a:cs typeface="Times New Roman"/>
              </a:rPr>
              <a:t>arches</a:t>
            </a:r>
            <a:r>
              <a:rPr dirty="0" sz="2800" spc="-1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can  </a:t>
            </a:r>
            <a:r>
              <a:rPr dirty="0" sz="2800">
                <a:latin typeface="Times New Roman"/>
                <a:cs typeface="Times New Roman"/>
              </a:rPr>
              <a:t>be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treated	</a:t>
            </a:r>
            <a:r>
              <a:rPr dirty="0" sz="2800">
                <a:latin typeface="Times New Roman"/>
                <a:cs typeface="Times New Roman"/>
              </a:rPr>
              <a:t>taking </a:t>
            </a:r>
            <a:r>
              <a:rPr dirty="0" sz="2800" spc="-5">
                <a:latin typeface="Times New Roman"/>
                <a:cs typeface="Times New Roman"/>
              </a:rPr>
              <a:t>Advantage </a:t>
            </a:r>
            <a:r>
              <a:rPr dirty="0" sz="2800">
                <a:latin typeface="Times New Roman"/>
                <a:cs typeface="Times New Roman"/>
              </a:rPr>
              <a:t>of  growth spurts during the </a:t>
            </a:r>
            <a:r>
              <a:rPr dirty="0" sz="2800" spc="-5">
                <a:latin typeface="Times New Roman"/>
                <a:cs typeface="Times New Roman"/>
              </a:rPr>
              <a:t>active  </a:t>
            </a:r>
            <a:r>
              <a:rPr dirty="0" sz="2800">
                <a:latin typeface="Times New Roman"/>
                <a:cs typeface="Times New Roman"/>
              </a:rPr>
              <a:t>growth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periods.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8650" y="3448048"/>
            <a:ext cx="3209290" cy="3316604"/>
            <a:chOff x="628650" y="3448048"/>
            <a:chExt cx="3209290" cy="3316604"/>
          </a:xfrm>
        </p:grpSpPr>
        <p:sp>
          <p:nvSpPr>
            <p:cNvPr id="5" name="object 5"/>
            <p:cNvSpPr/>
            <p:nvPr/>
          </p:nvSpPr>
          <p:spPr>
            <a:xfrm>
              <a:off x="3596639" y="3843528"/>
              <a:ext cx="240791" cy="2484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85800" y="3505200"/>
              <a:ext cx="2057400" cy="32019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57225" y="3476623"/>
              <a:ext cx="2114550" cy="3259454"/>
            </a:xfrm>
            <a:custGeom>
              <a:avLst/>
              <a:gdLst/>
              <a:ahLst/>
              <a:cxnLst/>
              <a:rect l="l" t="t" r="r" b="b"/>
              <a:pathLst>
                <a:path w="2114550" h="3259454">
                  <a:moveTo>
                    <a:pt x="0" y="3259074"/>
                  </a:moveTo>
                  <a:lnTo>
                    <a:pt x="2114550" y="3259074"/>
                  </a:lnTo>
                  <a:lnTo>
                    <a:pt x="2114550" y="0"/>
                  </a:lnTo>
                  <a:lnTo>
                    <a:pt x="0" y="0"/>
                  </a:lnTo>
                  <a:lnTo>
                    <a:pt x="0" y="3259074"/>
                  </a:lnTo>
                  <a:close/>
                </a:path>
              </a:pathLst>
            </a:custGeom>
            <a:ln w="57150">
              <a:solidFill>
                <a:srgbClr val="C8C2D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927475" y="3634511"/>
            <a:ext cx="4139565" cy="2074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Arch expansion &amp; rapid  skeletal expansion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can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undertaken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during periods</a:t>
            </a:r>
            <a:r>
              <a:rPr dirty="0" sz="28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maximum</a:t>
            </a:r>
            <a:r>
              <a:rPr dirty="0" sz="2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6936" y="627887"/>
            <a:ext cx="3431286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542984"/>
            <a:ext cx="7198995" cy="3811904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370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24180" algn="l"/>
                <a:tab pos="424815" algn="l"/>
              </a:tabLst>
            </a:pP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Handbook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of facial growth </a:t>
            </a:r>
            <a:r>
              <a:rPr dirty="0" sz="2300" spc="-33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300" spc="-114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DONALD.H.ENLOW</a:t>
            </a:r>
            <a:endParaRPr sz="23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275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24180" algn="l"/>
                <a:tab pos="424815" algn="l"/>
              </a:tabLst>
            </a:pP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Orthodontic principles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practice </a:t>
            </a:r>
            <a:r>
              <a:rPr dirty="0" sz="2300" spc="-33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300" spc="-2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T.M.GRABER</a:t>
            </a:r>
            <a:endParaRPr sz="23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280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24180" algn="l"/>
                <a:tab pos="424815" algn="l"/>
              </a:tabLst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Contemporary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ortodontics </a:t>
            </a:r>
            <a:r>
              <a:rPr dirty="0" sz="2300" spc="-33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300" spc="-2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WILLIAM.R.PROFITT</a:t>
            </a:r>
            <a:endParaRPr sz="2300">
              <a:latin typeface="Palladio Uralic"/>
              <a:cs typeface="Palladio Uralic"/>
            </a:endParaRPr>
          </a:p>
          <a:p>
            <a:pPr marL="424180" marR="335280" indent="-412115">
              <a:lnSpc>
                <a:spcPts val="2480"/>
              </a:lnSpc>
              <a:spcBef>
                <a:spcPts val="595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24180" algn="l"/>
                <a:tab pos="424815" algn="l"/>
              </a:tabLst>
            </a:pP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Facial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growth and facial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orthopaedics </a:t>
            </a:r>
            <a:r>
              <a:rPr dirty="0" sz="2300" spc="-330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VANDER  LINDEN</a:t>
            </a:r>
            <a:endParaRPr sz="23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240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24180" algn="l"/>
                <a:tab pos="424815" algn="l"/>
              </a:tabLst>
            </a:pP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Orthodontic notes </a:t>
            </a:r>
            <a:r>
              <a:rPr dirty="0" sz="2300" spc="-330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JONES AND</a:t>
            </a:r>
            <a:r>
              <a:rPr dirty="0" sz="2300" spc="-1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OLIVER</a:t>
            </a:r>
            <a:endParaRPr sz="23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280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24180" algn="l"/>
                <a:tab pos="424815" algn="l"/>
              </a:tabLst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Textbook of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ortodontics </a:t>
            </a:r>
            <a:r>
              <a:rPr dirty="0" sz="2300" spc="-33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300" spc="-29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T.D.FOSTER</a:t>
            </a:r>
            <a:endParaRPr sz="23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275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24180" algn="l"/>
                <a:tab pos="424815" algn="l"/>
              </a:tabLst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Textbook of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orthodontics </a:t>
            </a:r>
            <a:r>
              <a:rPr dirty="0" sz="2300" spc="-33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300" spc="-29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SAMIR.E.BISHARA</a:t>
            </a:r>
            <a:endParaRPr sz="2300">
              <a:latin typeface="Palladio Uralic"/>
              <a:cs typeface="Palladio Uralic"/>
            </a:endParaRPr>
          </a:p>
          <a:p>
            <a:pPr marL="497205" indent="-485140">
              <a:lnSpc>
                <a:spcPct val="100000"/>
              </a:lnSpc>
              <a:spcBef>
                <a:spcPts val="275"/>
              </a:spcBef>
              <a:buClr>
                <a:srgbClr val="F8F8F8"/>
              </a:buClr>
              <a:buSzPct val="65217"/>
              <a:buFont typeface="Wingdings"/>
              <a:buChar char=""/>
              <a:tabLst>
                <a:tab pos="497205" algn="l"/>
                <a:tab pos="497840" algn="l"/>
              </a:tabLst>
            </a:pP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Dentofacial </a:t>
            </a: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orthopedics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with functional</a:t>
            </a:r>
            <a:r>
              <a:rPr dirty="0" sz="23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appliances-</a:t>
            </a:r>
            <a:endParaRPr sz="2300">
              <a:latin typeface="Palladio Uralic"/>
              <a:cs typeface="Palladio Uralic"/>
            </a:endParaRPr>
          </a:p>
          <a:p>
            <a:pPr marL="305435">
              <a:lnSpc>
                <a:spcPct val="100000"/>
              </a:lnSpc>
              <a:spcBef>
                <a:spcPts val="280"/>
              </a:spcBef>
            </a:pPr>
            <a:r>
              <a:rPr dirty="0" sz="2300" spc="-5">
                <a:solidFill>
                  <a:srgbClr val="FFFFFF"/>
                </a:solidFill>
                <a:latin typeface="Palladio Uralic"/>
                <a:cs typeface="Palladio Uralic"/>
              </a:rPr>
              <a:t>GRABER,RAKOSI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23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300">
                <a:solidFill>
                  <a:srgbClr val="FFFFFF"/>
                </a:solidFill>
                <a:latin typeface="Palladio Uralic"/>
                <a:cs typeface="Palladio Uralic"/>
              </a:rPr>
              <a:t>PETROVIC</a:t>
            </a:r>
            <a:endParaRPr sz="23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362199" y="990600"/>
              <a:ext cx="2574036" cy="32644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943600" y="304800"/>
              <a:ext cx="2971800" cy="6248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61999" y="4572000"/>
              <a:ext cx="4357116" cy="20939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027" y="2903220"/>
            <a:ext cx="7884414" cy="787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2698" y="2996311"/>
            <a:ext cx="744283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66CC"/>
                </a:solidFill>
                <a:latin typeface="Arial"/>
                <a:cs typeface="Arial"/>
              </a:rPr>
              <a:t>GROWTH AND </a:t>
            </a:r>
            <a:r>
              <a:rPr dirty="0" sz="2800" spc="-10">
                <a:solidFill>
                  <a:srgbClr val="FF66CC"/>
                </a:solidFill>
                <a:latin typeface="Arial"/>
                <a:cs typeface="Arial"/>
              </a:rPr>
              <a:t>DEVELOPMENT </a:t>
            </a:r>
            <a:r>
              <a:rPr dirty="0" sz="2800" spc="-5">
                <a:solidFill>
                  <a:srgbClr val="FF66CC"/>
                </a:solidFill>
                <a:latin typeface="Arial"/>
                <a:cs typeface="Arial"/>
              </a:rPr>
              <a:t>OF</a:t>
            </a:r>
            <a:r>
              <a:rPr dirty="0" sz="2800" spc="-150">
                <a:solidFill>
                  <a:srgbClr val="FF66CC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66CC"/>
                </a:solidFill>
                <a:latin typeface="Arial"/>
                <a:cs typeface="Arial"/>
              </a:rPr>
              <a:t>MAXILLA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392379"/>
            <a:ext cx="248475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99CC00"/>
                </a:solidFill>
              </a:rPr>
              <a:t>I</a:t>
            </a:r>
            <a:r>
              <a:rPr dirty="0" sz="2400" spc="-10">
                <a:solidFill>
                  <a:srgbClr val="99CC00"/>
                </a:solidFill>
              </a:rPr>
              <a:t>N</a:t>
            </a:r>
            <a:r>
              <a:rPr dirty="0" sz="2400">
                <a:solidFill>
                  <a:srgbClr val="99CC00"/>
                </a:solidFill>
              </a:rPr>
              <a:t>TRODUC</a:t>
            </a:r>
            <a:r>
              <a:rPr dirty="0" sz="2400" spc="5">
                <a:solidFill>
                  <a:srgbClr val="99CC00"/>
                </a:solidFill>
              </a:rPr>
              <a:t>T</a:t>
            </a:r>
            <a:r>
              <a:rPr dirty="0" sz="2400">
                <a:solidFill>
                  <a:srgbClr val="99CC00"/>
                </a:solidFill>
              </a:rPr>
              <a:t>I</a:t>
            </a:r>
            <a:r>
              <a:rPr dirty="0" sz="2400" spc="-10">
                <a:solidFill>
                  <a:srgbClr val="99CC00"/>
                </a:solidFill>
              </a:rPr>
              <a:t>O</a:t>
            </a:r>
            <a:r>
              <a:rPr dirty="0" sz="2400">
                <a:solidFill>
                  <a:srgbClr val="99CC00"/>
                </a:solidFill>
              </a:rPr>
              <a:t>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96900" y="1202182"/>
            <a:ext cx="8173720" cy="2988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81025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SECOND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LARGEST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FACE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AFTER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MANDIBLE.THE TWO MAXILLAE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FORM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WHOLE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UPPER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JAW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PYRAMIDAL IN SHAPE,WITH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BASE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DIRECTED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MEDIALLY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SURFACE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APEX LATERALLY  AT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ZYGOMATIC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PROCESS.THE BODY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MAXILLA ENCLOSES</a:t>
            </a:r>
            <a:r>
              <a:rPr dirty="0" sz="1800" spc="-1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LARGE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CAVITY,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SINUS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4823459"/>
            <a:ext cx="5944235" cy="1672589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EACH MAXILLA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HAS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BODY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FOUR</a:t>
            </a:r>
            <a:r>
              <a:rPr dirty="0" sz="1800" spc="-1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PROCESSES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FRONTAL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ZYGOMATIC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ALVEOLAR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PALATINE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400" y="341820"/>
            <a:ext cx="7822565" cy="249555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3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HAS THREE OSSIFICATION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1800">
              <a:latin typeface="Palladio Uralic"/>
              <a:cs typeface="Palladio Uralic"/>
            </a:endParaRPr>
          </a:p>
          <a:p>
            <a:pPr marL="462280" marR="17780" indent="-411480">
              <a:lnSpc>
                <a:spcPct val="100000"/>
              </a:lnSpc>
              <a:spcBef>
                <a:spcPts val="434"/>
              </a:spcBef>
              <a:tabLst>
                <a:tab pos="461645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PROPER-APPEARS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ABOVE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CANINE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FOSSA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DURING  SIXTH WEEK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INTRAUTERINE</a:t>
            </a:r>
            <a:r>
              <a:rPr dirty="0" sz="1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LIFE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Palladio Uralic"/>
              <a:cs typeface="Palladio Uralic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  <a:tabLst>
                <a:tab pos="461645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TWO CENTRES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PREMAXILLA-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CENTRE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APPEARS</a:t>
            </a:r>
            <a:endParaRPr sz="1800">
              <a:latin typeface="Palladio Uralic"/>
              <a:cs typeface="Palladio Uralic"/>
            </a:endParaRPr>
          </a:p>
          <a:p>
            <a:pPr marL="4622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ABOVE THE INCISIVE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FOSSA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DURING </a:t>
            </a:r>
            <a:r>
              <a:rPr dirty="0" sz="1800" spc="-15">
                <a:solidFill>
                  <a:srgbClr val="FFFFFF"/>
                </a:solidFill>
                <a:latin typeface="Palladio Uralic"/>
                <a:cs typeface="Palladio Uralic"/>
              </a:rPr>
              <a:t>7</a:t>
            </a:r>
            <a:r>
              <a:rPr dirty="0" baseline="25462" sz="1800" spc="-22">
                <a:solidFill>
                  <a:srgbClr val="FFFFFF"/>
                </a:solidFill>
                <a:latin typeface="Palladio Uralic"/>
                <a:cs typeface="Palladio Uralic"/>
              </a:rPr>
              <a:t>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WEEK</a:t>
            </a:r>
            <a:r>
              <a:rPr dirty="0" sz="1800" spc="-1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I.U.</a:t>
            </a:r>
            <a:endParaRPr sz="1800">
              <a:latin typeface="Palladio Uralic"/>
              <a:cs typeface="Palladio Uralic"/>
            </a:endParaRPr>
          </a:p>
          <a:p>
            <a:pPr marL="462280" marR="159385" indent="-182880">
              <a:lnSpc>
                <a:spcPct val="100000"/>
              </a:lnSpc>
              <a:spcBef>
                <a:spcPts val="434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SECOND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CENTRE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(PARANASAL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 PREVOMERINE)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APPEARS  DURIND THE TENTH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WEEK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3524834"/>
            <a:ext cx="8136890" cy="2550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AGE CHANGES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IN MAXILLA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BIRTH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320040">
              <a:lnSpc>
                <a:spcPct val="1201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TRANSVERSE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ANTERIOPOSTERIOR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DIAMETER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MORE THAN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VERTICAL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DIAMETER</a:t>
            </a:r>
            <a:endParaRPr sz="1800">
              <a:latin typeface="Palladio Uralic"/>
              <a:cs typeface="Palladio Uralic"/>
            </a:endParaRPr>
          </a:p>
          <a:p>
            <a:pPr marL="424180" marR="5080" indent="-41148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SINUS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A MERE FURROW ON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LATERAL WALL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NOSE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778509"/>
            <a:ext cx="7590155" cy="1617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ADULT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5080">
              <a:lnSpc>
                <a:spcPct val="1201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VERTICAL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DIAMETER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GREATEST DUE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DEVELOPMENT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THE ALVEOLAR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INCREASE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SIZE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SINUS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3083178"/>
            <a:ext cx="6565900" cy="1616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AT OLD</a:t>
            </a:r>
            <a:r>
              <a:rPr dirty="0" sz="1800" spc="-25">
                <a:solidFill>
                  <a:srgbClr val="FFFF66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AGE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 REVERTS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INFANTILE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CONDITION.</a:t>
            </a:r>
            <a:endParaRPr sz="18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ITS HEIGHT IS REDUCED AS A RESULT OF ABSORPTION OF  ALVEOLAR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831850"/>
            <a:ext cx="612902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CCFF33"/>
                </a:solidFill>
              </a:rPr>
              <a:t>PRENATAL </a:t>
            </a:r>
            <a:r>
              <a:rPr dirty="0" sz="2400" spc="-5">
                <a:solidFill>
                  <a:srgbClr val="CCFF33"/>
                </a:solidFill>
              </a:rPr>
              <a:t>DEVELOPMENT OF</a:t>
            </a:r>
            <a:r>
              <a:rPr dirty="0" sz="2400" spc="-75">
                <a:solidFill>
                  <a:srgbClr val="CCFF33"/>
                </a:solidFill>
              </a:rPr>
              <a:t> </a:t>
            </a:r>
            <a:r>
              <a:rPr dirty="0" sz="2400" spc="-5">
                <a:solidFill>
                  <a:srgbClr val="CCFF33"/>
                </a:solidFill>
              </a:rPr>
              <a:t>MAXILLA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73100" y="2139823"/>
            <a:ext cx="625729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PRENATAL LIFE IS DIVIDED INTO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THREE</a:t>
            </a:r>
            <a:r>
              <a:rPr dirty="0" sz="20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PERIODS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300" y="3237102"/>
            <a:ext cx="7654290" cy="2099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635" indent="-191770">
              <a:lnSpc>
                <a:spcPct val="100000"/>
              </a:lnSpc>
              <a:spcBef>
                <a:spcPts val="105"/>
              </a:spcBef>
              <a:buSzPct val="95000"/>
              <a:buAutoNum type="arabicPeriod"/>
              <a:tabLst>
                <a:tab pos="255270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PERIOD OF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OVUM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(FROM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FERTILIZATION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TO THE</a:t>
            </a:r>
            <a:r>
              <a:rPr dirty="0" sz="20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Palladio Uralic"/>
                <a:cs typeface="Palladio Uralic"/>
              </a:rPr>
              <a:t>14</a:t>
            </a:r>
            <a:r>
              <a:rPr dirty="0" baseline="25641" sz="1950" spc="22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endParaRPr baseline="25641" sz="1950">
              <a:latin typeface="Palladio Uralic"/>
              <a:cs typeface="Palladio Uralic"/>
            </a:endParaRPr>
          </a:p>
          <a:p>
            <a:pPr marL="4749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DAY)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Palladio Uralic"/>
              <a:cs typeface="Palladio Uralic"/>
            </a:endParaRPr>
          </a:p>
          <a:p>
            <a:pPr marL="254635" indent="-191770">
              <a:lnSpc>
                <a:spcPct val="100000"/>
              </a:lnSpc>
              <a:buSzPct val="95000"/>
              <a:buAutoNum type="arabicPeriod" startAt="2"/>
              <a:tabLst>
                <a:tab pos="255270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PERIOD OF EMBRYO </a:t>
            </a:r>
            <a:r>
              <a:rPr dirty="0" sz="2000" spc="10">
                <a:solidFill>
                  <a:srgbClr val="FFFFFF"/>
                </a:solidFill>
                <a:latin typeface="Palladio Uralic"/>
                <a:cs typeface="Palladio Uralic"/>
              </a:rPr>
              <a:t>(14</a:t>
            </a:r>
            <a:r>
              <a:rPr dirty="0" baseline="25641" sz="1950" spc="15">
                <a:solidFill>
                  <a:srgbClr val="FFFFFF"/>
                </a:solidFill>
                <a:latin typeface="Palladio Uralic"/>
                <a:cs typeface="Palladio Uralic"/>
              </a:rPr>
              <a:t>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DAY TO </a:t>
            </a:r>
            <a:r>
              <a:rPr dirty="0" sz="2000" spc="10">
                <a:solidFill>
                  <a:srgbClr val="FFFFFF"/>
                </a:solidFill>
                <a:latin typeface="Palladio Uralic"/>
                <a:cs typeface="Palladio Uralic"/>
              </a:rPr>
              <a:t>56</a:t>
            </a:r>
            <a:r>
              <a:rPr dirty="0" baseline="25641" sz="1950" spc="15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5641" sz="1950" spc="-1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DAY)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Palladio Uralic"/>
              <a:buAutoNum type="arabicPeriod" startAt="2"/>
            </a:pPr>
            <a:endParaRPr sz="2800">
              <a:latin typeface="Palladio Uralic"/>
              <a:cs typeface="Palladio Uralic"/>
            </a:endParaRPr>
          </a:p>
          <a:p>
            <a:pPr marL="255270" indent="-192405">
              <a:lnSpc>
                <a:spcPct val="100000"/>
              </a:lnSpc>
              <a:buSzPct val="95000"/>
              <a:buAutoNum type="arabicPeriod" startAt="2"/>
              <a:tabLst>
                <a:tab pos="255904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PERIOD OF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FETUS </a:t>
            </a:r>
            <a:r>
              <a:rPr dirty="0" sz="2000" spc="10">
                <a:solidFill>
                  <a:srgbClr val="FFFFFF"/>
                </a:solidFill>
                <a:latin typeface="Palladio Uralic"/>
                <a:cs typeface="Palladio Uralic"/>
              </a:rPr>
              <a:t>(56</a:t>
            </a:r>
            <a:r>
              <a:rPr dirty="0" baseline="25641" sz="1950" spc="15">
                <a:solidFill>
                  <a:srgbClr val="FFFFFF"/>
                </a:solidFill>
                <a:latin typeface="Palladio Uralic"/>
                <a:cs typeface="Palladio Uralic"/>
              </a:rPr>
              <a:t>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DAY TO</a:t>
            </a:r>
            <a:r>
              <a:rPr dirty="0" sz="2000" spc="-2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BIRTH)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548386"/>
            <a:ext cx="286448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CCFF33"/>
                </a:solidFill>
              </a:rPr>
              <a:t>PERIOD OF THE</a:t>
            </a:r>
            <a:r>
              <a:rPr dirty="0" sz="2000" spc="-95">
                <a:solidFill>
                  <a:srgbClr val="CCFF33"/>
                </a:solidFill>
              </a:rPr>
              <a:t> </a:t>
            </a:r>
            <a:r>
              <a:rPr dirty="0" sz="2000" spc="-5">
                <a:solidFill>
                  <a:srgbClr val="CCFF33"/>
                </a:solidFill>
              </a:rPr>
              <a:t>OVUM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673100" y="1220470"/>
            <a:ext cx="7439025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THIS OF THIS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PERIOD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OVUM IS ONLY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1.5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MM,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LENGTH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CEPHALOCAUDAL DIFFERENTIATION HAS NOT  BEGUN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2926207"/>
            <a:ext cx="270573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CCFF33"/>
                </a:solidFill>
                <a:latin typeface="Palladio Uralic"/>
                <a:cs typeface="Palladio Uralic"/>
              </a:rPr>
              <a:t>EMBRYONAL</a:t>
            </a:r>
            <a:r>
              <a:rPr dirty="0" sz="2000" spc="-85">
                <a:solidFill>
                  <a:srgbClr val="CCFF33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CCFF33"/>
                </a:solidFill>
                <a:latin typeface="Palladio Uralic"/>
                <a:cs typeface="Palladio Uralic"/>
              </a:rPr>
              <a:t>PERIOD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00" y="3964304"/>
            <a:ext cx="7334884" cy="2330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42545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EARLY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21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DAYS AFTER CONCEPTION,THE HUMAN  EMBRYO IS 3mm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LENGTH, THE HEAD BEGINS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TAKE</a:t>
            </a:r>
            <a:r>
              <a:rPr dirty="0" sz="1800" spc="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SHAPE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Palladio Uralic"/>
              <a:cs typeface="Palladio Uralic"/>
            </a:endParaRPr>
          </a:p>
          <a:p>
            <a:pPr algn="just" marL="127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MOST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INFERIOR PORTION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PROCENCEPHALON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 BECOME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FRONTAL PROMINENCE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WHICH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OVERHANGS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DEVELOPING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ORAL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GROOVE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28599" y="304800"/>
              <a:ext cx="4343400" cy="3133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794248" y="3047998"/>
              <a:ext cx="3118104" cy="3809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62584" y="5000256"/>
              <a:ext cx="3678174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62584" y="5274564"/>
              <a:ext cx="1887474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993444" y="5056708"/>
            <a:ext cx="3399154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Drawing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 3mm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embryo,frontal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and lateral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47032" y="1037856"/>
            <a:ext cx="4189095" cy="786130"/>
            <a:chOff x="4447032" y="1037856"/>
            <a:chExt cx="4189095" cy="786130"/>
          </a:xfrm>
        </p:grpSpPr>
        <p:sp>
          <p:nvSpPr>
            <p:cNvPr id="9" name="object 9"/>
            <p:cNvSpPr/>
            <p:nvPr/>
          </p:nvSpPr>
          <p:spPr>
            <a:xfrm>
              <a:off x="4447032" y="1037856"/>
              <a:ext cx="4022598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447032" y="1312176"/>
              <a:ext cx="4188714" cy="511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35866" rIns="0" bIns="0" rtlCol="0" vert="horz">
            <a:spAutoFit/>
          </a:bodyPr>
          <a:lstStyle/>
          <a:p>
            <a:pPr marL="4070350" marR="508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latin typeface="Arial"/>
                <a:cs typeface="Arial"/>
              </a:rPr>
              <a:t>Midsagittal section </a:t>
            </a:r>
            <a:r>
              <a:rPr dirty="0">
                <a:latin typeface="Arial"/>
                <a:cs typeface="Arial"/>
              </a:rPr>
              <a:t>of </a:t>
            </a:r>
            <a:r>
              <a:rPr dirty="0" spc="-5">
                <a:latin typeface="Arial"/>
                <a:cs typeface="Arial"/>
              </a:rPr>
              <a:t>a </a:t>
            </a:r>
            <a:r>
              <a:rPr dirty="0">
                <a:latin typeface="Arial"/>
                <a:cs typeface="Arial"/>
              </a:rPr>
              <a:t>3mm </a:t>
            </a:r>
            <a:r>
              <a:rPr dirty="0" spc="-10">
                <a:latin typeface="Arial"/>
                <a:cs typeface="Arial"/>
              </a:rPr>
              <a:t>embryo  </a:t>
            </a:r>
            <a:r>
              <a:rPr dirty="0" spc="-5">
                <a:latin typeface="Arial"/>
                <a:cs typeface="Arial"/>
              </a:rPr>
              <a:t>Oral groove and foregut still</a:t>
            </a:r>
            <a:r>
              <a:rPr dirty="0" spc="20">
                <a:latin typeface="Arial"/>
                <a:cs typeface="Arial"/>
              </a:rPr>
              <a:t> </a:t>
            </a:r>
            <a:r>
              <a:rPr dirty="0" spc="-5">
                <a:latin typeface="Arial"/>
                <a:cs typeface="Arial"/>
              </a:rPr>
              <a:t>seperated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5533" rIns="0" bIns="0" rtlCol="0" vert="horz">
            <a:spAutoFit/>
          </a:bodyPr>
          <a:lstStyle/>
          <a:p>
            <a:pPr marL="88900" marR="5080">
              <a:lnSpc>
                <a:spcPct val="120000"/>
              </a:lnSpc>
              <a:spcBef>
                <a:spcPts val="100"/>
              </a:spcBef>
            </a:pPr>
            <a:r>
              <a:rPr dirty="0"/>
              <a:t>BOUNDING </a:t>
            </a:r>
            <a:r>
              <a:rPr dirty="0" spc="-5"/>
              <a:t>THE ORAL GROOVES </a:t>
            </a:r>
            <a:r>
              <a:rPr dirty="0"/>
              <a:t>LATERALLY </a:t>
            </a:r>
            <a:r>
              <a:rPr dirty="0" spc="-5"/>
              <a:t>ARE THE </a:t>
            </a:r>
            <a:r>
              <a:rPr dirty="0"/>
              <a:t>RUDIMENTARY  MAXILLARY</a:t>
            </a:r>
            <a:r>
              <a:rPr dirty="0" spc="-25"/>
              <a:t> </a:t>
            </a:r>
            <a:r>
              <a:rPr dirty="0"/>
              <a:t>PROCESSES.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2040763"/>
            <a:ext cx="8148955" cy="3647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4224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MIGRATE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MIDLINE AND ULTIMATELY JOIN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r>
              <a:rPr dirty="0" sz="18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MEDIAL  AND LATERAL 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COMPONENTS OF THE FRONTAL</a:t>
            </a:r>
            <a:r>
              <a:rPr dirty="0" sz="18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Palladio Uralic"/>
              <a:cs typeface="Palladio Uralic"/>
            </a:endParaRPr>
          </a:p>
          <a:p>
            <a:pPr algn="just" marL="12700" marR="217804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PRIMITIVE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ORAL CAVITY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(BOUNDED BY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FRONTAL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PROCESS),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TWO MAXILLARY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MANDIBULAR ARCH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</a:t>
            </a:r>
            <a:r>
              <a:rPr dirty="0" sz="18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TOGETHER  CALLED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STOMATODEUM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>
              <a:latin typeface="Palladio Uralic"/>
              <a:cs typeface="Palladio Uralic"/>
            </a:endParaRPr>
          </a:p>
          <a:p>
            <a:pPr algn="just"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BETWEEN THE THIRD AND THE EIGHTH WEEKS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18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INTRAUTERINE</a:t>
            </a:r>
            <a:endParaRPr sz="1800">
              <a:latin typeface="Palladio Uralic"/>
              <a:cs typeface="Palladio Uralic"/>
            </a:endParaRPr>
          </a:p>
          <a:p>
            <a:pPr algn="just" marL="12700">
              <a:lnSpc>
                <a:spcPct val="100000"/>
              </a:lnSpc>
              <a:spcBef>
                <a:spcPts val="434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LIFE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MAJOR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PART OF THE DEVELOPMENT OF THE 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FACE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TAKES</a:t>
            </a:r>
            <a:r>
              <a:rPr dirty="0" sz="1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PLACE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876800" y="1752600"/>
              <a:ext cx="3148583" cy="4191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84276" y="1752600"/>
              <a:ext cx="3278123" cy="4191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821563"/>
            <a:ext cx="7432040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 spc="-5" b="1">
                <a:latin typeface="Carlito"/>
                <a:cs typeface="Carlito"/>
              </a:rPr>
              <a:t>Theories </a:t>
            </a:r>
            <a:r>
              <a:rPr dirty="0" sz="3600" b="1">
                <a:latin typeface="Carlito"/>
                <a:cs typeface="Carlito"/>
              </a:rPr>
              <a:t>of </a:t>
            </a:r>
            <a:r>
              <a:rPr dirty="0" sz="3600" spc="-10" b="1">
                <a:latin typeface="Carlito"/>
                <a:cs typeface="Carlito"/>
              </a:rPr>
              <a:t>Growth </a:t>
            </a:r>
            <a:r>
              <a:rPr dirty="0" sz="3600" b="1">
                <a:latin typeface="Carlito"/>
                <a:cs typeface="Carlito"/>
              </a:rPr>
              <a:t>and</a:t>
            </a:r>
            <a:r>
              <a:rPr dirty="0" sz="3600" spc="-35" b="1">
                <a:latin typeface="Carlito"/>
                <a:cs typeface="Carlito"/>
              </a:rPr>
              <a:t> </a:t>
            </a:r>
            <a:r>
              <a:rPr dirty="0" sz="4100">
                <a:latin typeface="Times New Roman"/>
                <a:cs typeface="Times New Roman"/>
              </a:rPr>
              <a:t>Development</a:t>
            </a:r>
            <a:endParaRPr sz="4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571245"/>
            <a:ext cx="803846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PROCESS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GROWS FORWARD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UNITE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THE  FRONTONASAL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FORM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JAW.THE  DEPRESSION THAT 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FORMS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MIDLINE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UPPER LIP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CALLED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PHILTRUM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INDICATES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INDICATES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LINE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MEDIAL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THE MAXILLARY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52600" y="2819400"/>
            <a:ext cx="5791200" cy="3566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418020"/>
            <a:ext cx="7728584" cy="266065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PRIMORDIA RESPONSIBLE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FACIAL DEVELOPMENT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ARE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READILY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OBSERVED BY THE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FIFTH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WEEK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OF</a:t>
            </a:r>
            <a:r>
              <a:rPr dirty="0" sz="1800" spc="-40">
                <a:solidFill>
                  <a:srgbClr val="FFFF66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LIFE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FUSION 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PROCESSES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OCCURS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14.5mm EMBRYO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DURING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 spc="-5">
                <a:solidFill>
                  <a:srgbClr val="922968"/>
                </a:solidFill>
                <a:latin typeface="Palladio Uralic"/>
                <a:cs typeface="Palladio Uralic"/>
              </a:rPr>
              <a:t>SEVENTH </a:t>
            </a:r>
            <a:r>
              <a:rPr dirty="0" sz="1800">
                <a:solidFill>
                  <a:srgbClr val="922968"/>
                </a:solidFill>
                <a:latin typeface="Palladio Uralic"/>
                <a:cs typeface="Palladio Uralic"/>
              </a:rPr>
              <a:t>WEEK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.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PRIMARY  PALATE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HAS FORMED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DEVELOPS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INTO PREMAXILLA AND</a:t>
            </a:r>
            <a:r>
              <a:rPr dirty="0" sz="18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ALVEOLAR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 UNDERLYING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PART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INSIDE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UPPER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LIP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71600" y="3276600"/>
            <a:ext cx="6115811" cy="320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486286"/>
            <a:ext cx="7796530" cy="1710689"/>
          </a:xfrm>
          <a:prstGeom prst="rect"/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2000" spc="-5" b="1">
                <a:solidFill>
                  <a:srgbClr val="FFFF66"/>
                </a:solidFill>
                <a:latin typeface="Palladio Uralic"/>
                <a:cs typeface="Palladio Uralic"/>
              </a:rPr>
              <a:t>FETAL</a:t>
            </a:r>
            <a:r>
              <a:rPr dirty="0" sz="2000" spc="-20" b="1">
                <a:solidFill>
                  <a:srgbClr val="FFFF66"/>
                </a:solidFill>
                <a:latin typeface="Palladio Uralic"/>
                <a:cs typeface="Palladio Uralic"/>
              </a:rPr>
              <a:t> </a:t>
            </a:r>
            <a:r>
              <a:rPr dirty="0" sz="2000" b="1">
                <a:solidFill>
                  <a:srgbClr val="FFFF66"/>
                </a:solidFill>
                <a:latin typeface="Palladio Uralic"/>
                <a:cs typeface="Palladio Uralic"/>
              </a:rPr>
              <a:t>PERIOD</a:t>
            </a:r>
            <a:endParaRPr sz="20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  <a:spcBef>
                <a:spcPts val="10"/>
              </a:spcBef>
            </a:pPr>
            <a:r>
              <a:rPr dirty="0" spc="-5"/>
              <a:t>THE CHANGES </a:t>
            </a:r>
            <a:r>
              <a:rPr dirty="0"/>
              <a:t>SEEN DURING </a:t>
            </a:r>
            <a:r>
              <a:rPr dirty="0" spc="-5"/>
              <a:t>THE FETAL </a:t>
            </a:r>
            <a:r>
              <a:rPr dirty="0"/>
              <a:t>PERIOD ARE,INCREASE IN  SIZE AND </a:t>
            </a:r>
            <a:r>
              <a:rPr dirty="0" spc="-5"/>
              <a:t>A CHANGE </a:t>
            </a:r>
            <a:r>
              <a:rPr dirty="0"/>
              <a:t>IN </a:t>
            </a:r>
            <a:r>
              <a:rPr dirty="0" spc="-5"/>
              <a:t>PROPORTIONS. </a:t>
            </a:r>
            <a:r>
              <a:rPr dirty="0"/>
              <a:t>IN </a:t>
            </a:r>
            <a:r>
              <a:rPr dirty="0" spc="-5"/>
              <a:t>THE </a:t>
            </a:r>
            <a:r>
              <a:rPr dirty="0"/>
              <a:t>LAST </a:t>
            </a:r>
            <a:r>
              <a:rPr dirty="0" spc="-5"/>
              <a:t>HALF OF THE  FETAL </a:t>
            </a:r>
            <a:r>
              <a:rPr dirty="0"/>
              <a:t>PERIOD </a:t>
            </a:r>
            <a:r>
              <a:rPr dirty="0" spc="-5"/>
              <a:t>THE </a:t>
            </a:r>
            <a:r>
              <a:rPr dirty="0"/>
              <a:t>MAXILLA </a:t>
            </a:r>
            <a:r>
              <a:rPr dirty="0" spc="-5"/>
              <a:t>INCRASES </a:t>
            </a:r>
            <a:r>
              <a:rPr dirty="0"/>
              <a:t>IN HEIGHT </a:t>
            </a:r>
            <a:r>
              <a:rPr dirty="0" spc="-5"/>
              <a:t>THROUGH </a:t>
            </a:r>
            <a:r>
              <a:rPr dirty="0"/>
              <a:t>BONE  </a:t>
            </a:r>
            <a:r>
              <a:rPr dirty="0" spc="-5"/>
              <a:t>GROWTH </a:t>
            </a:r>
            <a:r>
              <a:rPr dirty="0"/>
              <a:t>BETWEEN THE </a:t>
            </a:r>
            <a:r>
              <a:rPr dirty="0" spc="-5"/>
              <a:t>ORBITAL </a:t>
            </a:r>
            <a:r>
              <a:rPr dirty="0"/>
              <a:t>AND THE ALVEOLAR</a:t>
            </a:r>
            <a:r>
              <a:rPr dirty="0" spc="-80"/>
              <a:t> </a:t>
            </a:r>
            <a:r>
              <a:rPr dirty="0"/>
              <a:t>REGIONS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700" y="3159756"/>
            <a:ext cx="7535545" cy="265938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GROWTH OF THE</a:t>
            </a:r>
            <a:r>
              <a:rPr dirty="0" sz="1800" spc="-15">
                <a:solidFill>
                  <a:srgbClr val="FFFF66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PALATE</a:t>
            </a:r>
            <a:endParaRPr sz="18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PALATE ARISES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FROM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MEDIAL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 (THE  PREMAXILLARY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SEGMENT)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LATERAL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SEGMENTS OF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541020">
              <a:lnSpc>
                <a:spcPct val="1201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SEPTUM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PROLIFERATES DOWNWARD AND  BACKWARD,THE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RAPID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MANDIBULAR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 CAUSES</a:t>
            </a:r>
            <a:r>
              <a:rPr dirty="0" sz="1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TONGUE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FALL</a:t>
            </a:r>
            <a:r>
              <a:rPr dirty="0" sz="1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CAUDALLY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341820"/>
            <a:ext cx="6951345" cy="1014094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20000"/>
              </a:lnSpc>
              <a:spcBef>
                <a:spcPts val="105"/>
              </a:spcBef>
            </a:pPr>
            <a:r>
              <a:rPr dirty="0"/>
              <a:t>WITH </a:t>
            </a:r>
            <a:r>
              <a:rPr dirty="0" spc="-5"/>
              <a:t>THE TONGUE NO </a:t>
            </a:r>
            <a:r>
              <a:rPr dirty="0"/>
              <a:t>LONGER INTERPOSED BETWEEN THE  PALATINE PROCESSES, </a:t>
            </a:r>
            <a:r>
              <a:rPr dirty="0" spc="-5"/>
              <a:t>THE ORONASAL </a:t>
            </a:r>
            <a:r>
              <a:rPr dirty="0"/>
              <a:t>COMMUNICATION</a:t>
            </a:r>
            <a:r>
              <a:rPr dirty="0" spc="-90"/>
              <a:t> </a:t>
            </a:r>
            <a:r>
              <a:rPr dirty="0" spc="-5"/>
              <a:t>IS  NARROWED</a:t>
            </a:r>
            <a:r>
              <a:rPr dirty="0" spc="-25"/>
              <a:t> </a:t>
            </a:r>
            <a:r>
              <a:rPr dirty="0"/>
              <a:t>DOWN.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2647314"/>
            <a:ext cx="7145020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PALATINE PROCESSES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CONTINUE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 TOWARDS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EACH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OTHER ANTERIORLY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UNITE WITH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HE</a:t>
            </a:r>
            <a:r>
              <a:rPr dirty="0" sz="1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DOWNWARD  PROLIFERATING NASAL SEPTUM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FORM THE HARD</a:t>
            </a:r>
            <a:r>
              <a:rPr dirty="0" sz="18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5281472"/>
            <a:ext cx="7292340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THIS FUSION PROGRESSES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FROM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ANTERIOR TO POSTERIOR</a:t>
            </a:r>
            <a:r>
              <a:rPr dirty="0" sz="1800" spc="-1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 REACHES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SOFT</a:t>
            </a:r>
            <a:r>
              <a:rPr dirty="0" sz="1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PALATE.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762000" y="457200"/>
              <a:ext cx="7620000" cy="6172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2180856"/>
              <a:ext cx="2302002" cy="5112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2455176"/>
              <a:ext cx="3128010" cy="5112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2729496"/>
              <a:ext cx="3330702" cy="5112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3003816"/>
              <a:ext cx="1869186" cy="51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3278136"/>
              <a:ext cx="2012442" cy="511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552456"/>
              <a:ext cx="3432810" cy="5112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8739" y="2237359"/>
            <a:ext cx="320548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0924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3300"/>
                </a:solidFill>
                <a:latin typeface="Arial"/>
                <a:cs typeface="Arial"/>
              </a:rPr>
              <a:t>EXTERNAL NARES  </a:t>
            </a:r>
            <a:r>
              <a:rPr dirty="0" sz="1800">
                <a:solidFill>
                  <a:srgbClr val="FF3300"/>
                </a:solidFill>
                <a:latin typeface="Arial"/>
                <a:cs typeface="Arial"/>
              </a:rPr>
              <a:t>MEDIAN </a:t>
            </a:r>
            <a:r>
              <a:rPr dirty="0" sz="1800" spc="-5">
                <a:solidFill>
                  <a:srgbClr val="FF3300"/>
                </a:solidFill>
                <a:latin typeface="Arial"/>
                <a:cs typeface="Arial"/>
              </a:rPr>
              <a:t>NASAL</a:t>
            </a:r>
            <a:r>
              <a:rPr dirty="0" sz="1800" spc="-15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3300"/>
                </a:solidFill>
                <a:latin typeface="Arial"/>
                <a:cs typeface="Arial"/>
              </a:rPr>
              <a:t>PROCESS</a:t>
            </a:r>
            <a:endParaRPr sz="1800">
              <a:latin typeface="Arial"/>
              <a:cs typeface="Arial"/>
            </a:endParaRPr>
          </a:p>
          <a:p>
            <a:pPr marL="12700" marR="106680">
              <a:lnSpc>
                <a:spcPct val="100000"/>
              </a:lnSpc>
            </a:pPr>
            <a:r>
              <a:rPr dirty="0" sz="1800">
                <a:solidFill>
                  <a:srgbClr val="FF3300"/>
                </a:solidFill>
                <a:latin typeface="Arial"/>
                <a:cs typeface="Arial"/>
              </a:rPr>
              <a:t>MEDIAN </a:t>
            </a:r>
            <a:r>
              <a:rPr dirty="0" sz="1800" spc="-60">
                <a:solidFill>
                  <a:srgbClr val="FF3300"/>
                </a:solidFill>
                <a:latin typeface="Arial"/>
                <a:cs typeface="Arial"/>
              </a:rPr>
              <a:t>PALATAL</a:t>
            </a:r>
            <a:r>
              <a:rPr dirty="0" sz="1800" spc="-17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3300"/>
                </a:solidFill>
                <a:latin typeface="Arial"/>
                <a:cs typeface="Arial"/>
              </a:rPr>
              <a:t>PROCESS  NASAL</a:t>
            </a:r>
            <a:r>
              <a:rPr dirty="0" sz="1800" spc="-75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3300"/>
                </a:solidFill>
                <a:latin typeface="Arial"/>
                <a:cs typeface="Arial"/>
              </a:rPr>
              <a:t>CAVITY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3300"/>
                </a:solidFill>
                <a:latin typeface="Arial"/>
                <a:cs typeface="Arial"/>
              </a:rPr>
              <a:t>NASAL</a:t>
            </a:r>
            <a:r>
              <a:rPr dirty="0" sz="1800" spc="-75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3300"/>
                </a:solidFill>
                <a:latin typeface="Arial"/>
                <a:cs typeface="Arial"/>
              </a:rPr>
              <a:t>SEPTUM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20">
                <a:solidFill>
                  <a:srgbClr val="FF3300"/>
                </a:solidFill>
                <a:latin typeface="Arial"/>
                <a:cs typeface="Arial"/>
              </a:rPr>
              <a:t>LATERAL </a:t>
            </a:r>
            <a:r>
              <a:rPr dirty="0" sz="1800" spc="-60">
                <a:solidFill>
                  <a:srgbClr val="FF3300"/>
                </a:solidFill>
                <a:latin typeface="Arial"/>
                <a:cs typeface="Arial"/>
              </a:rPr>
              <a:t>PALATAL</a:t>
            </a:r>
            <a:r>
              <a:rPr dirty="0" sz="1800" spc="-215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3300"/>
                </a:solidFill>
                <a:latin typeface="Arial"/>
                <a:cs typeface="Arial"/>
              </a:rPr>
              <a:t>PROCESS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900429"/>
            <a:ext cx="7548880" cy="13423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pc="-5"/>
              <a:t>THE CUSPID,PREMOLAR,MOLAR </a:t>
            </a:r>
            <a:r>
              <a:rPr dirty="0"/>
              <a:t>AND LATERAL LIP PARTS </a:t>
            </a:r>
            <a:r>
              <a:rPr dirty="0" spc="-5"/>
              <a:t>OF THE  </a:t>
            </a:r>
            <a:r>
              <a:rPr dirty="0"/>
              <a:t>UPPER </a:t>
            </a:r>
            <a:r>
              <a:rPr dirty="0" spc="-5"/>
              <a:t>ARCH </a:t>
            </a:r>
            <a:r>
              <a:rPr dirty="0"/>
              <a:t>DEVELOP </a:t>
            </a:r>
            <a:r>
              <a:rPr dirty="0" spc="-5"/>
              <a:t>FROM THE </a:t>
            </a:r>
            <a:r>
              <a:rPr dirty="0"/>
              <a:t>PAIRED MAXILLARY PROCESS.  THESE </a:t>
            </a:r>
            <a:r>
              <a:rPr dirty="0" spc="-5"/>
              <a:t>ARE SOME OF THE </a:t>
            </a:r>
            <a:r>
              <a:rPr dirty="0"/>
              <a:t>LINES </a:t>
            </a:r>
            <a:r>
              <a:rPr dirty="0" spc="-5"/>
              <a:t>OF MERGER THAT CAN BE  </a:t>
            </a:r>
            <a:r>
              <a:rPr dirty="0"/>
              <a:t>INVOLVED IN </a:t>
            </a:r>
            <a:r>
              <a:rPr dirty="0" spc="-5"/>
              <a:t>CLEFT </a:t>
            </a:r>
            <a:r>
              <a:rPr dirty="0"/>
              <a:t>LIP AND</a:t>
            </a:r>
            <a:r>
              <a:rPr dirty="0" spc="-45"/>
              <a:t> </a:t>
            </a:r>
            <a:r>
              <a:rPr dirty="0"/>
              <a:t>JAW.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3533711"/>
            <a:ext cx="7807325" cy="20021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OBLIQUE GROOVE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IS PRESENT BETWEEN THE MAXILLARY  SWELLING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LATERAL LIMB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SWELLING.THIS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NASOLACRIMAL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GROOVE,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WHICH WILL SOON CLOSE,BUT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LINE OF MERGER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ESTABLISHES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DEVELOPMENTAL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PATHWAY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THE FORMATION 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NASOLACRIMAL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DUCT.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IF THIS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MERGER FAILS,A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PERMANENT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FACIAL CLEFT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 A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FISSURE</a:t>
            </a:r>
            <a:r>
              <a:rPr dirty="0" sz="1800" spc="15">
                <a:solidFill>
                  <a:srgbClr val="FFFF66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RESULTS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1289050"/>
            <a:ext cx="772668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66"/>
                </a:solidFill>
              </a:rPr>
              <a:t>DEVELOPMENTAL ELEMENTS OF </a:t>
            </a:r>
            <a:r>
              <a:rPr dirty="0" sz="2400">
                <a:solidFill>
                  <a:srgbClr val="FFFF66"/>
                </a:solidFill>
              </a:rPr>
              <a:t>MAXILLA-</a:t>
            </a:r>
            <a:r>
              <a:rPr dirty="0" sz="2400" spc="-20">
                <a:solidFill>
                  <a:srgbClr val="FFFF66"/>
                </a:solidFill>
              </a:rPr>
              <a:t> </a:t>
            </a:r>
            <a:r>
              <a:rPr dirty="0" sz="2400" spc="-5">
                <a:solidFill>
                  <a:srgbClr val="FFFF66"/>
                </a:solidFill>
              </a:rPr>
              <a:t>DIXON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673100" y="2112154"/>
            <a:ext cx="2673350" cy="1842770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465"/>
              </a:spcBef>
              <a:buClr>
                <a:srgbClr val="6B0A4D"/>
              </a:buClr>
              <a:buSzPct val="105000"/>
              <a:buFont typeface="Wingdings"/>
              <a:buChar char=""/>
              <a:tabLst>
                <a:tab pos="424180" algn="l"/>
                <a:tab pos="424815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NEURAL</a:t>
            </a:r>
            <a:endParaRPr sz="20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480"/>
              </a:spcBef>
              <a:buClr>
                <a:srgbClr val="6B0A4D"/>
              </a:buClr>
              <a:buSzPct val="105000"/>
              <a:buFont typeface="Wingdings"/>
              <a:buChar char=""/>
              <a:tabLst>
                <a:tab pos="424180" algn="l"/>
                <a:tab pos="424815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ALVEOLAR</a:t>
            </a:r>
            <a:endParaRPr sz="20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480"/>
              </a:spcBef>
              <a:buClr>
                <a:srgbClr val="6B0A4D"/>
              </a:buClr>
              <a:buSzPct val="105000"/>
              <a:buFont typeface="Wingdings"/>
              <a:buChar char=""/>
              <a:tabLst>
                <a:tab pos="424180" algn="l"/>
                <a:tab pos="424815" algn="l"/>
              </a:tabLst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ZYGOMATIC</a:t>
            </a:r>
            <a:endParaRPr sz="20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480"/>
              </a:spcBef>
              <a:buClr>
                <a:srgbClr val="6B0A4D"/>
              </a:buClr>
              <a:buSzPct val="105000"/>
              <a:buFont typeface="Wingdings"/>
              <a:buChar char=""/>
              <a:tabLst>
                <a:tab pos="424180" algn="l"/>
                <a:tab pos="424815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PALATAL</a:t>
            </a:r>
            <a:endParaRPr sz="200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480"/>
              </a:spcBef>
              <a:buClr>
                <a:srgbClr val="6B0A4D"/>
              </a:buClr>
              <a:buSzPct val="105000"/>
              <a:buFont typeface="Wingdings"/>
              <a:buChar char=""/>
              <a:tabLst>
                <a:tab pos="424180" algn="l"/>
                <a:tab pos="424815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CART</a:t>
            </a:r>
            <a:r>
              <a:rPr dirty="0" sz="2000" spc="-10">
                <a:solidFill>
                  <a:srgbClr val="FFFFFF"/>
                </a:solidFill>
                <a:latin typeface="Palladio Uralic"/>
                <a:cs typeface="Palladio Uralic"/>
              </a:rPr>
              <a:t>I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LAGENOUS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00" y="694690"/>
            <a:ext cx="547243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99FF"/>
                </a:solidFill>
              </a:rPr>
              <a:t>POST NATAL GROWTH OF</a:t>
            </a:r>
            <a:r>
              <a:rPr dirty="0" sz="2400" spc="-35">
                <a:solidFill>
                  <a:srgbClr val="FF99FF"/>
                </a:solidFill>
              </a:rPr>
              <a:t> </a:t>
            </a:r>
            <a:r>
              <a:rPr dirty="0" sz="2400" spc="-5">
                <a:solidFill>
                  <a:srgbClr val="FF99FF"/>
                </a:solidFill>
              </a:rPr>
              <a:t>MAXILLA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15900" y="1426209"/>
            <a:ext cx="7280909" cy="1309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MAXILLARY</a:t>
            </a:r>
            <a:r>
              <a:rPr dirty="0" sz="24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TUBEROSITY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Palladio Uralic"/>
              <a:cs typeface="Palladio Uralic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THE HORIZONTAL LENGTHENING OF THE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MAXILLARY ARCH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IS  PRODUCED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BY REMODELLING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AT THE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MAXILLARY</a:t>
            </a:r>
            <a:r>
              <a:rPr dirty="0" sz="1800" spc="-11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TUBEROSITY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4600" y="3124200"/>
            <a:ext cx="4038600" cy="3395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83820" y="495300"/>
              <a:ext cx="8187690" cy="5676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3820" y="800100"/>
              <a:ext cx="6441185" cy="56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3820" y="1409700"/>
              <a:ext cx="8681466" cy="5676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3924" y="1714500"/>
              <a:ext cx="4970526" cy="5676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3820" y="2324100"/>
              <a:ext cx="7457694" cy="5676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3820" y="2628900"/>
              <a:ext cx="1997202" cy="5676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3820" y="3543300"/>
              <a:ext cx="8148066" cy="5676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3820" y="3848100"/>
              <a:ext cx="8565642" cy="5676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3820" y="4152900"/>
              <a:ext cx="8550402" cy="5676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3820" y="4457700"/>
              <a:ext cx="4671822" cy="5676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231140" y="559053"/>
            <a:ext cx="8367395" cy="4293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6769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DEPOSITORY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FIELD WHERE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PERIOSTEAL</a:t>
            </a:r>
            <a:r>
              <a:rPr dirty="0" sz="2000" spc="-4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SURFACE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RECEIVES CONTINUED DEPOSITS OF NEW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BONE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ENDOSTEAL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SURFACE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CORTEX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WITHIN THE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INTERIOR</a:t>
            </a:r>
            <a:endParaRPr sz="2000">
              <a:latin typeface="Arial"/>
              <a:cs typeface="Arial"/>
            </a:endParaRPr>
          </a:p>
          <a:p>
            <a:pPr marL="8255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THE TUBEROSITY IS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RESORPTIVE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129794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ARCH ALSO WIDENS,AND THE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LATERAL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SURFACE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IS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DEPOSITORY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Arial"/>
              <a:cs typeface="Arial"/>
            </a:endParaRPr>
          </a:p>
          <a:p>
            <a:pPr marL="12700" marR="1905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MAXILLARY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TUBEROSITY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MAJOR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SITE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GROWTH.IT  DOES NOT PROVIDE FOR THE GROWTH OF THE WHOLE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MAXILLA,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RELATES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ASSOCIATED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POSTERIOR  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PART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THE LENGTHENING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ARCH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265620"/>
            <a:ext cx="8438515" cy="298958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DISTAL MOVEMENT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FIRST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MOLAR BEING AN</a:t>
            </a:r>
            <a:r>
              <a:rPr dirty="0" sz="18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IMPORTANT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PART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TREATMENT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PLAN, TUBEROSITY PLAYS AN IMPORTANT</a:t>
            </a:r>
            <a:r>
              <a:rPr dirty="0" sz="1800" spc="-1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PART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10287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THIS DEPOSITORY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FIELD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ALLOWS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CLINICIAN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EXPAND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ARCH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BY MOVING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TEETH INTO AN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AREA OF BONE</a:t>
            </a:r>
            <a:r>
              <a:rPr dirty="0" sz="18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DEPOSITION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351790">
              <a:lnSpc>
                <a:spcPct val="120000"/>
              </a:lnSpc>
            </a:pP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WHOLE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MAXILLA UNDERGOES SIMULTANEOUS PROCESS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OF 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PRIMARY DISPLACEMENT IN AN ANTERIOR AND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INFERIOR</a:t>
            </a:r>
            <a:r>
              <a:rPr dirty="0" sz="1800" spc="-9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DIRECTION  AS IT GROWS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LENGTHENS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POSTERIORLY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67000" y="3581400"/>
            <a:ext cx="2729483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513293"/>
            <a:ext cx="7743190" cy="514794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7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Genetic theory –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brodie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 1941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Sutural theory – sicher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1955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Cartilaginous theory – 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scott’s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1956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Funtionalmatrix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theory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– melvin moss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1962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Enlow’s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expanding “v” principle – enlow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1963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Enlow’s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counterpart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principle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110">
                <a:solidFill>
                  <a:srgbClr val="FFFFFF"/>
                </a:solidFill>
                <a:latin typeface="Times New Roman"/>
                <a:cs typeface="Times New Roman"/>
              </a:rPr>
              <a:t>Van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Limborgh’s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theory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dirty="0" sz="2800" spc="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1970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Servosystem –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petrovic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hypothesis -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1974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24180">
              <a:lnSpc>
                <a:spcPct val="120000"/>
              </a:lnSpc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Neurotrophic process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oro-facialgrowth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-behrents  1976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00" y="472186"/>
            <a:ext cx="868870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00"/>
                </a:solidFill>
              </a:rPr>
              <a:t>BIOMECHANICAL </a:t>
            </a:r>
            <a:r>
              <a:rPr dirty="0" sz="2000" spc="-5">
                <a:solidFill>
                  <a:srgbClr val="FFFF00"/>
                </a:solidFill>
              </a:rPr>
              <a:t>FORCE </a:t>
            </a:r>
            <a:r>
              <a:rPr dirty="0" sz="2000">
                <a:solidFill>
                  <a:srgbClr val="FFFF00"/>
                </a:solidFill>
              </a:rPr>
              <a:t>UNDERLYING MAXILLARY</a:t>
            </a:r>
            <a:r>
              <a:rPr dirty="0" sz="2000" spc="-110">
                <a:solidFill>
                  <a:srgbClr val="FFFF00"/>
                </a:solidFill>
              </a:rPr>
              <a:t> </a:t>
            </a:r>
            <a:r>
              <a:rPr dirty="0" sz="2000">
                <a:solidFill>
                  <a:srgbClr val="FFFF00"/>
                </a:solidFill>
              </a:rPr>
              <a:t>DISPLACEMENT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215900" y="1203706"/>
            <a:ext cx="7726680" cy="20148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922968"/>
                </a:solidFill>
                <a:latin typeface="Palladio Uralic"/>
                <a:cs typeface="Palladio Uralic"/>
              </a:rPr>
              <a:t>NASAL SEPTUM THEORY-</a:t>
            </a:r>
            <a:r>
              <a:rPr dirty="0" sz="2000" spc="-75">
                <a:solidFill>
                  <a:srgbClr val="922968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922968"/>
                </a:solidFill>
                <a:latin typeface="Palladio Uralic"/>
                <a:cs typeface="Palladio Uralic"/>
              </a:rPr>
              <a:t>SCOTT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CARTILAGE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IS SPECIFICALLY ADAPTED TO CERTAIN PRESSURE  RELATED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SITES BECAUSE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 IS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SPECIAL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TISSUE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UNIQUELY STRUCTURED TO PROVIDE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CAPACITY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</a:t>
            </a:r>
            <a:r>
              <a:rPr dirty="0" sz="1800" spc="-1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FIELD OF</a:t>
            </a:r>
            <a:r>
              <a:rPr dirty="0" sz="1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COMPRESSION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3357371"/>
            <a:ext cx="5715000" cy="2967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00" y="265620"/>
            <a:ext cx="8387080" cy="1014094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5"/>
              </a:spcBef>
            </a:pPr>
            <a:r>
              <a:rPr dirty="0"/>
              <a:t>THE PRESSURE </a:t>
            </a:r>
            <a:r>
              <a:rPr dirty="0" spc="-5"/>
              <a:t>ACCOMODATING </a:t>
            </a:r>
            <a:r>
              <a:rPr dirty="0"/>
              <a:t>EXPANSION </a:t>
            </a:r>
            <a:r>
              <a:rPr dirty="0" spc="-5"/>
              <a:t>OF </a:t>
            </a:r>
            <a:r>
              <a:rPr dirty="0"/>
              <a:t>THE </a:t>
            </a:r>
            <a:r>
              <a:rPr dirty="0" spc="-5"/>
              <a:t>CARTILAGE </a:t>
            </a:r>
            <a:r>
              <a:rPr dirty="0"/>
              <a:t>IN THE  NASAL </a:t>
            </a:r>
            <a:r>
              <a:rPr dirty="0" spc="-5"/>
              <a:t>SEPTUM </a:t>
            </a:r>
            <a:r>
              <a:rPr dirty="0"/>
              <a:t>PROVIDES </a:t>
            </a:r>
            <a:r>
              <a:rPr dirty="0" spc="-5"/>
              <a:t>A </a:t>
            </a:r>
            <a:r>
              <a:rPr dirty="0"/>
              <a:t>SOURCE </a:t>
            </a:r>
            <a:r>
              <a:rPr dirty="0" spc="-5"/>
              <a:t>FOR THE </a:t>
            </a:r>
            <a:r>
              <a:rPr dirty="0"/>
              <a:t>PHYSICAL </a:t>
            </a:r>
            <a:r>
              <a:rPr dirty="0" spc="-10"/>
              <a:t>FORCE </a:t>
            </a:r>
            <a:r>
              <a:rPr dirty="0" spc="-5"/>
              <a:t>THAT  </a:t>
            </a:r>
            <a:r>
              <a:rPr dirty="0"/>
              <a:t>DISPLACES </a:t>
            </a:r>
            <a:r>
              <a:rPr dirty="0" spc="-5"/>
              <a:t>THE </a:t>
            </a:r>
            <a:r>
              <a:rPr dirty="0"/>
              <a:t>WHOLE MAXILLA ANTERIOR AND</a:t>
            </a:r>
            <a:r>
              <a:rPr dirty="0" spc="-85"/>
              <a:t> </a:t>
            </a:r>
            <a:r>
              <a:rPr dirty="0" spc="-5"/>
              <a:t>INFERIORLY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5900" y="2571114"/>
            <a:ext cx="8757920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ANOTHER THEORY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THAT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MADE NOTABLE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ADVANCE-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FUNCTIONAL MATRIX  THEORY ADVOCATED BY</a:t>
            </a:r>
            <a:r>
              <a:rPr dirty="0" sz="1800" spc="-4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MOSS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900" y="4272153"/>
            <a:ext cx="790257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100"/>
              </a:spcBef>
              <a:buClr>
                <a:srgbClr val="922968"/>
              </a:buClr>
              <a:buSzPct val="83333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COURSE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EXTENT OF BONE GROWTH 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SECONDARILY  DEPENDANT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ON THE GROWTH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FUNCTIONING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OF  PACEMAKING SOFT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TISSUES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900" y="1237233"/>
            <a:ext cx="8641080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105"/>
              </a:spcBef>
              <a:buClr>
                <a:srgbClr val="922968"/>
              </a:buClr>
              <a:buSzPct val="85000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BONE AND THE CARTILAGE PARTICIPATE IN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GIVING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ESSENTIAL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FEEDBACK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INFORMATION TO THE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GOVERNING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SOFT  TISSUES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900" y="3309950"/>
            <a:ext cx="8512810" cy="1550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105"/>
              </a:spcBef>
              <a:buClr>
                <a:srgbClr val="922968"/>
              </a:buClr>
              <a:buSzPct val="85000"/>
              <a:buFont typeface="Georgia"/>
              <a:buChar char="•"/>
              <a:tabLst>
                <a:tab pos="423545" algn="l"/>
                <a:tab pos="424180" algn="l"/>
              </a:tabLst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ALSO EXPLAINS THE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MECHANICAL FORCE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THAT CARRIES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OUT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PROCESS OF DIPLACEMENT. AS THE TISSUES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CONTINUE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TO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BONES BECOME PASSIVELY CARRIED ALONG WITH  THE SOFT TISSUES ATTACHED TO THE BONES BY THE</a:t>
            </a:r>
            <a:r>
              <a:rPr dirty="0" sz="2000" spc="-1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SHARPEYS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FIBRES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319227"/>
            <a:ext cx="4298950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922968"/>
                </a:solidFill>
              </a:rPr>
              <a:t>NASOMAXILLARY</a:t>
            </a:r>
            <a:r>
              <a:rPr dirty="0" sz="2000" spc="-60">
                <a:solidFill>
                  <a:srgbClr val="922968"/>
                </a:solidFill>
              </a:rPr>
              <a:t> </a:t>
            </a:r>
            <a:r>
              <a:rPr dirty="0" sz="2000">
                <a:solidFill>
                  <a:srgbClr val="922968"/>
                </a:solidFill>
              </a:rPr>
              <a:t>REMODELLING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901700" y="991870"/>
            <a:ext cx="7985759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IMPORTANT CONCEPT,CLINICALLY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WELL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BIOLOGICALLY,IS  THAT ALL INSIDE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OUTSIDE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PARTS,REGIONS AND SURFACES  PARTICIPATE DIRECTLY IN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2693034"/>
            <a:ext cx="7905115" cy="3263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922968"/>
                </a:solidFill>
                <a:latin typeface="Palladio Uralic"/>
                <a:cs typeface="Palladio Uralic"/>
              </a:rPr>
              <a:t>LACRIMAL SUTURE: </a:t>
            </a:r>
            <a:r>
              <a:rPr dirty="0" sz="1800" spc="-5">
                <a:solidFill>
                  <a:srgbClr val="922968"/>
                </a:solidFill>
                <a:latin typeface="Palladio Uralic"/>
                <a:cs typeface="Palladio Uralic"/>
              </a:rPr>
              <a:t>A </a:t>
            </a:r>
            <a:r>
              <a:rPr dirty="0" sz="1800">
                <a:solidFill>
                  <a:srgbClr val="922968"/>
                </a:solidFill>
                <a:latin typeface="Palladio Uralic"/>
                <a:cs typeface="Palladio Uralic"/>
              </a:rPr>
              <a:t>KEY </a:t>
            </a:r>
            <a:r>
              <a:rPr dirty="0" sz="1800" spc="-5">
                <a:solidFill>
                  <a:srgbClr val="922968"/>
                </a:solidFill>
                <a:latin typeface="Palladio Uralic"/>
                <a:cs typeface="Palladio Uralic"/>
              </a:rPr>
              <a:t>GROWTH</a:t>
            </a:r>
            <a:r>
              <a:rPr dirty="0" sz="1800" spc="-50">
                <a:solidFill>
                  <a:srgbClr val="922968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922968"/>
                </a:solidFill>
                <a:latin typeface="Palladio Uralic"/>
                <a:cs typeface="Palladio Uralic"/>
              </a:rPr>
              <a:t>MEDIATOR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LACRIMAL BONE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ITS ENTIRE PERIMETER BOUNDED BY</a:t>
            </a:r>
            <a:r>
              <a:rPr dirty="0" sz="18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SUTURAL  CONNECTIVE TISSUE CONTACTS SEPERATING IT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FROM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SURROUNDING</a:t>
            </a:r>
            <a:r>
              <a:rPr dirty="0" sz="1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18415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ALL THE OTHER BONES ENLARGE AND DISPLACE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DIFFERENT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RATES AT DIFFERENT TIMES, THE SUTURAL SYSTEM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LACRIMAL  BONE PROVIDE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SLIPPAGE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MULTIPLE BONES ALONG THE  SUTURAL</a:t>
            </a:r>
            <a:r>
              <a:rPr dirty="0" sz="1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INTERFACES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17933" rIns="0" bIns="0" rtlCol="0" vert="horz">
            <a:spAutoFit/>
          </a:bodyPr>
          <a:lstStyle/>
          <a:p>
            <a:pPr marL="165100" marR="5080">
              <a:lnSpc>
                <a:spcPct val="120000"/>
              </a:lnSpc>
              <a:spcBef>
                <a:spcPts val="100"/>
              </a:spcBef>
            </a:pPr>
            <a:r>
              <a:rPr dirty="0" spc="-5"/>
              <a:t>THE LACRIMAL BONE </a:t>
            </a:r>
            <a:r>
              <a:rPr dirty="0"/>
              <a:t>ITSELF UNDERGOES </a:t>
            </a:r>
            <a:r>
              <a:rPr dirty="0" spc="-5"/>
              <a:t>A REMODELLING  ROTATION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2193163"/>
            <a:ext cx="7744459" cy="134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MEDIAL SUPERIOR PART REMAINS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LESS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EXPANDING  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BRIDGE,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WHILE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MORE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LATERAL INFERIOR PART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MOVES  MARKEDLY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OUTSIDE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KEEP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ETHMOIDAL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SINUS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0" y="3657600"/>
            <a:ext cx="3220212" cy="282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300" y="265620"/>
            <a:ext cx="8119745" cy="298958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800">
                <a:solidFill>
                  <a:srgbClr val="922968"/>
                </a:solidFill>
                <a:latin typeface="Palladio Uralic"/>
                <a:cs typeface="Palladio Uralic"/>
              </a:rPr>
              <a:t>THE MAXILLARY TUBEROSITY AND THE </a:t>
            </a:r>
            <a:r>
              <a:rPr dirty="0" sz="1800" spc="-5">
                <a:solidFill>
                  <a:srgbClr val="922968"/>
                </a:solidFill>
                <a:latin typeface="Palladio Uralic"/>
                <a:cs typeface="Palladio Uralic"/>
              </a:rPr>
              <a:t>KEY</a:t>
            </a:r>
            <a:r>
              <a:rPr dirty="0" sz="1800" spc="-90">
                <a:solidFill>
                  <a:srgbClr val="922968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922968"/>
                </a:solidFill>
                <a:latin typeface="Palladio Uralic"/>
                <a:cs typeface="Palladio Uralic"/>
              </a:rPr>
              <a:t>RIDGE</a:t>
            </a:r>
            <a:endParaRPr sz="1800">
              <a:latin typeface="Palladio Uralic"/>
              <a:cs typeface="Palladio Uralic"/>
            </a:endParaRPr>
          </a:p>
          <a:p>
            <a:pPr marL="12700" marR="12573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TUBEROSITY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THREE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DIRECTIONS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BY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BONE  DEPOSITION ON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EXTERNAL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SURFACE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410082"/>
                </a:solidFill>
                <a:latin typeface="Palladio Uralic"/>
                <a:cs typeface="Palladio Uralic"/>
              </a:rPr>
              <a:t>POSTERIORLY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CCFF33"/>
                </a:solidFill>
                <a:latin typeface="Palladio Uralic"/>
                <a:cs typeface="Palladio Uralic"/>
              </a:rPr>
              <a:t>LATERALLY</a:t>
            </a:r>
            <a:r>
              <a:rPr dirty="0" sz="1800">
                <a:solidFill>
                  <a:srgbClr val="410082"/>
                </a:solidFill>
                <a:latin typeface="Palladio Uralic"/>
                <a:cs typeface="Palladio Uralic"/>
              </a:rPr>
              <a:t>- BY DEPOSITION </a:t>
            </a:r>
            <a:r>
              <a:rPr dirty="0" sz="1800" spc="-5">
                <a:solidFill>
                  <a:srgbClr val="410082"/>
                </a:solidFill>
                <a:latin typeface="Palladio Uralic"/>
                <a:cs typeface="Palladio Uralic"/>
              </a:rPr>
              <a:t>ON THE BUCCAL</a:t>
            </a:r>
            <a:r>
              <a:rPr dirty="0" sz="1800" spc="-70">
                <a:solidFill>
                  <a:srgbClr val="410082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410082"/>
                </a:solidFill>
                <a:latin typeface="Palladio Uralic"/>
                <a:cs typeface="Palladio Uralic"/>
              </a:rPr>
              <a:t>SURFACE</a:t>
            </a:r>
            <a:endParaRPr sz="18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>
                <a:solidFill>
                  <a:srgbClr val="CCFF33"/>
                </a:solidFill>
                <a:latin typeface="Palladio Uralic"/>
                <a:cs typeface="Palladio Uralic"/>
              </a:rPr>
              <a:t>DOWNWARD</a:t>
            </a:r>
            <a:r>
              <a:rPr dirty="0" sz="1800">
                <a:solidFill>
                  <a:srgbClr val="410082"/>
                </a:solidFill>
                <a:latin typeface="Palladio Uralic"/>
                <a:cs typeface="Palladio Uralic"/>
              </a:rPr>
              <a:t>-BY </a:t>
            </a:r>
            <a:r>
              <a:rPr dirty="0" sz="1800" spc="-5">
                <a:solidFill>
                  <a:srgbClr val="410082"/>
                </a:solidFill>
                <a:latin typeface="Palladio Uralic"/>
                <a:cs typeface="Palladio Uralic"/>
              </a:rPr>
              <a:t>DEPOSITION OF BONE </a:t>
            </a:r>
            <a:r>
              <a:rPr dirty="0" sz="1800">
                <a:solidFill>
                  <a:srgbClr val="410082"/>
                </a:solidFill>
                <a:latin typeface="Palladio Uralic"/>
                <a:cs typeface="Palladio Uralic"/>
              </a:rPr>
              <a:t>ALONG </a:t>
            </a:r>
            <a:r>
              <a:rPr dirty="0" sz="1800" spc="-5">
                <a:solidFill>
                  <a:srgbClr val="410082"/>
                </a:solidFill>
                <a:latin typeface="Palladio Uralic"/>
                <a:cs typeface="Palladio Uralic"/>
              </a:rPr>
              <a:t>THE ALVEOLAR </a:t>
            </a:r>
            <a:r>
              <a:rPr dirty="0" sz="1800">
                <a:solidFill>
                  <a:srgbClr val="410082"/>
                </a:solidFill>
                <a:latin typeface="Palladio Uralic"/>
                <a:cs typeface="Palladio Uralic"/>
              </a:rPr>
              <a:t>RIDGES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ENDOSTEAL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SURFACE IS RESORPTIVE CONTRIBUTING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 MAXILLARY SINUS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ENLARGEMENT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09800" y="3429000"/>
            <a:ext cx="3686555" cy="3203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473151"/>
            <a:ext cx="46050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 REVERSAL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OCCURS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KEY</a:t>
            </a:r>
            <a:r>
              <a:rPr dirty="0" sz="18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RIDGE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700" y="4095369"/>
            <a:ext cx="38519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REVERSAL OCCURS AT POINT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</a:t>
            </a:r>
            <a:endParaRPr sz="18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36876" y="914400"/>
            <a:ext cx="3124200" cy="5843270"/>
            <a:chOff x="2436876" y="914400"/>
            <a:chExt cx="3124200" cy="5843270"/>
          </a:xfrm>
        </p:grpSpPr>
        <p:sp>
          <p:nvSpPr>
            <p:cNvPr id="5" name="object 5"/>
            <p:cNvSpPr/>
            <p:nvPr/>
          </p:nvSpPr>
          <p:spPr>
            <a:xfrm>
              <a:off x="2436876" y="914400"/>
              <a:ext cx="3046476" cy="3124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43200" y="4529328"/>
              <a:ext cx="2743200" cy="222808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514600" y="914400"/>
              <a:ext cx="3046476" cy="3124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548386"/>
            <a:ext cx="40093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00"/>
                </a:solidFill>
              </a:rPr>
              <a:t>THE VERTICAL DRIFT OF</a:t>
            </a:r>
            <a:r>
              <a:rPr dirty="0" sz="2000" spc="-120">
                <a:solidFill>
                  <a:srgbClr val="FFFF00"/>
                </a:solidFill>
              </a:rPr>
              <a:t> </a:t>
            </a:r>
            <a:r>
              <a:rPr dirty="0" sz="2000">
                <a:solidFill>
                  <a:srgbClr val="FFFF00"/>
                </a:solidFill>
              </a:rPr>
              <a:t>TEETH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673100" y="1585691"/>
            <a:ext cx="7815580" cy="33178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631825">
              <a:lnSpc>
                <a:spcPct val="120100"/>
              </a:lnSpc>
              <a:spcBef>
                <a:spcPts val="9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AS A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TOOTH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DRIFTS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VERTICALLY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SAME PROCESS</a:t>
            </a:r>
            <a:r>
              <a:rPr dirty="0" sz="20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ALVEOLAR REMODELLING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OCCURS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AS A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TOOTH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DRIFTS  MESIALLY OR</a:t>
            </a:r>
            <a:r>
              <a:rPr dirty="0" sz="20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DISTALLY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VERTICAL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DRIFT IS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DIFFERENT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FROM ERUPTION IN THAT</a:t>
            </a:r>
            <a:r>
              <a:rPr dirty="0" sz="20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TOOTH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DOES NOT MOVE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OUT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ITS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SOCKET AS IN  ERUPTION BUT THE PROESS OF</a:t>
            </a:r>
            <a:r>
              <a:rPr dirty="0" sz="20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DRIFT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MOVES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THE TOOTH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AND THE SOCKET AS A</a:t>
            </a:r>
            <a:r>
              <a:rPr dirty="0" sz="20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WHOLE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5500" y="3637254"/>
            <a:ext cx="771080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BY HARNESSING THE VERTICAL DRIFT MOVEMENT, THE  ORTHODONTIST CAN READILY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GUIDE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TEETH INTO  CALCULATED POSITIONS THEREBY TAKING ADVANTAGE</a:t>
            </a:r>
            <a:r>
              <a:rPr dirty="0" sz="20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GROWTH</a:t>
            </a:r>
            <a:r>
              <a:rPr dirty="0" sz="20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PROCESS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19400" y="762000"/>
            <a:ext cx="2250948" cy="2529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647445"/>
            <a:ext cx="7759065" cy="298894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NASAL</a:t>
            </a:r>
            <a:r>
              <a:rPr dirty="0" sz="1800" spc="-25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AIRWAY</a:t>
            </a:r>
            <a:endParaRPr sz="18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LINING SURFACES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BONY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WALLS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FLOOR OF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CHAMBERS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PREDOMINANTLY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RESORPTIVE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EXCEPT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THE OLFACTORY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FOSSAE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Palladio Uralic"/>
              <a:cs typeface="Palladio Uralic"/>
            </a:endParaRPr>
          </a:p>
          <a:p>
            <a:pPr marL="12700" marR="36703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THIS PRODUCES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LATERAL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ANTERIOR EXPANSION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18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CHAMBERS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DOWNWARD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RELOCATION OF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PALATE.THE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SIDE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BONY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</a:t>
            </a:r>
            <a:r>
              <a:rPr dirty="0" sz="1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DEPOSITORY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4598666"/>
            <a:ext cx="8251825" cy="13423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REMODELLING PATTERNS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INVOLVED 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INDIVIDUALLY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VARIABLE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A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THIN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PLATE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 TYPICALLY SHOWS ALTERNATE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FIELDS OF DEPOSITION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RESORPTION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ON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RIGHT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LEFT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SIDES PRODUCING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BUCKLING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SEEN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SEPTAL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DEVIATION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5224" y="345935"/>
            <a:ext cx="3382517" cy="630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62125"/>
            <a:ext cx="7623809" cy="2415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Mainly based on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observations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2355"/>
              </a:spcBef>
              <a:buClr>
                <a:srgbClr val="F8F8F8"/>
              </a:buClr>
              <a:buSzPct val="64285"/>
              <a:buChar char="-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No evident scientific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data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20100"/>
              </a:lnSpc>
              <a:spcBef>
                <a:spcPts val="1680"/>
              </a:spcBef>
              <a:buClr>
                <a:srgbClr val="F8F8F8"/>
              </a:buClr>
              <a:buSzPct val="64285"/>
              <a:buChar char="-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Lacked scientific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understanding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soon</a:t>
            </a:r>
            <a:r>
              <a:rPr dirty="0" sz="28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replaced  by other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theories.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2104" rIns="0" bIns="0" rtlCol="0" vert="horz">
            <a:spAutoFit/>
          </a:bodyPr>
          <a:lstStyle/>
          <a:p>
            <a:pPr marL="88900" marR="5080">
              <a:lnSpc>
                <a:spcPct val="110000"/>
              </a:lnSpc>
              <a:spcBef>
                <a:spcPts val="105"/>
              </a:spcBef>
            </a:pPr>
            <a:r>
              <a:rPr dirty="0"/>
              <a:t>THE BREADTH </a:t>
            </a:r>
            <a:r>
              <a:rPr dirty="0" spc="-5"/>
              <a:t>OF </a:t>
            </a:r>
            <a:r>
              <a:rPr dirty="0"/>
              <a:t>THE </a:t>
            </a:r>
            <a:r>
              <a:rPr dirty="0" spc="-5"/>
              <a:t>NASAL BRIDGE </a:t>
            </a:r>
            <a:r>
              <a:rPr dirty="0"/>
              <a:t>IN THE </a:t>
            </a:r>
            <a:r>
              <a:rPr dirty="0" spc="-5"/>
              <a:t>REGION </a:t>
            </a:r>
            <a:r>
              <a:rPr dirty="0"/>
              <a:t>JUST BELOW  </a:t>
            </a:r>
            <a:r>
              <a:rPr dirty="0" spc="-5"/>
              <a:t>THE FRONTONASAL </a:t>
            </a:r>
            <a:r>
              <a:rPr dirty="0"/>
              <a:t>SUTURE DOES </a:t>
            </a:r>
            <a:r>
              <a:rPr dirty="0" spc="-5"/>
              <a:t>NOT INCREASE </a:t>
            </a:r>
            <a:r>
              <a:rPr dirty="0"/>
              <a:t>MARKEDLY </a:t>
            </a:r>
            <a:r>
              <a:rPr dirty="0" spc="-10"/>
              <a:t>FROM  </a:t>
            </a:r>
            <a:r>
              <a:rPr dirty="0"/>
              <a:t>CHILDHOOD TO</a:t>
            </a:r>
            <a:r>
              <a:rPr dirty="0" spc="-30"/>
              <a:t> </a:t>
            </a:r>
            <a:r>
              <a:rPr dirty="0" spc="-5"/>
              <a:t>ADULTHOOD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4946623"/>
            <a:ext cx="7861300" cy="1782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MORE INFERIORLY IN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INFRORBITAL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AREA , THE MEDIAL WALL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EACH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ORBIT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EXPANDS AND BALLOONS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OUT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CONSIDERABLY IN</a:t>
            </a:r>
            <a:r>
              <a:rPr dirty="0" sz="1800" spc="-1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LATERAL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DIRECTION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CONJUNCTION WITH THE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ENLARGEMENT</a:t>
            </a:r>
            <a:endParaRPr sz="1800">
              <a:latin typeface="Palladio Uralic"/>
              <a:cs typeface="Palladio Uralic"/>
            </a:endParaRPr>
          </a:p>
          <a:p>
            <a:pPr marL="424180">
              <a:lnSpc>
                <a:spcPts val="1945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endParaRPr sz="1800">
              <a:latin typeface="Palladio Uralic"/>
              <a:cs typeface="Palladio Uralic"/>
            </a:endParaRPr>
          </a:p>
          <a:p>
            <a:pPr marL="12700" marR="957580">
              <a:lnSpc>
                <a:spcPct val="11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CHAMBERS.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ETHMOIDAL SINUSES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 THEREBY  ENLARGED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GREATLY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1600200"/>
            <a:ext cx="4724400" cy="2973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624586"/>
            <a:ext cx="32207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66CC"/>
                </a:solidFill>
              </a:rPr>
              <a:t>PALATAL</a:t>
            </a:r>
            <a:r>
              <a:rPr dirty="0" sz="2000" spc="-85">
                <a:solidFill>
                  <a:srgbClr val="FF66CC"/>
                </a:solidFill>
              </a:rPr>
              <a:t> </a:t>
            </a:r>
            <a:r>
              <a:rPr dirty="0" sz="2000">
                <a:solidFill>
                  <a:srgbClr val="FF66CC"/>
                </a:solidFill>
              </a:rPr>
              <a:t>REMODELLING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444500" y="930909"/>
            <a:ext cx="7898130" cy="2000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EVEN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THOUGH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LABIAL SIDE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WHOLE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ANTERIOR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PART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ARCH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RESORPTIVE,WITH BONE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BEING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ADDED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TO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INSIDE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ARCH,THE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ARCH STILL INCREASES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WIDTH AND THE PALATE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BECOMES</a:t>
            </a:r>
            <a:r>
              <a:rPr dirty="0" sz="18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WIDER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THIS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ANOTHER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EXAMPLE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V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PRINCIPLE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7000" y="3048000"/>
            <a:ext cx="25908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647445"/>
            <a:ext cx="7790180" cy="10134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pc="-5"/>
              <a:t>GROWTH </a:t>
            </a:r>
            <a:r>
              <a:rPr dirty="0"/>
              <a:t>ALONG </a:t>
            </a:r>
            <a:r>
              <a:rPr dirty="0" spc="-5"/>
              <a:t>THE </a:t>
            </a:r>
            <a:r>
              <a:rPr dirty="0"/>
              <a:t>MIDPALATAL SUTURE </a:t>
            </a:r>
            <a:r>
              <a:rPr dirty="0" spc="-5"/>
              <a:t>IS KNOWN </a:t>
            </a:r>
            <a:r>
              <a:rPr dirty="0"/>
              <a:t>TO  PARTICIPATE IN </a:t>
            </a:r>
            <a:r>
              <a:rPr dirty="0" spc="-5"/>
              <a:t>THE </a:t>
            </a:r>
            <a:r>
              <a:rPr dirty="0"/>
              <a:t>PROGRESSIVE WIDENING </a:t>
            </a:r>
            <a:r>
              <a:rPr dirty="0" spc="-5"/>
              <a:t>OF THE </a:t>
            </a:r>
            <a:r>
              <a:rPr dirty="0"/>
              <a:t>PALATE</a:t>
            </a:r>
            <a:r>
              <a:rPr dirty="0" spc="-90"/>
              <a:t> </a:t>
            </a:r>
            <a:r>
              <a:rPr dirty="0"/>
              <a:t>AND  </a:t>
            </a:r>
            <a:r>
              <a:rPr dirty="0" spc="-5"/>
              <a:t>THE ALVEOLAR</a:t>
            </a:r>
            <a:r>
              <a:rPr dirty="0" spc="-25"/>
              <a:t> </a:t>
            </a:r>
            <a:r>
              <a:rPr dirty="0"/>
              <a:t>ARCH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2622931"/>
            <a:ext cx="8270240" cy="134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6830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GROWS INFERIORLY BY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REMODELLING PROCESS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COMPLETE EXCHANGE OF OLD FOR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NEW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HARD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SOFT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TISSUE</a:t>
            </a:r>
            <a:endParaRPr sz="1800">
              <a:latin typeface="Palladio Uralic"/>
              <a:cs typeface="Palladio Uralic"/>
            </a:endParaRPr>
          </a:p>
          <a:p>
            <a:pPr marL="12700" marR="5080">
              <a:lnSpc>
                <a:spcPts val="2590"/>
              </a:lnSpc>
              <a:spcBef>
                <a:spcPts val="16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OCCURS.AT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EACH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SUCCEDING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LEVEL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 BECOMES,LITERALLY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DIFFERENT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PALATE.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926774"/>
            <a:ext cx="8098155" cy="10140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OCCUPIES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DIFFERENT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POSITION AND IS COMPOSED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DIFFERENT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BONE,CONNECTIVE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TISSUE ,EPITHELIA,BLOOD VESSELS,NERVE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EXTENSIONS AND SO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ON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300" y="341820"/>
            <a:ext cx="8294370" cy="20015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ROTATIONS,TIPPING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INFERIOR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DRIFT OF INDIVIDUAL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TEETH,IN COMBINATION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THE CHARACTERISTIC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EXTERNAL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BONY RESORPTIVE SURFACE 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WHOLE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PART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SOMETIMES RESULT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LOCALIZED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RUPTURE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 PROTRUSION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TOOTH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TIP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THROUGH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CORTEX.SUCH  PENETRATION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RESULTS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NORMAL DEFECT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CALLED</a:t>
            </a:r>
            <a:r>
              <a:rPr dirty="0" sz="1800" spc="3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9900"/>
                </a:solidFill>
                <a:latin typeface="Palladio Uralic"/>
                <a:cs typeface="Palladio Uralic"/>
              </a:rPr>
              <a:t>FENESTRA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8300" y="3635121"/>
            <a:ext cx="8380730" cy="2000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NATURAL INCREASE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WIDTH ARE THE RESULT OF  VERTICAL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DRIFT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POSTERIOR TEETH WITH EXPANSION  LATERALLY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OCCURING TO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V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PRINCIPLE OF GROWTH.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THERAPEUTICALLY INDUCED EXPANSION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MID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PALATAL</a:t>
            </a:r>
            <a:r>
              <a:rPr dirty="0" sz="1800" spc="-1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  IS AN ENTIRELY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DIFFERENT PROCESS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WHICH IS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CLINICALLY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IMPORTANT IN TWO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WAYS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854709"/>
            <a:ext cx="7449184" cy="1836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FFF00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 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POSSIBLE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EXPAND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INTO AN UNSTABLE  POSITION.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Palladio Uralic"/>
              <a:cs typeface="Palladio Uralic"/>
            </a:endParaRPr>
          </a:p>
          <a:p>
            <a:pPr marL="424180" marR="81280" indent="-18351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LATERAL ASPECT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IS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RESORPTIVE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NOT  DEPOSITORY.MOVING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TEETH INTO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AREAS OF RESORPTION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</a:t>
            </a:r>
            <a:endParaRPr sz="1800">
              <a:latin typeface="Palladio Uralic"/>
              <a:cs typeface="Palladio Uralic"/>
            </a:endParaRPr>
          </a:p>
          <a:p>
            <a:pPr marL="2413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PROBLEMATIC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3708272"/>
            <a:ext cx="7818755" cy="2330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FFF00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SINCE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MIDPALATAL SUTURE PLAYS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ONLY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SMALL ROLE</a:t>
            </a:r>
            <a:r>
              <a:rPr dirty="0" sz="18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SHELF LATERALLY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SHOULD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CLINICALLY POSSIBLE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INCREASE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WIDTH  EVEN AFTER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FUSION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MIDPALATAL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SUTURE.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424180" marR="215265" indent="-183515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SUCH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INCREASE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ARCH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WIDTH WOULD RESULT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FROM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REMODELLING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ALVEOLAR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PROECESS LATERALLY</a:t>
            </a:r>
            <a:r>
              <a:rPr dirty="0" sz="1800" spc="-114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INFERIORLY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624586"/>
            <a:ext cx="539496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922968"/>
                </a:solidFill>
              </a:rPr>
              <a:t>DOWNWARD MAXILLARY</a:t>
            </a:r>
            <a:r>
              <a:rPr dirty="0" sz="2000" spc="-95">
                <a:solidFill>
                  <a:srgbClr val="922968"/>
                </a:solidFill>
              </a:rPr>
              <a:t> </a:t>
            </a:r>
            <a:r>
              <a:rPr dirty="0" sz="2000">
                <a:solidFill>
                  <a:srgbClr val="922968"/>
                </a:solidFill>
              </a:rPr>
              <a:t>DISPLACEMENT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368300" y="930909"/>
            <a:ext cx="8811895" cy="4305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PRIMARY DISPLACEMENT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WHOLE ETHMOMAXILLARY</a:t>
            </a:r>
            <a:r>
              <a:rPr dirty="0" sz="1800" spc="-1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COMPLEX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AN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INFERIOR DIRECTION 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ACCOMPANIED</a:t>
            </a:r>
            <a:r>
              <a:rPr dirty="0" sz="1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BY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SIMULTANEOUS REMODELLING IN ALL AREAS,INSIDE AND</a:t>
            </a:r>
            <a:r>
              <a:rPr dirty="0" sz="1800" spc="-114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OUT,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THROUGHOUT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NASOMAXILLARY</a:t>
            </a:r>
            <a:r>
              <a:rPr dirty="0" sz="18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REGION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Palladio Uralic"/>
              <a:cs typeface="Palladio Uralic"/>
            </a:endParaRPr>
          </a:p>
          <a:p>
            <a:pPr marL="12700" marR="207010">
              <a:lnSpc>
                <a:spcPct val="12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NEW BONE IS ADDED AT THE FRONTOMAXILLARY,ZYGOTEMPORAL,  ZYGOTEMPORAL,ZYGOSPHENOIDAL,ETHMOMAXILLARY,ETHMOFRONTAL,  NASOFRONTAL,FRONTOLACRIMAL,PALATINE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VOMERINE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Palladio Uralic"/>
              <a:cs typeface="Palladio Uralic"/>
            </a:endParaRPr>
          </a:p>
          <a:p>
            <a:pPr marL="12700" marR="454659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THESE MULTIPLE SUTURAL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DEPOSITS ACCOMPANY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DISPLACEMENT</a:t>
            </a:r>
            <a:r>
              <a:rPr dirty="0" sz="1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 NOT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PACEMAKER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IT.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41820"/>
            <a:ext cx="7505065" cy="68516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SUTURAL BONE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NOT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PUSH THE</a:t>
            </a:r>
            <a:r>
              <a:rPr dirty="0" sz="1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NASOMAXILLARY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COMPLEX DOWN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AWAY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FROM THE CRANIAL</a:t>
            </a:r>
            <a:r>
              <a:rPr dirty="0" sz="18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FLOOR.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2318131"/>
            <a:ext cx="657796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PRODUCED BY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EXPANDING SOFT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TISSUES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0" y="3964304"/>
            <a:ext cx="7705725" cy="134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THIS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PLACES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ALL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BONES IN NEW POSITION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CONJUNCTION  WITH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GENERALIZED EXPANSION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SOFT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TISSUE MATRIX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MAINTAINS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CONTINUOUS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CONTACT AS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BONES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BECOME</a:t>
            </a:r>
            <a:r>
              <a:rPr dirty="0" sz="1800" spc="4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5">
                <a:solidFill>
                  <a:srgbClr val="FF9900"/>
                </a:solidFill>
                <a:latin typeface="Georgia"/>
                <a:cs typeface="Georgia"/>
              </a:rPr>
              <a:t>‘SEPERATED’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300" y="189737"/>
            <a:ext cx="7548245" cy="2331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ACCORDING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CLOCKWISE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 COUNTERCLOCKWISE  ROTATORY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DISPLACEMENTS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CAUSED BY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DOWNWARD AND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 GROWTH 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MIDDLE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CRANIAL FOSSA,THE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NASOMAXILLARY COMPLEX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MUST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UNDERGO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</a:t>
            </a:r>
            <a:r>
              <a:rPr dirty="0" sz="1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CORRESPONDING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ROTATION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ORDER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SUSTAIN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PROPER  POSITION RELATIVE TO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VERTICAL REFERENCE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LINE AND TO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NEUTRAL ORBITAL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AXIS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8300" y="3212719"/>
            <a:ext cx="277495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66CC"/>
                </a:solidFill>
              </a:rPr>
              <a:t>MAXILLARY</a:t>
            </a:r>
            <a:r>
              <a:rPr dirty="0" sz="2000" spc="-85">
                <a:solidFill>
                  <a:srgbClr val="FF66CC"/>
                </a:solidFill>
              </a:rPr>
              <a:t> </a:t>
            </a:r>
            <a:r>
              <a:rPr dirty="0" sz="2000">
                <a:solidFill>
                  <a:srgbClr val="FF66CC"/>
                </a:solidFill>
              </a:rPr>
              <a:t>SUTURES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368300" y="3848480"/>
            <a:ext cx="8323580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WHOLE MAXILLARY COMPLEX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DISPLACED DOWNWARDS</a:t>
            </a:r>
            <a:r>
              <a:rPr dirty="0" sz="1800" spc="-10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FORWARDS, IT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UNDERGOES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FRONTAL SLIDE AT SUTURAL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JUNCTIONS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LACRIMAL,ZYGOMATIC,NASAL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ETHMOIDAL</a:t>
            </a:r>
            <a:r>
              <a:rPr dirty="0" sz="1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BONES.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626109"/>
            <a:ext cx="841375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148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THE </a:t>
            </a:r>
            <a:r>
              <a:rPr dirty="0"/>
              <a:t>DOWNWARD AND </a:t>
            </a:r>
            <a:r>
              <a:rPr dirty="0" spc="-5"/>
              <a:t>FORWARD MOVEMENT OCCUR AT THE SAME TME  </a:t>
            </a:r>
            <a:r>
              <a:rPr dirty="0"/>
              <a:t>AND THEY </a:t>
            </a:r>
            <a:r>
              <a:rPr dirty="0" spc="-5"/>
              <a:t>ARE </a:t>
            </a:r>
            <a:r>
              <a:rPr dirty="0"/>
              <a:t>PRODUCED BY </a:t>
            </a:r>
            <a:r>
              <a:rPr dirty="0" spc="-5"/>
              <a:t>THE SAME </a:t>
            </a:r>
            <a:r>
              <a:rPr dirty="0"/>
              <a:t>ACTUAL DISPLACEMENT  PROCESS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4741922"/>
            <a:ext cx="7324090" cy="1013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95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IT IS NOT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POSSIBLE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BONE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HAVE GROWTH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JUST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ITS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SUTURES,NOR IS IT POSSIBLE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HAVE</a:t>
            </a:r>
            <a:r>
              <a:rPr dirty="0" sz="1800" spc="-114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GENERALIZED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SURFACE GROWTH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WITHOUT SUTURAL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INVOLVEMENT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2209800"/>
            <a:ext cx="8229600" cy="1935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418020"/>
            <a:ext cx="7990205" cy="13430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 ADDITIONS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ON SURFACE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X ENLARGE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SURFACE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AREA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BONE,BUT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ADDITION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MUST ALSO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 MADE BY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DEPOSITS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SURFACE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Y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ORDER TO MAINTAIN THE MORPHOLOGICAL  FORM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62200" y="2436876"/>
            <a:ext cx="4114800" cy="2581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824230"/>
            <a:ext cx="73120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3545" algn="l"/>
              </a:tabLst>
            </a:pPr>
            <a:r>
              <a:rPr dirty="0" sz="2050" spc="41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3200" b="1">
                <a:latin typeface="Times New Roman"/>
                <a:cs typeface="Times New Roman"/>
              </a:rPr>
              <a:t>Sutural theory </a:t>
            </a:r>
            <a:r>
              <a:rPr dirty="0" sz="2800" spc="-10" b="1">
                <a:latin typeface="Times New Roman"/>
                <a:cs typeface="Times New Roman"/>
              </a:rPr>
              <a:t>Proposed </a:t>
            </a:r>
            <a:r>
              <a:rPr dirty="0" sz="2800" spc="-5" b="1">
                <a:latin typeface="Times New Roman"/>
                <a:cs typeface="Times New Roman"/>
              </a:rPr>
              <a:t>by Sicher in</a:t>
            </a:r>
            <a:r>
              <a:rPr dirty="0" sz="2800" spc="-9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1955: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700" y="1494790"/>
            <a:ext cx="7936230" cy="36531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4241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According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Sicher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1480">
              <a:lnSpc>
                <a:spcPct val="140000"/>
              </a:lnSpc>
              <a:spcBef>
                <a:spcPts val="1680"/>
              </a:spcBef>
            </a:pPr>
            <a:r>
              <a:rPr dirty="0" sz="1800" spc="5">
                <a:solidFill>
                  <a:srgbClr val="F8F8F8"/>
                </a:solidFill>
                <a:latin typeface="Times New Roman"/>
                <a:cs typeface="Times New Roman"/>
              </a:rPr>
              <a:t>-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“The primary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event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sutural growth is the  proliferation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connective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tissue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between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two bones. If sutural tissue proliferates,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creates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space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appositional growth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border of  the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bones”.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41820"/>
            <a:ext cx="8082280" cy="134302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5"/>
              </a:spcBef>
            </a:pPr>
            <a:r>
              <a:rPr dirty="0"/>
              <a:t>A </a:t>
            </a:r>
            <a:r>
              <a:rPr dirty="0" spc="-5"/>
              <a:t>GOOD </a:t>
            </a:r>
            <a:r>
              <a:rPr dirty="0"/>
              <a:t>EXAMPLE </a:t>
            </a:r>
            <a:r>
              <a:rPr dirty="0" spc="-5"/>
              <a:t>OF </a:t>
            </a:r>
            <a:r>
              <a:rPr dirty="0"/>
              <a:t>AN ORTHOPAEDIC </a:t>
            </a:r>
            <a:r>
              <a:rPr dirty="0" spc="-10"/>
              <a:t>FORCE </a:t>
            </a:r>
            <a:r>
              <a:rPr dirty="0"/>
              <a:t>SYSTEM </a:t>
            </a:r>
            <a:r>
              <a:rPr dirty="0" spc="-5"/>
              <a:t>DESIGNED TO  </a:t>
            </a:r>
            <a:r>
              <a:rPr dirty="0"/>
              <a:t>MODIFY DISPLACEMENT </a:t>
            </a:r>
            <a:r>
              <a:rPr dirty="0" spc="-5"/>
              <a:t>AT THE SUTURES IS THE </a:t>
            </a:r>
            <a:r>
              <a:rPr dirty="0"/>
              <a:t>USE </a:t>
            </a:r>
            <a:r>
              <a:rPr dirty="0" spc="-5"/>
              <a:t>OF </a:t>
            </a:r>
            <a:r>
              <a:rPr dirty="0"/>
              <a:t>MAXILLARY  </a:t>
            </a:r>
            <a:r>
              <a:rPr dirty="0" spc="-5"/>
              <a:t>ORTHOPAEDIC </a:t>
            </a:r>
            <a:r>
              <a:rPr dirty="0"/>
              <a:t>TRACTION,USING </a:t>
            </a:r>
            <a:r>
              <a:rPr dirty="0" spc="-10"/>
              <a:t>FACE </a:t>
            </a:r>
            <a:r>
              <a:rPr dirty="0" spc="-5"/>
              <a:t>MASK </a:t>
            </a:r>
            <a:r>
              <a:rPr dirty="0"/>
              <a:t>ATTACHED </a:t>
            </a:r>
            <a:r>
              <a:rPr dirty="0" spc="-5"/>
              <a:t>TO A RAPID  </a:t>
            </a:r>
            <a:r>
              <a:rPr dirty="0"/>
              <a:t>PALATAL</a:t>
            </a:r>
            <a:r>
              <a:rPr dirty="0" spc="-30"/>
              <a:t> </a:t>
            </a:r>
            <a:r>
              <a:rPr dirty="0"/>
              <a:t>EXPANDER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2318131"/>
            <a:ext cx="8018780" cy="134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REMODELING AND DISPLACEMENT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CHANGES OF BOTH THE  RAMUS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MIDDLE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CRANIAL FOSSA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PRODUCE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LOWERING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MANDIBULAR ARCH.THIS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ACCOMODATES THE 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VERTICAL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NASOMAXILLARY</a:t>
            </a:r>
            <a:r>
              <a:rPr dirty="0" sz="1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COMPLEX.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677536"/>
            <a:ext cx="822325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690245" indent="-4114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SIGNIFICANTLY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AMOUNT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UPWARD MANDIBULAR</a:t>
            </a:r>
            <a:r>
              <a:rPr dirty="0" sz="18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TOOTH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DRIFT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CAN BE MUCH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LESS THAN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DOWNWARD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DRIFT</a:t>
            </a:r>
            <a:endParaRPr sz="18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TEETH.THIS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ONE OF THE SEVERAL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REASONS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THAT ORTHODONTIC PROCEDURES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ATTACK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DENTITION SINCE IT IS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THAT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CAN BE MOST READILY  CONTROLLED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ALTERED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19227"/>
            <a:ext cx="6015990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66CC"/>
                </a:solidFill>
              </a:rPr>
              <a:t>THE </a:t>
            </a:r>
            <a:r>
              <a:rPr dirty="0" sz="2000" spc="-5">
                <a:solidFill>
                  <a:srgbClr val="FF66CC"/>
                </a:solidFill>
              </a:rPr>
              <a:t>CHEEK </a:t>
            </a:r>
            <a:r>
              <a:rPr dirty="0" sz="2000">
                <a:solidFill>
                  <a:srgbClr val="FF66CC"/>
                </a:solidFill>
              </a:rPr>
              <a:t>BONE </a:t>
            </a:r>
            <a:r>
              <a:rPr dirty="0" sz="2000" spc="5">
                <a:solidFill>
                  <a:srgbClr val="FF66CC"/>
                </a:solidFill>
              </a:rPr>
              <a:t>AND </a:t>
            </a:r>
            <a:r>
              <a:rPr dirty="0" sz="2000">
                <a:solidFill>
                  <a:srgbClr val="FF66CC"/>
                </a:solidFill>
              </a:rPr>
              <a:t>THE </a:t>
            </a:r>
            <a:r>
              <a:rPr dirty="0" sz="2000" spc="-5">
                <a:solidFill>
                  <a:srgbClr val="FF66CC"/>
                </a:solidFill>
              </a:rPr>
              <a:t>ZYGOMATIC</a:t>
            </a:r>
            <a:r>
              <a:rPr dirty="0" sz="2000" spc="-120">
                <a:solidFill>
                  <a:srgbClr val="FF66CC"/>
                </a:solidFill>
              </a:rPr>
              <a:t> </a:t>
            </a:r>
            <a:r>
              <a:rPr dirty="0" sz="2000">
                <a:solidFill>
                  <a:srgbClr val="FF66CC"/>
                </a:solidFill>
              </a:rPr>
              <a:t>ARCH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444500" y="1357629"/>
            <a:ext cx="7649209" cy="2000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POSTERIOR SIDE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MALAR PROTUBERANCE WITHIN</a:t>
            </a:r>
            <a:r>
              <a:rPr dirty="0" sz="18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TEMPORAL FOSSA IS</a:t>
            </a:r>
            <a:r>
              <a:rPr dirty="0" sz="1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DEPOSITORY.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Palladio Uralic"/>
              <a:cs typeface="Palladio Uralic"/>
            </a:endParaRPr>
          </a:p>
          <a:p>
            <a:pPr marL="12700" marR="78232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TOGETHER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THE RESORPTIVE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ANTERIOR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SURFACE,THE  CHEEKBONE RELOCATES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POSTERIORLY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IT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ENLARGES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704969"/>
            <a:ext cx="7263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INFERIOR EDGE OF THE ZYGOMA 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HEAVILY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DEPOSITORY.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265620"/>
            <a:ext cx="7849234" cy="1672589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5"/>
              </a:spcBef>
            </a:pPr>
            <a:r>
              <a:rPr dirty="0"/>
              <a:t>THE </a:t>
            </a:r>
            <a:r>
              <a:rPr dirty="0" spc="-5"/>
              <a:t>ZYGOMATIC ARCH MOVES </a:t>
            </a:r>
            <a:r>
              <a:rPr dirty="0"/>
              <a:t>LATERALLY BY RESORPTION </a:t>
            </a:r>
            <a:r>
              <a:rPr dirty="0" spc="-5"/>
              <a:t>ON THE  </a:t>
            </a:r>
            <a:r>
              <a:rPr dirty="0"/>
              <a:t>MESIAL SIDE WITHIN </a:t>
            </a:r>
            <a:r>
              <a:rPr dirty="0" spc="-5"/>
              <a:t>THE TEMPORAL FOSSA </a:t>
            </a:r>
            <a:r>
              <a:rPr dirty="0"/>
              <a:t>AND </a:t>
            </a:r>
            <a:r>
              <a:rPr dirty="0" spc="-5"/>
              <a:t>BY </a:t>
            </a:r>
            <a:r>
              <a:rPr dirty="0"/>
              <a:t>DEPOSITION  </a:t>
            </a:r>
            <a:r>
              <a:rPr dirty="0" spc="-5"/>
              <a:t>ON THE </a:t>
            </a:r>
            <a:r>
              <a:rPr dirty="0"/>
              <a:t>LATERAL SIDE.THIS </a:t>
            </a:r>
            <a:r>
              <a:rPr dirty="0" spc="-5"/>
              <a:t>ENLARGES THE TEMPORAL FOSSA </a:t>
            </a:r>
            <a:r>
              <a:rPr dirty="0"/>
              <a:t>AND  </a:t>
            </a:r>
            <a:r>
              <a:rPr dirty="0" spc="-5"/>
              <a:t>KEEPS THE CHEEK BONE PROPORTIONATELY </a:t>
            </a:r>
            <a:r>
              <a:rPr dirty="0"/>
              <a:t>BROAD IN </a:t>
            </a:r>
            <a:r>
              <a:rPr dirty="0" spc="-5"/>
              <a:t>RELATION  TO FACE </a:t>
            </a:r>
            <a:r>
              <a:rPr dirty="0"/>
              <a:t>AND JAW AND </a:t>
            </a:r>
            <a:r>
              <a:rPr dirty="0" spc="-5"/>
              <a:t>THE </a:t>
            </a:r>
            <a:r>
              <a:rPr dirty="0"/>
              <a:t>MASTICATORY</a:t>
            </a:r>
            <a:r>
              <a:rPr dirty="0" spc="-70"/>
              <a:t> </a:t>
            </a:r>
            <a:r>
              <a:rPr dirty="0"/>
              <a:t>MUSCULATURE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5534355"/>
            <a:ext cx="5275580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ANTERIOR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RIM OF THE TEMPORAL FOSSA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MOVES POSTERIORLY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BY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V</a:t>
            </a:r>
            <a:r>
              <a:rPr dirty="0" sz="1800" spc="3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PRINCIPLE</a:t>
            </a:r>
            <a:endParaRPr sz="1800">
              <a:latin typeface="Palladio Uralic"/>
              <a:cs typeface="Palladio Ural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24200" y="2286000"/>
            <a:ext cx="3275329" cy="2974975"/>
            <a:chOff x="3124200" y="2286000"/>
            <a:chExt cx="3275329" cy="2974975"/>
          </a:xfrm>
        </p:grpSpPr>
        <p:sp>
          <p:nvSpPr>
            <p:cNvPr id="5" name="object 5"/>
            <p:cNvSpPr/>
            <p:nvPr/>
          </p:nvSpPr>
          <p:spPr>
            <a:xfrm>
              <a:off x="3124200" y="2286000"/>
              <a:ext cx="2506979" cy="29748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725035" y="3668649"/>
              <a:ext cx="1674495" cy="149225"/>
            </a:xfrm>
            <a:custGeom>
              <a:avLst/>
              <a:gdLst/>
              <a:ahLst/>
              <a:cxnLst/>
              <a:rect l="l" t="t" r="r" b="b"/>
              <a:pathLst>
                <a:path w="1674495" h="149225">
                  <a:moveTo>
                    <a:pt x="81771" y="50571"/>
                  </a:moveTo>
                  <a:lnTo>
                    <a:pt x="56674" y="63793"/>
                  </a:lnTo>
                  <a:lnTo>
                    <a:pt x="80546" y="79139"/>
                  </a:lnTo>
                  <a:lnTo>
                    <a:pt x="1672843" y="148717"/>
                  </a:lnTo>
                  <a:lnTo>
                    <a:pt x="1674114" y="120268"/>
                  </a:lnTo>
                  <a:lnTo>
                    <a:pt x="81771" y="50571"/>
                  </a:lnTo>
                  <a:close/>
                </a:path>
                <a:path w="1674495" h="149225">
                  <a:moveTo>
                    <a:pt x="116586" y="0"/>
                  </a:moveTo>
                  <a:lnTo>
                    <a:pt x="0" y="61340"/>
                  </a:lnTo>
                  <a:lnTo>
                    <a:pt x="104139" y="128269"/>
                  </a:lnTo>
                  <a:lnTo>
                    <a:pt x="110743" y="132587"/>
                  </a:lnTo>
                  <a:lnTo>
                    <a:pt x="119634" y="130682"/>
                  </a:lnTo>
                  <a:lnTo>
                    <a:pt x="123825" y="123951"/>
                  </a:lnTo>
                  <a:lnTo>
                    <a:pt x="128142" y="117348"/>
                  </a:lnTo>
                  <a:lnTo>
                    <a:pt x="126237" y="108584"/>
                  </a:lnTo>
                  <a:lnTo>
                    <a:pt x="119634" y="104267"/>
                  </a:lnTo>
                  <a:lnTo>
                    <a:pt x="80546" y="79139"/>
                  </a:lnTo>
                  <a:lnTo>
                    <a:pt x="27812" y="76834"/>
                  </a:lnTo>
                  <a:lnTo>
                    <a:pt x="28955" y="48259"/>
                  </a:lnTo>
                  <a:lnTo>
                    <a:pt x="86159" y="48259"/>
                  </a:lnTo>
                  <a:lnTo>
                    <a:pt x="129793" y="25273"/>
                  </a:lnTo>
                  <a:lnTo>
                    <a:pt x="132587" y="16637"/>
                  </a:lnTo>
                  <a:lnTo>
                    <a:pt x="125222" y="2667"/>
                  </a:lnTo>
                  <a:lnTo>
                    <a:pt x="116586" y="0"/>
                  </a:lnTo>
                  <a:close/>
                </a:path>
                <a:path w="1674495" h="149225">
                  <a:moveTo>
                    <a:pt x="28955" y="48259"/>
                  </a:moveTo>
                  <a:lnTo>
                    <a:pt x="27812" y="76834"/>
                  </a:lnTo>
                  <a:lnTo>
                    <a:pt x="80546" y="79139"/>
                  </a:lnTo>
                  <a:lnTo>
                    <a:pt x="74393" y="75183"/>
                  </a:lnTo>
                  <a:lnTo>
                    <a:pt x="35051" y="75183"/>
                  </a:lnTo>
                  <a:lnTo>
                    <a:pt x="36067" y="50545"/>
                  </a:lnTo>
                  <a:lnTo>
                    <a:pt x="81183" y="50545"/>
                  </a:lnTo>
                  <a:lnTo>
                    <a:pt x="28955" y="48259"/>
                  </a:lnTo>
                  <a:close/>
                </a:path>
                <a:path w="1674495" h="149225">
                  <a:moveTo>
                    <a:pt x="36067" y="50545"/>
                  </a:moveTo>
                  <a:lnTo>
                    <a:pt x="35051" y="75183"/>
                  </a:lnTo>
                  <a:lnTo>
                    <a:pt x="56674" y="63793"/>
                  </a:lnTo>
                  <a:lnTo>
                    <a:pt x="36067" y="50545"/>
                  </a:lnTo>
                  <a:close/>
                </a:path>
                <a:path w="1674495" h="149225">
                  <a:moveTo>
                    <a:pt x="56674" y="63793"/>
                  </a:moveTo>
                  <a:lnTo>
                    <a:pt x="35051" y="75183"/>
                  </a:lnTo>
                  <a:lnTo>
                    <a:pt x="74393" y="75183"/>
                  </a:lnTo>
                  <a:lnTo>
                    <a:pt x="56674" y="63793"/>
                  </a:lnTo>
                  <a:close/>
                </a:path>
                <a:path w="1674495" h="149225">
                  <a:moveTo>
                    <a:pt x="81183" y="50545"/>
                  </a:moveTo>
                  <a:lnTo>
                    <a:pt x="36067" y="50545"/>
                  </a:lnTo>
                  <a:lnTo>
                    <a:pt x="56674" y="63793"/>
                  </a:lnTo>
                  <a:lnTo>
                    <a:pt x="81771" y="50571"/>
                  </a:lnTo>
                  <a:lnTo>
                    <a:pt x="81183" y="50545"/>
                  </a:lnTo>
                  <a:close/>
                </a:path>
                <a:path w="1674495" h="149225">
                  <a:moveTo>
                    <a:pt x="86159" y="48259"/>
                  </a:moveTo>
                  <a:lnTo>
                    <a:pt x="28955" y="48259"/>
                  </a:lnTo>
                  <a:lnTo>
                    <a:pt x="81771" y="50571"/>
                  </a:lnTo>
                  <a:lnTo>
                    <a:pt x="86159" y="48259"/>
                  </a:lnTo>
                  <a:close/>
                </a:path>
              </a:pathLst>
            </a:custGeom>
            <a:solidFill>
              <a:srgbClr val="FF66CC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571245"/>
            <a:ext cx="8073390" cy="2000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MALAR REGION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BECOMES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RELOCATED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POSTERIORLY,THE CONTIGUOUS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REGION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ENLARGING IN</a:t>
            </a:r>
            <a:r>
              <a:rPr dirty="0" sz="18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OPPOSITE,ANTERIOR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DIRECTION.THIS RESULTS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APROGRESSIVELY  MORE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PROTRUSIVE APPEARING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NOSE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ANTEROPOSTERIORLY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MUCH DEEPER FACE.THIS IS A MAJOR TOPOGRAPHICAL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CHANGE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CHILDHOOD-TO-ADULT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FACE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43200" y="2971800"/>
            <a:ext cx="3331464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395427"/>
            <a:ext cx="2393950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FFFF00"/>
                </a:solidFill>
              </a:rPr>
              <a:t>ORBITAL</a:t>
            </a:r>
            <a:r>
              <a:rPr dirty="0" sz="2000" spc="-65">
                <a:solidFill>
                  <a:srgbClr val="FFFF00"/>
                </a:solidFill>
              </a:rPr>
              <a:t> </a:t>
            </a:r>
            <a:r>
              <a:rPr dirty="0" sz="2000">
                <a:solidFill>
                  <a:srgbClr val="FFFF00"/>
                </a:solidFill>
              </a:rPr>
              <a:t>GROWTH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596900" y="1068070"/>
            <a:ext cx="7778115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CHANGES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ORBIT 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COMPLEX,BECAUSE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MANY SEPARATE BONES PRESENT AND THEIR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DIFFERENT  RATES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,TIMINGS,DIRECTIONS,AND AMOUNTS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18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REMODELING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3702177"/>
            <a:ext cx="756412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FIRST THE ORBIT GROWS BY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V PRINCIPLE.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ASSOCIATION  WITH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BONE GROWTH AT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MANY SUTURES WITHIN 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OUTSIDE THE ORBIT,THE ORBITAL FLOOR 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DISPLACED AND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ENLARGES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PROGRESSIVE DOWNWARD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DIRECTION ALONG THE REST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NASOMAXILLARY</a:t>
            </a:r>
            <a:r>
              <a:rPr dirty="0" sz="18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COMPLEX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95045"/>
            <a:ext cx="759460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GROWTH CHANGES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MALAR PROCESS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SIMILAR TO  THOSE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MANDIBULAR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CORONOID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PROCESS,ITS  COUNTERPART.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BOTH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 BACKWARD ,ALONG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BACKWARD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ELONGATION OF WHOLE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BONE,BY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ANTERIOR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RESORPTION AND POSTERIOR</a:t>
            </a:r>
            <a:r>
              <a:rPr dirty="0" sz="1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DEPOSITION.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600" y="2520695"/>
            <a:ext cx="4572000" cy="3739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5039" rIns="0" bIns="0" rtlCol="0" vert="horz">
            <a:spAutoFit/>
          </a:bodyPr>
          <a:lstStyle/>
          <a:p>
            <a:pPr marL="576580" marR="5080" indent="-412115">
              <a:lnSpc>
                <a:spcPct val="100000"/>
              </a:lnSpc>
              <a:spcBef>
                <a:spcPts val="100"/>
              </a:spcBef>
            </a:pPr>
            <a:r>
              <a:rPr dirty="0"/>
              <a:t>DEPOSITION TAKES </a:t>
            </a:r>
            <a:r>
              <a:rPr dirty="0" spc="-5"/>
              <a:t>PLACE ON THE </a:t>
            </a:r>
            <a:r>
              <a:rPr dirty="0"/>
              <a:t>INTRA </a:t>
            </a:r>
            <a:r>
              <a:rPr dirty="0" spc="-5"/>
              <a:t>ORBITAL </a:t>
            </a:r>
            <a:r>
              <a:rPr dirty="0"/>
              <a:t>SIDE (SUPERIOR)  SIDE AND </a:t>
            </a:r>
            <a:r>
              <a:rPr dirty="0" spc="-5"/>
              <a:t>RESORPTION ON THE </a:t>
            </a:r>
            <a:r>
              <a:rPr dirty="0"/>
              <a:t>MAXILLARY SINUS </a:t>
            </a:r>
            <a:r>
              <a:rPr dirty="0" spc="-5"/>
              <a:t>SIDE  (INFERIOR)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3100" y="4917630"/>
            <a:ext cx="7719059" cy="13436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ORBITAL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BONES ARE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NECESSARILY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DISPLACED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SAME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DIRECTION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BECAUSE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THEY 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PARTS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SAME BONE,BUT THEY UNDERGO REMODELING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RELOCATION  MOVEMENTS IN THE OPPOSING</a:t>
            </a:r>
            <a:r>
              <a:rPr dirty="0" sz="1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DIRECTIONS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2600" y="1447800"/>
            <a:ext cx="5263896" cy="3389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472186"/>
            <a:ext cx="461581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9900"/>
                </a:solidFill>
              </a:rPr>
              <a:t>THEORIES </a:t>
            </a:r>
            <a:r>
              <a:rPr dirty="0" sz="2000" spc="-5">
                <a:solidFill>
                  <a:srgbClr val="FF9900"/>
                </a:solidFill>
              </a:rPr>
              <a:t>OF GROWTH </a:t>
            </a:r>
            <a:r>
              <a:rPr dirty="0" sz="2000">
                <a:solidFill>
                  <a:srgbClr val="FF9900"/>
                </a:solidFill>
              </a:rPr>
              <a:t>OF</a:t>
            </a:r>
            <a:r>
              <a:rPr dirty="0" sz="2000" spc="-80">
                <a:solidFill>
                  <a:srgbClr val="FF9900"/>
                </a:solidFill>
              </a:rPr>
              <a:t> </a:t>
            </a:r>
            <a:r>
              <a:rPr dirty="0" sz="2000">
                <a:solidFill>
                  <a:srgbClr val="FF9900"/>
                </a:solidFill>
              </a:rPr>
              <a:t>MAXILLA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596900" y="1203706"/>
            <a:ext cx="7586345" cy="20148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00"/>
                </a:solidFill>
                <a:latin typeface="Palladio Uralic"/>
                <a:cs typeface="Palladio Uralic"/>
              </a:rPr>
              <a:t>SUTURAL</a:t>
            </a:r>
            <a:r>
              <a:rPr dirty="0" sz="2000" spc="-40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00"/>
                </a:solidFill>
                <a:latin typeface="Palladio Uralic"/>
                <a:cs typeface="Palladio Uralic"/>
              </a:rPr>
              <a:t>THEORY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>
              <a:latin typeface="Palladio Uralic"/>
              <a:cs typeface="Palladio Uralic"/>
            </a:endParaRPr>
          </a:p>
          <a:p>
            <a:pPr marL="424180" indent="-412115">
              <a:lnSpc>
                <a:spcPct val="100000"/>
              </a:lnSpc>
              <a:spcBef>
                <a:spcPts val="5"/>
              </a:spcBef>
              <a:buClr>
                <a:srgbClr val="F8F8F8"/>
              </a:buClr>
              <a:buSzPct val="102777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1800">
                <a:solidFill>
                  <a:srgbClr val="410082"/>
                </a:solidFill>
                <a:latin typeface="Palladio Uralic"/>
                <a:cs typeface="Palladio Uralic"/>
              </a:rPr>
              <a:t>SUTURAL THEORY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PROPOSED IN THE MID</a:t>
            </a:r>
            <a:r>
              <a:rPr dirty="0" sz="18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1920s</a:t>
            </a:r>
            <a:endParaRPr sz="1800">
              <a:latin typeface="Palladio Uralic"/>
              <a:cs typeface="Palladio Uralic"/>
            </a:endParaRPr>
          </a:p>
          <a:p>
            <a:pPr marL="2413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GROWTH, FORM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DIMENSIONS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 GOVERNED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BY  INTRINSIC GENETIC PROGRAMMING RESIDING WITHIN THE  PERIOSTEUM,SUTURES AND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CARTILAGES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3906392"/>
            <a:ext cx="6120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100"/>
              </a:spcBef>
              <a:buClr>
                <a:srgbClr val="F8F8F8"/>
              </a:buClr>
              <a:buSzPct val="102777"/>
              <a:buFont typeface="Georgia"/>
              <a:buChar char="•"/>
              <a:tabLst>
                <a:tab pos="424180" algn="l"/>
                <a:tab pos="424815" algn="l"/>
              </a:tabLst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WAS SUPPOSED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SELF</a:t>
            </a:r>
            <a:r>
              <a:rPr dirty="0" sz="1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GENERATED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900" y="4893945"/>
            <a:ext cx="778510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buClr>
                <a:srgbClr val="F8F8F8"/>
              </a:buClr>
              <a:buSzPct val="102777"/>
              <a:buChar char="•"/>
              <a:tabLst>
                <a:tab pos="424180" algn="l"/>
                <a:tab pos="424815" algn="l"/>
              </a:tabLst>
            </a:pPr>
            <a:r>
              <a:rPr dirty="0" sz="1800" spc="90">
                <a:solidFill>
                  <a:srgbClr val="FFFFFF"/>
                </a:solidFill>
                <a:latin typeface="Georgia"/>
                <a:cs typeface="Georgia"/>
              </a:rPr>
              <a:t>AT </a:t>
            </a:r>
            <a:r>
              <a:rPr dirty="0" sz="1800" spc="-25">
                <a:solidFill>
                  <a:srgbClr val="FFFFFF"/>
                </a:solidFill>
                <a:latin typeface="Georgia"/>
                <a:cs typeface="Georgia"/>
              </a:rPr>
              <a:t>PRESENT </a:t>
            </a:r>
            <a:r>
              <a:rPr dirty="0" sz="1800" spc="-35">
                <a:solidFill>
                  <a:srgbClr val="FFFFFF"/>
                </a:solidFill>
                <a:latin typeface="Georgia"/>
                <a:cs typeface="Georgia"/>
              </a:rPr>
              <a:t>THIS </a:t>
            </a:r>
            <a:r>
              <a:rPr dirty="0" sz="1800" spc="45">
                <a:solidFill>
                  <a:srgbClr val="FFFFFF"/>
                </a:solidFill>
                <a:latin typeface="Georgia"/>
                <a:cs typeface="Georgia"/>
              </a:rPr>
              <a:t>CONCEPT </a:t>
            </a:r>
            <a:r>
              <a:rPr dirty="0" sz="1800" spc="-5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800" spc="15">
                <a:solidFill>
                  <a:srgbClr val="FFFFFF"/>
                </a:solidFill>
                <a:latin typeface="Georgia"/>
                <a:cs typeface="Georgia"/>
              </a:rPr>
              <a:t>‘MASTER </a:t>
            </a:r>
            <a:r>
              <a:rPr dirty="0" sz="1800" spc="20">
                <a:solidFill>
                  <a:srgbClr val="FFFFFF"/>
                </a:solidFill>
                <a:latin typeface="Georgia"/>
                <a:cs typeface="Georgia"/>
              </a:rPr>
              <a:t>GROWTH </a:t>
            </a:r>
            <a:r>
              <a:rPr dirty="0" sz="1800" spc="-10">
                <a:solidFill>
                  <a:srgbClr val="FFFFFF"/>
                </a:solidFill>
                <a:latin typeface="Georgia"/>
                <a:cs typeface="Georgia"/>
              </a:rPr>
              <a:t>CENTRES</a:t>
            </a:r>
            <a:r>
              <a:rPr dirty="0" sz="180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50">
                <a:solidFill>
                  <a:srgbClr val="FFFFFF"/>
                </a:solidFill>
                <a:latin typeface="Georgia"/>
                <a:cs typeface="Georgia"/>
              </a:rPr>
              <a:t>HAS  </a:t>
            </a:r>
            <a:r>
              <a:rPr dirty="0" sz="1800" spc="-30">
                <a:solidFill>
                  <a:srgbClr val="FFFFFF"/>
                </a:solidFill>
                <a:latin typeface="Georgia"/>
                <a:cs typeface="Georgia"/>
              </a:rPr>
              <a:t>BEEN </a:t>
            </a:r>
            <a:r>
              <a:rPr dirty="0" sz="1800" spc="15">
                <a:solidFill>
                  <a:srgbClr val="FFFFFF"/>
                </a:solidFill>
                <a:latin typeface="Georgia"/>
                <a:cs typeface="Georgia"/>
              </a:rPr>
              <a:t>REPLACED </a:t>
            </a:r>
            <a:r>
              <a:rPr dirty="0" sz="1800" spc="5">
                <a:solidFill>
                  <a:srgbClr val="FFFFFF"/>
                </a:solidFill>
                <a:latin typeface="Georgia"/>
                <a:cs typeface="Georgia"/>
              </a:rPr>
              <a:t>BY </a:t>
            </a:r>
            <a:r>
              <a:rPr dirty="0" sz="1800" spc="25">
                <a:solidFill>
                  <a:srgbClr val="FFFFFF"/>
                </a:solidFill>
                <a:latin typeface="Georgia"/>
                <a:cs typeface="Georgia"/>
              </a:rPr>
              <a:t>REGIONAL </a:t>
            </a:r>
            <a:r>
              <a:rPr dirty="0" sz="1800" spc="-20">
                <a:solidFill>
                  <a:srgbClr val="FFFFFF"/>
                </a:solidFill>
                <a:latin typeface="Georgia"/>
                <a:cs typeface="Georgia"/>
              </a:rPr>
              <a:t>‘SITES’ </a:t>
            </a:r>
            <a:r>
              <a:rPr dirty="0" sz="1800" spc="-5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dirty="0" sz="1800" spc="20">
                <a:solidFill>
                  <a:srgbClr val="FFFFFF"/>
                </a:solidFill>
                <a:latin typeface="Georgia"/>
                <a:cs typeface="Georgia"/>
              </a:rPr>
              <a:t>GROWTH </a:t>
            </a:r>
            <a:r>
              <a:rPr dirty="0" sz="1800" spc="25">
                <a:solidFill>
                  <a:srgbClr val="FFFFFF"/>
                </a:solidFill>
                <a:latin typeface="Georgia"/>
                <a:cs typeface="Georgia"/>
              </a:rPr>
              <a:t>WHICH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OPERATE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UNDER THEIR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OWN REGIONAL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GROWTH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CONTROL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52400" y="609600"/>
              <a:ext cx="8724900" cy="43906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329939" y="5433059"/>
              <a:ext cx="224713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508375" y="5513019"/>
            <a:ext cx="186943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99FF"/>
                </a:solidFill>
                <a:latin typeface="Arial"/>
                <a:cs typeface="Arial"/>
              </a:rPr>
              <a:t>Growth</a:t>
            </a:r>
            <a:r>
              <a:rPr dirty="0" sz="2400" spc="-100" b="1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99FF"/>
                </a:solidFill>
                <a:latin typeface="Arial"/>
                <a:cs typeface="Arial"/>
              </a:rPr>
              <a:t>sites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647445"/>
            <a:ext cx="7546975" cy="529336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BONE GROWTH 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CONTROLLED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BY GROWTH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FIELDS</a:t>
            </a:r>
            <a:endParaRPr sz="1800">
              <a:latin typeface="Palladio Uralic"/>
              <a:cs typeface="Palladio Uralic"/>
            </a:endParaRPr>
          </a:p>
          <a:p>
            <a:pPr marL="12700" marR="583565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DISTRIBUTED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CHARACTERISTIC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MOSAIC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LIKE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PATTERN ACROSS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SURFACE OF THE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BONE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 FIELDS HAVE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PACEMAKING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FUNCTIONS,THE GENETIC  INFORMATION FOR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WHICH RESIDES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SOFT TISSUES.THE  SOFT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TISSUE ACTS AS A FUNCTIONAL MATRIX TO CONTROL BONE  GROWTH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1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Palladio Uralic"/>
              <a:cs typeface="Palladio Uralic"/>
            </a:endParaRPr>
          </a:p>
          <a:p>
            <a:pPr marL="12700" marR="1469390">
              <a:lnSpc>
                <a:spcPct val="120000"/>
              </a:lnSpc>
            </a:pP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GROWTH CENTRES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ASSOCIATED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WITH THE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MAXILLA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1.CRANIAL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FACIAL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SUTURES</a:t>
            </a:r>
            <a:endParaRPr sz="1800">
              <a:latin typeface="Palladio Uralic"/>
              <a:cs typeface="Palladio Uralic"/>
            </a:endParaRPr>
          </a:p>
          <a:p>
            <a:pPr marL="184785" indent="-172720">
              <a:lnSpc>
                <a:spcPct val="100000"/>
              </a:lnSpc>
              <a:spcBef>
                <a:spcPts val="434"/>
              </a:spcBef>
              <a:buSzPct val="94444"/>
              <a:buAutoNum type="arabicPeriod" startAt="2"/>
              <a:tabLst>
                <a:tab pos="185420" algn="l"/>
              </a:tabLst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TUBEROSITIES</a:t>
            </a:r>
            <a:endParaRPr sz="1800">
              <a:latin typeface="Palladio Uralic"/>
              <a:cs typeface="Palladio Uralic"/>
            </a:endParaRPr>
          </a:p>
          <a:p>
            <a:pPr marL="184785" indent="-172085">
              <a:lnSpc>
                <a:spcPct val="100000"/>
              </a:lnSpc>
              <a:spcBef>
                <a:spcPts val="434"/>
              </a:spcBef>
              <a:buSzPct val="94444"/>
              <a:buAutoNum type="arabicPeriod" startAt="2"/>
              <a:tabLst>
                <a:tab pos="184785" algn="l"/>
              </a:tabLst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ALVEOLAR</a:t>
            </a:r>
            <a:r>
              <a:rPr dirty="0" sz="1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PROCESSES</a:t>
            </a:r>
            <a:endParaRPr sz="1800">
              <a:latin typeface="Palladio Uralic"/>
              <a:cs typeface="Palladio Uralic"/>
            </a:endParaRPr>
          </a:p>
          <a:p>
            <a:pPr marL="184785" indent="-172085">
              <a:lnSpc>
                <a:spcPct val="100000"/>
              </a:lnSpc>
              <a:spcBef>
                <a:spcPts val="430"/>
              </a:spcBef>
              <a:buSzPct val="94444"/>
              <a:buAutoNum type="arabicPeriod" startAt="2"/>
              <a:tabLst>
                <a:tab pos="184785" algn="l"/>
              </a:tabLst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SYNCHONDROSES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CRANIAL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BASE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609599" y="2590800"/>
              <a:ext cx="4815840" cy="26197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95312" y="2576448"/>
              <a:ext cx="4844415" cy="2648585"/>
            </a:xfrm>
            <a:custGeom>
              <a:avLst/>
              <a:gdLst/>
              <a:ahLst/>
              <a:cxnLst/>
              <a:rect l="l" t="t" r="r" b="b"/>
              <a:pathLst>
                <a:path w="4844415" h="2648585">
                  <a:moveTo>
                    <a:pt x="0" y="2648331"/>
                  </a:moveTo>
                  <a:lnTo>
                    <a:pt x="4844415" y="2648331"/>
                  </a:lnTo>
                  <a:lnTo>
                    <a:pt x="4844415" y="0"/>
                  </a:lnTo>
                  <a:lnTo>
                    <a:pt x="0" y="0"/>
                  </a:lnTo>
                  <a:lnTo>
                    <a:pt x="0" y="2648331"/>
                  </a:lnTo>
                  <a:close/>
                </a:path>
              </a:pathLst>
            </a:custGeom>
            <a:ln w="28575">
              <a:solidFill>
                <a:srgbClr val="FF339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638800" y="2514600"/>
              <a:ext cx="3067811" cy="30678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624449" y="2500312"/>
              <a:ext cx="3096895" cy="3096895"/>
            </a:xfrm>
            <a:custGeom>
              <a:avLst/>
              <a:gdLst/>
              <a:ahLst/>
              <a:cxnLst/>
              <a:rect l="l" t="t" r="r" b="b"/>
              <a:pathLst>
                <a:path w="3096895" h="3096895">
                  <a:moveTo>
                    <a:pt x="0" y="3096387"/>
                  </a:moveTo>
                  <a:lnTo>
                    <a:pt x="3096387" y="3096387"/>
                  </a:lnTo>
                  <a:lnTo>
                    <a:pt x="3096387" y="0"/>
                  </a:lnTo>
                  <a:lnTo>
                    <a:pt x="0" y="0"/>
                  </a:lnTo>
                  <a:lnTo>
                    <a:pt x="0" y="3096387"/>
                  </a:lnTo>
                  <a:close/>
                </a:path>
              </a:pathLst>
            </a:custGeom>
            <a:ln w="28575">
              <a:solidFill>
                <a:srgbClr val="FF339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1005586"/>
            <a:ext cx="49263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66"/>
                </a:solidFill>
              </a:rPr>
              <a:t>NASAL SEPTUM THEORY-JAMES</a:t>
            </a:r>
            <a:r>
              <a:rPr dirty="0" sz="2000" spc="-150">
                <a:solidFill>
                  <a:srgbClr val="FFFF66"/>
                </a:solidFill>
              </a:rPr>
              <a:t> </a:t>
            </a:r>
            <a:r>
              <a:rPr dirty="0" sz="2000">
                <a:solidFill>
                  <a:srgbClr val="FFFF66"/>
                </a:solidFill>
              </a:rPr>
              <a:t>SCOTT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596900" y="2062098"/>
            <a:ext cx="7833359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CARTILAGE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BEING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PRESSURE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TOLERANT TISSUE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THAN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VASCULAR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SENSITIVE SUTURES,IT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WAS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PRESUMED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HAVE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CAPACITY TO PUSH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WHOLE NASOMAXILLARY COMPLEX  DOWNWARD AND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3872865"/>
            <a:ext cx="77844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333375" indent="-412115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EXPERIMENTAL RESULTS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HAVE NOT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CONCLUSIVELY</a:t>
            </a:r>
            <a:r>
              <a:rPr dirty="0" sz="1800" spc="-1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PROVED  THIS THEORY;IT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CONSIDERED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AS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COMPONENT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18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endParaRPr sz="18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1800" spc="50">
                <a:solidFill>
                  <a:srgbClr val="FFFFFF"/>
                </a:solidFill>
                <a:latin typeface="Georgia"/>
                <a:cs typeface="Georgia"/>
              </a:rPr>
              <a:t>‘FUNCTIONAL </a:t>
            </a:r>
            <a:r>
              <a:rPr dirty="0" sz="1800" spc="-5">
                <a:solidFill>
                  <a:srgbClr val="FFFFFF"/>
                </a:solidFill>
                <a:latin typeface="Georgia"/>
                <a:cs typeface="Georgia"/>
              </a:rPr>
              <a:t>MATRIX </a:t>
            </a:r>
            <a:r>
              <a:rPr dirty="0" sz="1800" spc="20">
                <a:solidFill>
                  <a:srgbClr val="FFFFFF"/>
                </a:solidFill>
                <a:latin typeface="Georgia"/>
                <a:cs typeface="Georgia"/>
              </a:rPr>
              <a:t>THEORY’ </a:t>
            </a:r>
            <a:r>
              <a:rPr dirty="0" sz="1800" spc="114">
                <a:solidFill>
                  <a:srgbClr val="FFFFFF"/>
                </a:solidFill>
                <a:latin typeface="Georgia"/>
                <a:cs typeface="Georgia"/>
              </a:rPr>
              <a:t>AND </a:t>
            </a:r>
            <a:r>
              <a:rPr dirty="0" sz="1800">
                <a:solidFill>
                  <a:srgbClr val="FFFFFF"/>
                </a:solidFill>
                <a:latin typeface="Georgia"/>
                <a:cs typeface="Georgia"/>
              </a:rPr>
              <a:t>CONSIDERED </a:t>
            </a:r>
            <a:r>
              <a:rPr dirty="0" sz="1800" spc="30">
                <a:solidFill>
                  <a:srgbClr val="FFFFFF"/>
                </a:solidFill>
                <a:latin typeface="Georgia"/>
                <a:cs typeface="Georgia"/>
              </a:rPr>
              <a:t>TO </a:t>
            </a:r>
            <a:r>
              <a:rPr dirty="0" sz="1800" spc="55">
                <a:solidFill>
                  <a:srgbClr val="FFFFFF"/>
                </a:solidFill>
                <a:latin typeface="Georgia"/>
                <a:cs typeface="Georgia"/>
              </a:rPr>
              <a:t>HAVE</a:t>
            </a:r>
            <a:r>
              <a:rPr dirty="0" sz="1800" spc="-1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Georgia"/>
                <a:cs typeface="Georgia"/>
              </a:rPr>
              <a:t>ITS</a:t>
            </a:r>
            <a:endParaRPr sz="1800">
              <a:latin typeface="Georgia"/>
              <a:cs typeface="Georgia"/>
            </a:endParaRPr>
          </a:p>
          <a:p>
            <a:pPr marL="4241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SHARE 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DEVELOPMENT OF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43000" y="685800"/>
              <a:ext cx="6781800" cy="3200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263139" y="4823459"/>
              <a:ext cx="3566922" cy="6774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441194" y="4902784"/>
            <a:ext cx="31927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5044" algn="l"/>
                <a:tab pos="2247265" algn="l"/>
              </a:tabLst>
            </a:pPr>
            <a:r>
              <a:rPr dirty="0" sz="2400" spc="-5" b="1">
                <a:solidFill>
                  <a:srgbClr val="FF99FF"/>
                </a:solidFill>
                <a:latin typeface="Arial"/>
                <a:cs typeface="Arial"/>
              </a:rPr>
              <a:t>Nasal	septum	theory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776986"/>
            <a:ext cx="58540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/>
              <a:t>FUNCTIONAL </a:t>
            </a:r>
            <a:r>
              <a:rPr dirty="0" sz="2000"/>
              <a:t>MATRIX THEORY-MELVIN</a:t>
            </a:r>
            <a:r>
              <a:rPr dirty="0" sz="2000" spc="-100"/>
              <a:t> </a:t>
            </a:r>
            <a:r>
              <a:rPr dirty="0" sz="2000"/>
              <a:t>MOSS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596900" y="1833117"/>
            <a:ext cx="789178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GROWTH OF THE 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FACE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OCCURS AS A RESPONSE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FUNCTIONAL  NEEDS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NEUTROROPHIC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INFLUENCES,AND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MEDIATED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BY 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SOFT TISSUES IN WHICH THE JAWS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ARE</a:t>
            </a:r>
            <a:r>
              <a:rPr dirty="0" sz="18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EMBEDDED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3699129"/>
            <a:ext cx="757682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MAJOR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DETERMINANT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GROWTH 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 AND  MANDIBLE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ENLARGEMENT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ORAL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CAVITIES,WHICH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RESPONSE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FUNCTIONAL</a:t>
            </a:r>
            <a:r>
              <a:rPr dirty="0" sz="1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NEEDS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392379"/>
            <a:ext cx="509206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85">
                <a:latin typeface="Georgia"/>
                <a:cs typeface="Georgia"/>
              </a:rPr>
              <a:t>“V” </a:t>
            </a:r>
            <a:r>
              <a:rPr dirty="0" sz="2400" spc="30">
                <a:latin typeface="Georgia"/>
                <a:cs typeface="Georgia"/>
              </a:rPr>
              <a:t>GROWTH </a:t>
            </a:r>
            <a:r>
              <a:rPr dirty="0" sz="2400" spc="-15">
                <a:latin typeface="Georgia"/>
                <a:cs typeface="Georgia"/>
              </a:rPr>
              <a:t>PRINCIPLE</a:t>
            </a:r>
            <a:r>
              <a:rPr dirty="0" sz="2400" spc="-15"/>
              <a:t>-</a:t>
            </a:r>
            <a:r>
              <a:rPr dirty="0" sz="2400" spc="-235"/>
              <a:t> </a:t>
            </a:r>
            <a:r>
              <a:rPr dirty="0" sz="2400" spc="-5"/>
              <a:t>ENLOW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1695958"/>
            <a:ext cx="6071235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105">
                <a:solidFill>
                  <a:srgbClr val="FFFFFF"/>
                </a:solidFill>
                <a:latin typeface="Georgia"/>
                <a:cs typeface="Georgia"/>
              </a:rPr>
              <a:t>MANY</a:t>
            </a:r>
            <a:r>
              <a:rPr dirty="0" sz="180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55">
                <a:solidFill>
                  <a:srgbClr val="FFFFFF"/>
                </a:solidFill>
                <a:latin typeface="Georgia"/>
                <a:cs typeface="Georgia"/>
              </a:rPr>
              <a:t>FACIAL</a:t>
            </a:r>
            <a:r>
              <a:rPr dirty="0" sz="18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114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800" spc="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65">
                <a:solidFill>
                  <a:srgbClr val="FFFFFF"/>
                </a:solidFill>
                <a:latin typeface="Georgia"/>
                <a:cs typeface="Georgia"/>
              </a:rPr>
              <a:t>CRANIAL</a:t>
            </a:r>
            <a:r>
              <a:rPr dirty="0" sz="18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Georgia"/>
                <a:cs typeface="Georgia"/>
              </a:rPr>
              <a:t>BONES </a:t>
            </a:r>
            <a:r>
              <a:rPr dirty="0" sz="1800" spc="55">
                <a:solidFill>
                  <a:srgbClr val="FFFFFF"/>
                </a:solidFill>
                <a:latin typeface="Georgia"/>
                <a:cs typeface="Georgia"/>
              </a:rPr>
              <a:t>HAVE</a:t>
            </a:r>
            <a:r>
              <a:rPr dirty="0" sz="18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19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140">
                <a:solidFill>
                  <a:srgbClr val="FFFFFF"/>
                </a:solidFill>
                <a:latin typeface="Georgia"/>
                <a:cs typeface="Georgia"/>
              </a:rPr>
              <a:t>“V”</a:t>
            </a:r>
            <a:endParaRPr sz="1800">
              <a:latin typeface="Georgia"/>
              <a:cs typeface="Georgia"/>
            </a:endParaRPr>
          </a:p>
          <a:p>
            <a:pPr marL="42418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CONFIGURTION</a:t>
            </a:r>
            <a:endParaRPr sz="1800">
              <a:latin typeface="Palladio Uralic"/>
              <a:cs typeface="Palladio Uralic"/>
            </a:endParaRPr>
          </a:p>
          <a:p>
            <a:pPr marL="241300">
              <a:lnSpc>
                <a:spcPct val="100000"/>
              </a:lnSpc>
              <a:spcBef>
                <a:spcPts val="434"/>
              </a:spcBef>
            </a:pPr>
            <a:r>
              <a:rPr dirty="0" sz="1800" spc="5">
                <a:solidFill>
                  <a:srgbClr val="FFFFFF"/>
                </a:solidFill>
                <a:latin typeface="Georgia"/>
                <a:cs typeface="Georgia"/>
              </a:rPr>
              <a:t>OR </a:t>
            </a:r>
            <a:r>
              <a:rPr dirty="0" sz="1800" spc="140">
                <a:solidFill>
                  <a:srgbClr val="FFFFFF"/>
                </a:solidFill>
                <a:latin typeface="Georgia"/>
                <a:cs typeface="Georgia"/>
              </a:rPr>
              <a:t>“V” </a:t>
            </a:r>
            <a:r>
              <a:rPr dirty="0" sz="1800" spc="20">
                <a:solidFill>
                  <a:srgbClr val="FFFFFF"/>
                </a:solidFill>
                <a:latin typeface="Georgia"/>
                <a:cs typeface="Georgia"/>
              </a:rPr>
              <a:t>SHAPED</a:t>
            </a:r>
            <a:r>
              <a:rPr dirty="0" sz="1800" spc="-1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Georgia"/>
                <a:cs typeface="Georgia"/>
              </a:rPr>
              <a:t>REGIONS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3287395"/>
            <a:ext cx="70891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SUCH AREAS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GROW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BONE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RESORPTION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ON THE</a:t>
            </a:r>
            <a:r>
              <a:rPr dirty="0" sz="18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OUTER</a:t>
            </a:r>
            <a:endParaRPr sz="18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SURFACE AND DEPOSITION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ON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INNER</a:t>
            </a:r>
            <a:r>
              <a:rPr dirty="0" sz="1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SURFACE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900" y="4878704"/>
            <a:ext cx="65944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2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800" spc="140">
                <a:solidFill>
                  <a:srgbClr val="FFFFFF"/>
                </a:solidFill>
                <a:latin typeface="Georgia"/>
                <a:cs typeface="Georgia"/>
              </a:rPr>
              <a:t>“V” </a:t>
            </a:r>
            <a:r>
              <a:rPr dirty="0" sz="1800" spc="10">
                <a:solidFill>
                  <a:srgbClr val="FFFFFF"/>
                </a:solidFill>
                <a:latin typeface="Georgia"/>
                <a:cs typeface="Georgia"/>
              </a:rPr>
              <a:t>MOVES </a:t>
            </a:r>
            <a:r>
              <a:rPr dirty="0" sz="1800" spc="130">
                <a:solidFill>
                  <a:srgbClr val="FFFFFF"/>
                </a:solidFill>
                <a:latin typeface="Georgia"/>
                <a:cs typeface="Georgia"/>
              </a:rPr>
              <a:t>AWAY </a:t>
            </a:r>
            <a:r>
              <a:rPr dirty="0" sz="1800" spc="-15">
                <a:solidFill>
                  <a:srgbClr val="FFFFFF"/>
                </a:solidFill>
                <a:latin typeface="Georgia"/>
                <a:cs typeface="Georgia"/>
              </a:rPr>
              <a:t>FROM </a:t>
            </a:r>
            <a:r>
              <a:rPr dirty="0" sz="1800" spc="-2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800" spc="-40">
                <a:solidFill>
                  <a:srgbClr val="FFFFFF"/>
                </a:solidFill>
                <a:latin typeface="Georgia"/>
                <a:cs typeface="Georgia"/>
              </a:rPr>
              <a:t>TIP </a:t>
            </a:r>
            <a:r>
              <a:rPr dirty="0" sz="1800" spc="114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dirty="0" sz="1800" spc="-10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Georgia"/>
                <a:cs typeface="Georgia"/>
              </a:rPr>
              <a:t>ENLARGES</a:t>
            </a:r>
            <a:endParaRPr sz="1800">
              <a:latin typeface="Georgia"/>
              <a:cs typeface="Georgia"/>
            </a:endParaRPr>
          </a:p>
          <a:p>
            <a:pPr marL="4241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SIMULTANEOUSLY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990600" y="381000"/>
              <a:ext cx="3048000" cy="4191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257800" y="304800"/>
              <a:ext cx="3230879" cy="4267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415539" y="5356859"/>
              <a:ext cx="3551682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593594" y="5436819"/>
            <a:ext cx="31737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99FF"/>
                </a:solidFill>
                <a:latin typeface="Arial"/>
                <a:cs typeface="Arial"/>
              </a:rPr>
              <a:t>‘v’ principle of</a:t>
            </a:r>
            <a:r>
              <a:rPr dirty="0" sz="2400" spc="-265" b="1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99FF"/>
                </a:solidFill>
                <a:latin typeface="Arial"/>
                <a:cs typeface="Arial"/>
              </a:rPr>
              <a:t>growth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48386"/>
            <a:ext cx="475805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99CC00"/>
                </a:solidFill>
              </a:rPr>
              <a:t>CLINICAL </a:t>
            </a:r>
            <a:r>
              <a:rPr dirty="0" sz="2000">
                <a:solidFill>
                  <a:srgbClr val="99CC00"/>
                </a:solidFill>
              </a:rPr>
              <a:t>IMPORTANCE OF</a:t>
            </a:r>
            <a:r>
              <a:rPr dirty="0" sz="2000" spc="-95">
                <a:solidFill>
                  <a:srgbClr val="99CC00"/>
                </a:solidFill>
              </a:rPr>
              <a:t> </a:t>
            </a:r>
            <a:r>
              <a:rPr dirty="0" sz="2000">
                <a:solidFill>
                  <a:srgbClr val="99CC00"/>
                </a:solidFill>
              </a:rPr>
              <a:t>MAXILLA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444500" y="1275334"/>
            <a:ext cx="7621270" cy="4251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99CC"/>
                </a:solidFill>
                <a:latin typeface="Palladio Uralic"/>
                <a:cs typeface="Palladio Uralic"/>
              </a:rPr>
              <a:t>TRANSVERSE </a:t>
            </a:r>
            <a:r>
              <a:rPr dirty="0" sz="1800">
                <a:solidFill>
                  <a:srgbClr val="FF99CC"/>
                </a:solidFill>
                <a:latin typeface="Palladio Uralic"/>
                <a:cs typeface="Palladio Uralic"/>
              </a:rPr>
              <a:t>MAXILLARY </a:t>
            </a:r>
            <a:r>
              <a:rPr dirty="0" sz="1800" spc="-5">
                <a:solidFill>
                  <a:srgbClr val="FF99CC"/>
                </a:solidFill>
                <a:latin typeface="Palladio Uralic"/>
                <a:cs typeface="Palladio Uralic"/>
              </a:rPr>
              <a:t>DEFICIENCY</a:t>
            </a:r>
            <a:r>
              <a:rPr dirty="0" sz="1800" spc="-25">
                <a:solidFill>
                  <a:srgbClr val="FF99CC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99CC"/>
                </a:solidFill>
                <a:latin typeface="Palladio Uralic"/>
                <a:cs typeface="Palladio Uralic"/>
              </a:rPr>
              <a:t>: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EXPANSION AT THE MIDPALATAL</a:t>
            </a:r>
            <a:r>
              <a:rPr dirty="0" sz="1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>
              <a:latin typeface="Palladio Uralic"/>
              <a:cs typeface="Palladio Uralic"/>
            </a:endParaRPr>
          </a:p>
          <a:p>
            <a:pPr marL="184785" indent="-172085">
              <a:lnSpc>
                <a:spcPct val="100000"/>
              </a:lnSpc>
              <a:buSzPct val="94444"/>
              <a:buAutoNum type="arabicPeriod"/>
              <a:tabLst>
                <a:tab pos="184785" algn="l"/>
              </a:tabLst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RAPID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EXPANSION</a:t>
            </a:r>
            <a:endParaRPr sz="1800">
              <a:latin typeface="Palladio Uralic"/>
              <a:cs typeface="Palladio Uralic"/>
            </a:endParaRPr>
          </a:p>
          <a:p>
            <a:pPr marL="184785" indent="-172085">
              <a:lnSpc>
                <a:spcPct val="100000"/>
              </a:lnSpc>
              <a:spcBef>
                <a:spcPts val="430"/>
              </a:spcBef>
              <a:buSzPct val="94444"/>
              <a:buAutoNum type="arabicPeriod"/>
              <a:tabLst>
                <a:tab pos="184785" algn="l"/>
              </a:tabLst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SLOW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EXPANSION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IT TAKES APPROXIMATELY THREE MONTHS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BONY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FILL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</a:t>
            </a:r>
            <a:r>
              <a:rPr dirty="0" sz="18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AT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AFTER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EXPANSION</a:t>
            </a:r>
            <a:endParaRPr sz="180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IDEALLY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GIVEN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DURING EARLY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MIXED DENTITION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STAGE- 8-9  YEARS.WITH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INCREASE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AGE PERISTEAL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BRIDGES ARE FORMED  ACROSS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SUTURE,MAKING SKELETAL EXPANSION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EXTREMELY  DIFFICULT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341820"/>
            <a:ext cx="7738109" cy="496506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800" spc="-5">
                <a:solidFill>
                  <a:srgbClr val="FF9900"/>
                </a:solidFill>
                <a:latin typeface="Palladio Uralic"/>
                <a:cs typeface="Palladio Uralic"/>
              </a:rPr>
              <a:t>HORIZONTAL</a:t>
            </a:r>
            <a:r>
              <a:rPr dirty="0" sz="1800" spc="-25">
                <a:solidFill>
                  <a:srgbClr val="FF9900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9900"/>
                </a:solidFill>
                <a:latin typeface="Palladio Uralic"/>
                <a:cs typeface="Palladio Uralic"/>
              </a:rPr>
              <a:t>DEFECTS</a:t>
            </a:r>
            <a:endParaRPr sz="1800">
              <a:latin typeface="Palladio Uralic"/>
              <a:cs typeface="Palladio Uralic"/>
            </a:endParaRPr>
          </a:p>
          <a:p>
            <a:pPr marL="12700" marR="297815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EXTRA ORAL FORCE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 MAXILLA CAN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DELIVERED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THROUGH  HEADGEARS TO CORRECT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CLASS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II MALOCCLUSIONS CAUSED BY 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HORIZONTAL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MAXILLARY</a:t>
            </a:r>
            <a:r>
              <a:rPr dirty="0" sz="1800" spc="-35">
                <a:solidFill>
                  <a:srgbClr val="FFFF66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66"/>
                </a:solidFill>
                <a:latin typeface="Palladio Uralic"/>
                <a:cs typeface="Palladio Uralic"/>
              </a:rPr>
              <a:t>EXCESS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ACTS BY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COMPRESSING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MAXILLARY SUTURE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REDIRECT</a:t>
            </a:r>
            <a:r>
              <a:rPr dirty="0" sz="18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 GROWTH OF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HORIZONTAL</a:t>
            </a:r>
            <a:r>
              <a:rPr dirty="0" sz="1800" spc="-20">
                <a:solidFill>
                  <a:srgbClr val="FFFF66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66"/>
                </a:solidFill>
                <a:latin typeface="Palladio Uralic"/>
                <a:cs typeface="Palladio Uralic"/>
              </a:rPr>
              <a:t>DEFICIENCY</a:t>
            </a:r>
            <a:endParaRPr sz="1800">
              <a:latin typeface="Palladio Uralic"/>
              <a:cs typeface="Palladio Uralic"/>
            </a:endParaRPr>
          </a:p>
          <a:p>
            <a:pPr marL="68580" marR="92710" indent="-56515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REVERSE (FORWARD)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PULL HEADGEAR SEPERATES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SUTURES 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FAVOURS THE FORWARD GROWTH OF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MAXILLA</a:t>
            </a:r>
            <a:endParaRPr sz="1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USED IN CLASS III SKELETAL</a:t>
            </a:r>
            <a:r>
              <a:rPr dirty="0" sz="1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MALOCCLUSIONS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636270">
              <a:lnSpc>
                <a:spcPct val="12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MAXIMUM RESULTS CAN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 OBTAINED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UPTO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8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YEARS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AGE,AFTER WHICH THE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 GROWTH DECREASES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BECOMES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ZERO BY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PUBERTY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473151"/>
            <a:ext cx="7451090" cy="1507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922968"/>
                </a:solidFill>
                <a:latin typeface="Palladio Uralic"/>
                <a:cs typeface="Palladio Uralic"/>
              </a:rPr>
              <a:t>VERTICAL EXCESS: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HIGH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PULL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HEADGEAR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COMBINATION</a:t>
            </a:r>
            <a:endParaRPr sz="18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A FUNCTIONAL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APPLIANCE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WITH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BITE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BLOCKS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Palladio Uralic"/>
              <a:cs typeface="Palladio Uralic"/>
            </a:endParaRPr>
          </a:p>
          <a:p>
            <a:pPr marL="424180" marR="5080" indent="-18351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MOST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EFFECTIVE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METHOD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 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LONG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FACE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(SKELETAL OPEN  BITE ) CASES </a:t>
            </a:r>
            <a:r>
              <a:rPr dirty="0" sz="1800" spc="-260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1800" spc="-9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CLASS</a:t>
            </a:r>
            <a:r>
              <a:rPr dirty="0" sz="1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II</a:t>
            </a:r>
            <a:endParaRPr sz="1800">
              <a:latin typeface="Palladio Uralic"/>
              <a:cs typeface="Palladio Ur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2997834"/>
            <a:ext cx="7909559" cy="2440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922968"/>
                </a:solidFill>
                <a:latin typeface="Palladio Uralic"/>
                <a:cs typeface="Palladio Uralic"/>
              </a:rPr>
              <a:t>VERTICAL DEFICIENCY</a:t>
            </a:r>
            <a:r>
              <a:rPr dirty="0" sz="1800" spc="-15">
                <a:solidFill>
                  <a:srgbClr val="922968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922968"/>
                </a:solidFill>
                <a:latin typeface="Palladio Uralic"/>
                <a:cs typeface="Palladio Uralic"/>
              </a:rPr>
              <a:t>: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2971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SKELETAL DEEP BITE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CASES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424180" marR="5080" indent="-1270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CERVICAL PULL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HEAD GEAR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OPENS THE BITE ANTERIORLY BY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DIFFERENTIALLY ERUPTING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UPPER MOLARS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HENCE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 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NOT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PRODUCE DESIRED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CHANGE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ORIENTATION OF THE  OCCLUSAL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PLANE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334811"/>
            <a:ext cx="7755890" cy="624522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000">
                <a:solidFill>
                  <a:srgbClr val="FFFF00"/>
                </a:solidFill>
                <a:latin typeface="Palladio Uralic"/>
                <a:cs typeface="Palladio Uralic"/>
              </a:rPr>
              <a:t>SURGICAL</a:t>
            </a:r>
            <a:r>
              <a:rPr dirty="0" sz="2000" spc="-45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00"/>
                </a:solidFill>
                <a:latin typeface="Palladio Uralic"/>
                <a:cs typeface="Palladio Uralic"/>
              </a:rPr>
              <a:t>CONSIDERATIONS</a:t>
            </a:r>
            <a:endParaRPr sz="2000">
              <a:latin typeface="Palladio Uralic"/>
              <a:cs typeface="Palladio Uralic"/>
            </a:endParaRPr>
          </a:p>
          <a:p>
            <a:pPr marL="12700" marR="979805">
              <a:lnSpc>
                <a:spcPct val="120000"/>
              </a:lnSpc>
              <a:spcBef>
                <a:spcPts val="5"/>
              </a:spcBef>
            </a:pPr>
            <a:r>
              <a:rPr dirty="0" sz="2000">
                <a:solidFill>
                  <a:srgbClr val="CCFF66"/>
                </a:solidFill>
                <a:latin typeface="Palladio Uralic"/>
                <a:cs typeface="Palladio Uralic"/>
              </a:rPr>
              <a:t>CORRECTION OF ANTERIOPOSTERIOR</a:t>
            </a:r>
            <a:r>
              <a:rPr dirty="0" sz="2000" spc="-80">
                <a:solidFill>
                  <a:srgbClr val="CCFF66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CCFF66"/>
                </a:solidFill>
                <a:latin typeface="Palladio Uralic"/>
                <a:cs typeface="Palladio Uralic"/>
              </a:rPr>
              <a:t>RELATIONSHIP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Le FORT DOWNFRACTURE PROCEDURE IS USED</a:t>
            </a:r>
            <a:r>
              <a:rPr dirty="0" sz="2000" spc="-1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TO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REPOSITION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 MAXILLA. IF THE MAXILLA IS ADVANCED</a:t>
            </a:r>
            <a:r>
              <a:rPr dirty="0" sz="2000" spc="-114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GRAFT IS PLACED IN THE RETROMOLAR</a:t>
            </a:r>
            <a:r>
              <a:rPr dirty="0" sz="2000" spc="-10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AREA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CCFF66"/>
                </a:solidFill>
                <a:latin typeface="Palladio Uralic"/>
                <a:cs typeface="Palladio Uralic"/>
              </a:rPr>
              <a:t>CORRECTION OF VERTICAL</a:t>
            </a:r>
            <a:r>
              <a:rPr dirty="0" sz="2000" spc="-55">
                <a:solidFill>
                  <a:srgbClr val="CCFF66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CCFF66"/>
                </a:solidFill>
                <a:latin typeface="Palladio Uralic"/>
                <a:cs typeface="Palladio Uralic"/>
              </a:rPr>
              <a:t>RELATIONSHIP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MAXILLA CAN BE MOVED UP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QUITE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SUCCESFULLY</a:t>
            </a:r>
            <a:r>
              <a:rPr dirty="0" sz="20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BUT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POSITIONING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DOWNWARDS IS LESS</a:t>
            </a:r>
            <a:r>
              <a:rPr dirty="0" sz="20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PREDICTABLE</a:t>
            </a:r>
            <a:endParaRPr sz="2000">
              <a:latin typeface="Palladio Uralic"/>
              <a:cs typeface="Palladio Uralic"/>
            </a:endParaRPr>
          </a:p>
          <a:p>
            <a:pPr marL="12700" marR="45720">
              <a:lnSpc>
                <a:spcPct val="12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AS A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GENERAL GUIDELINE, LONG FACE PROBLEMS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ARE  TREATED BETTER BY SUPERIOR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REPOSITIONING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0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MAXILLA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400">
              <a:latin typeface="Palladio Uralic"/>
              <a:cs typeface="Palladio Uralic"/>
            </a:endParaRPr>
          </a:p>
          <a:p>
            <a:pPr marL="12700" marR="1086485">
              <a:lnSpc>
                <a:spcPct val="1201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SHORT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FACE PROBLEMS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ARE TREATED BETTER</a:t>
            </a:r>
            <a:r>
              <a:rPr dirty="0" sz="20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WITH  MANDIBULAR RAMUS</a:t>
            </a:r>
            <a:r>
              <a:rPr dirty="0" sz="20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SURGERY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Palladio Uralic"/>
              <a:cs typeface="Palladio Uralic"/>
            </a:endParaRPr>
          </a:p>
          <a:p>
            <a:pPr marL="76200" marR="465455" indent="-64135">
              <a:lnSpc>
                <a:spcPct val="12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LONG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FACE PROBLEMS:Le FORT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 DOWNFRACTURE WITH  SUPERIOR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REPOSITIONING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000" spc="-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MAXILLA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300" y="640435"/>
            <a:ext cx="7747634" cy="246443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000">
                <a:solidFill>
                  <a:srgbClr val="FFFF00"/>
                </a:solidFill>
                <a:latin typeface="Palladio Uralic"/>
                <a:cs typeface="Palladio Uralic"/>
              </a:rPr>
              <a:t>TRANSVERSE</a:t>
            </a:r>
            <a:r>
              <a:rPr dirty="0" sz="2000" spc="-55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00"/>
                </a:solidFill>
                <a:latin typeface="Palladio Uralic"/>
                <a:cs typeface="Palladio Uralic"/>
              </a:rPr>
              <a:t>DEFICIENCIES</a:t>
            </a:r>
            <a:endParaRPr sz="2000">
              <a:latin typeface="Palladio Uralic"/>
              <a:cs typeface="Palladio Uralic"/>
            </a:endParaRPr>
          </a:p>
          <a:p>
            <a:pPr marL="267335" marR="5080" indent="-255270">
              <a:lnSpc>
                <a:spcPct val="120000"/>
              </a:lnSpc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EXPANSION IS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DONE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BY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PARASAGITTAL OSTEOTOMIES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IN  THE LATERAL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FLOOR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NOSE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OR MEDIAL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FLOOR</a:t>
            </a:r>
            <a:r>
              <a:rPr dirty="0" sz="20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endParaRPr sz="20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r>
              <a:rPr dirty="0" sz="20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SINUS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Palladio Uralic"/>
              <a:cs typeface="Palladio Uralic"/>
            </a:endParaRPr>
          </a:p>
          <a:p>
            <a:pPr marL="424180" marR="214629" indent="-412115">
              <a:lnSpc>
                <a:spcPct val="100000"/>
              </a:lnSpc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BY USING BONY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CUTS FOLLOWED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BY RAPID EXPANSION  USING A JACK</a:t>
            </a:r>
            <a:r>
              <a:rPr dirty="0" sz="20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SCREW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758137"/>
            <a:ext cx="6902450" cy="3867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90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20">
                <a:solidFill>
                  <a:srgbClr val="FFFFFF"/>
                </a:solidFill>
                <a:latin typeface="Times New Roman"/>
                <a:cs typeface="Times New Roman"/>
              </a:rPr>
              <a:t>We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now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know that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functions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suture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28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buClr>
                <a:srgbClr val="F8F8F8"/>
              </a:buClr>
              <a:buSzPct val="64285"/>
              <a:buAutoNum type="arabicPeriod"/>
              <a:tabLst>
                <a:tab pos="469900" algn="l"/>
                <a:tab pos="470534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Unite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9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buClr>
                <a:srgbClr val="F8F8F8"/>
              </a:buClr>
              <a:buSzPct val="64285"/>
              <a:buAutoNum type="arabicPeriod"/>
              <a:tabLst>
                <a:tab pos="469900" algn="l"/>
                <a:tab pos="470534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Absorb the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forces,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9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5"/>
              </a:spcBef>
              <a:buClr>
                <a:srgbClr val="F8F8F8"/>
              </a:buClr>
              <a:buSzPct val="64285"/>
              <a:buAutoNum type="arabicPeriod"/>
              <a:tabLst>
                <a:tab pos="469900" algn="l"/>
                <a:tab pos="470534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Act as a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joint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29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buClr>
                <a:srgbClr val="F8F8F8"/>
              </a:buClr>
              <a:buSzPct val="64285"/>
              <a:buAutoNum type="arabicPeriod"/>
              <a:tabLst>
                <a:tab pos="469900" algn="l"/>
                <a:tab pos="470534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Act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2800" spc="-15" b="1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site and not </a:t>
            </a:r>
            <a:r>
              <a:rPr dirty="0" sz="2800" spc="-15" b="1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2800" spc="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Times New Roman"/>
                <a:cs typeface="Times New Roman"/>
              </a:rPr>
              <a:t>centre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495045"/>
            <a:ext cx="7651750" cy="562292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530"/>
              </a:spcBef>
            </a:pP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CLEFT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LIP AND</a:t>
            </a:r>
            <a:r>
              <a:rPr dirty="0" sz="1800" spc="-25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PALATE</a:t>
            </a:r>
            <a:endParaRPr sz="1800">
              <a:latin typeface="Palladio Uralic"/>
              <a:cs typeface="Palladio Uralic"/>
            </a:endParaRPr>
          </a:p>
          <a:p>
            <a:pPr marL="76200" marR="6858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OCCURS DUE FAILURE OF FUSION 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MEDIAN AND LATERAL  NASAL PROCESS IN 6</a:t>
            </a:r>
            <a:r>
              <a:rPr dirty="0" baseline="25462" sz="1800">
                <a:solidFill>
                  <a:srgbClr val="FFFFFF"/>
                </a:solidFill>
                <a:latin typeface="Palladio Uralic"/>
                <a:cs typeface="Palladio Uralic"/>
              </a:rPr>
              <a:t>TH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WEEK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1800" spc="-1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IU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762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FAILURE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CLOSURE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SECONDARY PALATE BY ELEVATION</a:t>
            </a:r>
            <a:r>
              <a:rPr dirty="0" sz="1800" spc="-1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endParaRPr sz="1800">
              <a:latin typeface="Palladio Uralic"/>
              <a:cs typeface="Palladio Uralic"/>
            </a:endParaRPr>
          </a:p>
          <a:p>
            <a:pPr marL="762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PALATAL SHELVES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CAUSES CLEFT</a:t>
            </a:r>
            <a:r>
              <a:rPr dirty="0" sz="1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PALATE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762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TREATMENT</a:t>
            </a:r>
            <a:endParaRPr sz="1800">
              <a:latin typeface="Palladio Uralic"/>
              <a:cs typeface="Palladio Uralic"/>
            </a:endParaRPr>
          </a:p>
          <a:p>
            <a:pPr algn="just" marL="76200" marR="718820">
              <a:lnSpc>
                <a:spcPct val="12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AT INFANCY </a:t>
            </a:r>
            <a:r>
              <a:rPr dirty="0" sz="1800" spc="-260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COLLAPSED MAXILLARY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SEGMENTS ARE  EXPANDED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LATERALLY,PRESSURE IS APPLIED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AGAINST</a:t>
            </a:r>
            <a:r>
              <a:rPr dirty="0" sz="1800" spc="-9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  PREMAXILLA 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REPOSITION IT</a:t>
            </a:r>
            <a:r>
              <a:rPr dirty="0" sz="1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POSTERIORLY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76200" marR="1049020">
              <a:lnSpc>
                <a:spcPct val="120000"/>
              </a:lnSpc>
            </a:pPr>
            <a:r>
              <a:rPr dirty="0" sz="1800">
                <a:solidFill>
                  <a:srgbClr val="FFFF00"/>
                </a:solidFill>
                <a:latin typeface="Palladio Uralic"/>
                <a:cs typeface="Palladio Uralic"/>
              </a:rPr>
              <a:t>IN LATE PRIMARY AND EARLY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MIXED DENTITION</a:t>
            </a:r>
            <a:r>
              <a:rPr dirty="0" sz="1800" spc="-75">
                <a:solidFill>
                  <a:srgbClr val="FFFF00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00"/>
                </a:solidFill>
                <a:latin typeface="Palladio Uralic"/>
                <a:cs typeface="Palladio Uralic"/>
              </a:rPr>
              <a:t>STAGE: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LATERAL EXPANSION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</a:t>
            </a:r>
            <a:r>
              <a:rPr dirty="0" sz="18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ARCH</a:t>
            </a:r>
            <a:endParaRPr sz="1800">
              <a:latin typeface="Palladio Uralic"/>
              <a:cs typeface="Palladio Uralic"/>
            </a:endParaRPr>
          </a:p>
          <a:p>
            <a:pPr marL="76200" marR="258445">
              <a:lnSpc>
                <a:spcPct val="12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ALVEOLAR BONE GRAFTS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CLEFT AREA BEFORE LATERAL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INCISORS ERUPT STABILIZES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CLEFT AREA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CREATES A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HEALTHY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ENVIRONMENT FOR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PERMANENT</a:t>
            </a:r>
            <a:r>
              <a:rPr dirty="0" sz="1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TEETH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243027"/>
            <a:ext cx="1781175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922968"/>
                </a:solidFill>
              </a:rPr>
              <a:t>CONCLUSION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673100" y="549909"/>
            <a:ext cx="7882255" cy="567753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800" spc="-2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dirty="0" sz="1800" spc="30">
                <a:solidFill>
                  <a:srgbClr val="FFFFFF"/>
                </a:solidFill>
                <a:latin typeface="Georgia"/>
                <a:cs typeface="Georgia"/>
              </a:rPr>
              <a:t>GROWING </a:t>
            </a:r>
            <a:r>
              <a:rPr dirty="0" sz="1800" spc="20">
                <a:solidFill>
                  <a:srgbClr val="FFFFFF"/>
                </a:solidFill>
                <a:latin typeface="Georgia"/>
                <a:cs typeface="Georgia"/>
              </a:rPr>
              <a:t>CHILD’S </a:t>
            </a:r>
            <a:r>
              <a:rPr dirty="0" sz="1800" spc="30">
                <a:solidFill>
                  <a:srgbClr val="FFFFFF"/>
                </a:solidFill>
                <a:latin typeface="Georgia"/>
                <a:cs typeface="Georgia"/>
              </a:rPr>
              <a:t>TOPOGRAPHIC </a:t>
            </a:r>
            <a:r>
              <a:rPr dirty="0" sz="1800" spc="-35">
                <a:solidFill>
                  <a:srgbClr val="FFFFFF"/>
                </a:solidFill>
                <a:latin typeface="Georgia"/>
                <a:cs typeface="Georgia"/>
              </a:rPr>
              <a:t>PROFILE </a:t>
            </a:r>
            <a:r>
              <a:rPr dirty="0" sz="1800" spc="5">
                <a:solidFill>
                  <a:srgbClr val="FFFFFF"/>
                </a:solidFill>
                <a:latin typeface="Georgia"/>
                <a:cs typeface="Georgia"/>
              </a:rPr>
              <a:t>UNDERGOES</a:t>
            </a:r>
            <a:r>
              <a:rPr dirty="0" sz="1800" spc="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800" spc="19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CHARACTERISTIC CLOCKWISE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ROTATION.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Palladio Uralic"/>
              <a:cs typeface="Palladio Uralic"/>
            </a:endParaRPr>
          </a:p>
          <a:p>
            <a:pPr marL="6858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FOLLOWING CHANGES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ACHIEVE THIS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>
              <a:latin typeface="Palladio Uralic"/>
              <a:cs typeface="Palladio Uralic"/>
            </a:endParaRPr>
          </a:p>
          <a:p>
            <a:pPr marL="424180" marR="760730" indent="-412115">
              <a:lnSpc>
                <a:spcPct val="100000"/>
              </a:lnSpc>
              <a:tabLst>
                <a:tab pos="424180" algn="l"/>
              </a:tabLst>
            </a:pPr>
            <a:r>
              <a:rPr dirty="0" sz="1150" spc="229">
                <a:solidFill>
                  <a:srgbClr val="FF66CC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FORWARD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REMODELING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NASAL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REGION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r>
              <a:rPr dirty="0" sz="18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SUPERIOR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ORBITAL</a:t>
            </a:r>
            <a:r>
              <a:rPr dirty="0" sz="1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RIM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dirty="0" sz="1150" spc="229">
                <a:solidFill>
                  <a:srgbClr val="FF66CC"/>
                </a:solidFill>
                <a:latin typeface="Arial"/>
                <a:cs typeface="Arial"/>
              </a:rPr>
              <a:t>	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BACKWARD REMODELING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INFERIOR ORBITAL RIM</a:t>
            </a:r>
            <a:r>
              <a:rPr dirty="0" sz="1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endParaRPr sz="18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MALAR</a:t>
            </a:r>
            <a:r>
              <a:rPr dirty="0" sz="1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AREA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Palladio Uralic"/>
              <a:cs typeface="Palladio Uralic"/>
            </a:endParaRPr>
          </a:p>
          <a:p>
            <a:pPr marL="424180" marR="54610" indent="-412115">
              <a:lnSpc>
                <a:spcPct val="100000"/>
              </a:lnSpc>
              <a:tabLst>
                <a:tab pos="424180" algn="l"/>
              </a:tabLst>
            </a:pPr>
            <a:r>
              <a:rPr dirty="0" sz="1150" spc="229">
                <a:solidFill>
                  <a:srgbClr val="FF66CC"/>
                </a:solidFill>
                <a:latin typeface="Arial"/>
                <a:cs typeface="Arial"/>
              </a:rPr>
              <a:t>	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ESSENTIALLY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STRAIGHT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DOWNWARD REMODELING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1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PREMAXILLARY REGION,ALL COMBINE TO PRODUCE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 DEVELOPMENTAL ROTATION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ALIGNMENT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WHOLE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THESE MIDDLE AND UPPER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FACIAL</a:t>
            </a:r>
            <a:r>
              <a:rPr dirty="0" sz="18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REGIONS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508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ALL THESE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CHANGES CAUSE A REATIVELY FLAT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EARLY CHILDHOOD  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FACE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INTO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MORE BOLD AND DEEPENED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ADULT</a:t>
            </a:r>
            <a:r>
              <a:rPr dirty="0" sz="1800" spc="-9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TOPOGRAPHY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3133" rIns="0" bIns="0" rtlCol="0" vert="horz">
            <a:spAutoFit/>
          </a:bodyPr>
          <a:lstStyle/>
          <a:p>
            <a:pPr marL="241300" marR="5080">
              <a:lnSpc>
                <a:spcPct val="120000"/>
              </a:lnSpc>
              <a:spcBef>
                <a:spcPts val="100"/>
              </a:spcBef>
            </a:pPr>
            <a:r>
              <a:rPr dirty="0"/>
              <a:t>IN </a:t>
            </a:r>
            <a:r>
              <a:rPr dirty="0" spc="-5"/>
              <a:t>GENERAL </a:t>
            </a:r>
            <a:r>
              <a:rPr dirty="0"/>
              <a:t>THERE </a:t>
            </a:r>
            <a:r>
              <a:rPr dirty="0" spc="-5"/>
              <a:t>IS A FORWARD REMODELING ROTATION OF THE  </a:t>
            </a:r>
            <a:r>
              <a:rPr dirty="0"/>
              <a:t>ENTIRE UPPER PART </a:t>
            </a:r>
            <a:r>
              <a:rPr dirty="0" spc="-5"/>
              <a:t>OF THE HUMAN FACE </a:t>
            </a:r>
            <a:r>
              <a:rPr dirty="0"/>
              <a:t>AND BACKWARD  ROTATION </a:t>
            </a:r>
            <a:r>
              <a:rPr dirty="0" spc="-5"/>
              <a:t>OF THE </a:t>
            </a:r>
            <a:r>
              <a:rPr dirty="0"/>
              <a:t>LOWER</a:t>
            </a:r>
            <a:r>
              <a:rPr dirty="0" spc="-55"/>
              <a:t> </a:t>
            </a:r>
            <a:r>
              <a:rPr dirty="0"/>
              <a:t>PART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9300" y="2217546"/>
            <a:ext cx="7616190" cy="2659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DOWNWARD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ROTATION OF THE OLFACTORY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BULBS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THE  WHOLE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ANTERIOR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CRANAIL FLOOR BY THE ENLARGED FRONTAL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LOBES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CEREBRUM HAS CAUSED A CORRESPONDING 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DOWNWARD ROTATION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NASOMAXILLARY</a:t>
            </a:r>
            <a:r>
              <a:rPr dirty="0" sz="18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COMPLEX</a:t>
            </a:r>
            <a:endParaRPr sz="1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Palladio Uralic"/>
              <a:cs typeface="Palladio Uralic"/>
            </a:endParaRPr>
          </a:p>
          <a:p>
            <a:pPr marL="12700" marR="102870">
              <a:lnSpc>
                <a:spcPct val="120000"/>
              </a:lnSpc>
            </a:pP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THESE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CHANGES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TOGETHER ACHIEVE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REDUCTION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IN NASAL  PROTRUSION AND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A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REDUCTION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UPPER JAW.THE</a:t>
            </a:r>
            <a:r>
              <a:rPr dirty="0" sz="18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WHOLE  </a:t>
            </a:r>
            <a:r>
              <a:rPr dirty="0" sz="1800" spc="-10">
                <a:solidFill>
                  <a:srgbClr val="FFFFFF"/>
                </a:solidFill>
                <a:latin typeface="Palladio Uralic"/>
                <a:cs typeface="Palladio Uralic"/>
              </a:rPr>
              <a:t>FACE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HENCE </a:t>
            </a:r>
            <a:r>
              <a:rPr dirty="0" sz="1800">
                <a:solidFill>
                  <a:srgbClr val="FFFFFF"/>
                </a:solidFill>
                <a:latin typeface="Palladio Uralic"/>
                <a:cs typeface="Palladio Uralic"/>
              </a:rPr>
              <a:t>BECOMES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REDUCED IN LENGTH AS A</a:t>
            </a:r>
            <a:r>
              <a:rPr dirty="0" sz="1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Palladio Uralic"/>
                <a:cs typeface="Palladio Uralic"/>
              </a:rPr>
              <a:t>RESULT</a:t>
            </a:r>
            <a:endParaRPr sz="1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825232"/>
            <a:ext cx="7743190" cy="922655"/>
          </a:xfrm>
          <a:prstGeom prst="rect"/>
        </p:spPr>
        <p:txBody>
          <a:bodyPr wrap="square" lIns="0" tIns="1085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2800" spc="-5">
                <a:solidFill>
                  <a:srgbClr val="FFFF66"/>
                </a:solidFill>
              </a:rPr>
              <a:t>REFERENCES</a:t>
            </a:r>
            <a:endParaRPr sz="2800"/>
          </a:p>
          <a:p>
            <a:pPr marL="12700">
              <a:lnSpc>
                <a:spcPct val="100000"/>
              </a:lnSpc>
              <a:spcBef>
                <a:spcPts val="550"/>
              </a:spcBef>
              <a:tabLst>
                <a:tab pos="424180" algn="l"/>
                <a:tab pos="5233035" algn="l"/>
                <a:tab pos="544449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/>
              <a:t>CONTEMPORARY</a:t>
            </a:r>
            <a:r>
              <a:rPr dirty="0" sz="2000" spc="-20"/>
              <a:t> </a:t>
            </a:r>
            <a:r>
              <a:rPr dirty="0" sz="2000" spc="-5"/>
              <a:t>ORTHODONTICS	</a:t>
            </a:r>
            <a:r>
              <a:rPr dirty="0" sz="2000"/>
              <a:t>-	WILLIAM</a:t>
            </a:r>
            <a:r>
              <a:rPr dirty="0" sz="2000" spc="-75"/>
              <a:t> </a:t>
            </a:r>
            <a:r>
              <a:rPr dirty="0" sz="2000" spc="-5"/>
              <a:t>PROFFIT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2148967"/>
            <a:ext cx="7559675" cy="2404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5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FACIAL GROWTH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FACIAL ORTHOPEDICS-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VAN DER  LINDEN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DENTOFACIAL ORTHOPEDICS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WITH</a:t>
            </a:r>
            <a:r>
              <a:rPr dirty="0" sz="20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FUNCTIONAL</a:t>
            </a:r>
            <a:endParaRPr sz="2000">
              <a:latin typeface="Palladio Uralic"/>
              <a:cs typeface="Palladio Uralic"/>
            </a:endParaRPr>
          </a:p>
          <a:p>
            <a:pPr marL="4241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APPLIANCES-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GRABER,</a:t>
            </a:r>
            <a:r>
              <a:rPr dirty="0" sz="20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RAKOSI,PETROVIC</a:t>
            </a:r>
            <a:endParaRPr sz="20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FACIAL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GROWTH-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DONALD</a:t>
            </a:r>
            <a:r>
              <a:rPr dirty="0" sz="2000" spc="-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ENLOW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0563" y="987552"/>
            <a:ext cx="3016758" cy="49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98777" y="1972030"/>
            <a:ext cx="7269480" cy="392874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42354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Craniofacial</a:t>
            </a:r>
            <a:r>
              <a:rPr dirty="0" sz="20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Embryology</a:t>
            </a:r>
            <a:endParaRPr sz="2000">
              <a:latin typeface="Palladio Uralic"/>
              <a:cs typeface="Palladio Uralic"/>
            </a:endParaRPr>
          </a:p>
          <a:p>
            <a:pPr marL="1853564">
              <a:lnSpc>
                <a:spcPct val="100000"/>
              </a:lnSpc>
              <a:spcBef>
                <a:spcPts val="484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-G.H.SPERBER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2354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Essencials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Facial</a:t>
            </a:r>
            <a:r>
              <a:rPr dirty="0" sz="20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Growth</a:t>
            </a:r>
            <a:endParaRPr sz="2000">
              <a:latin typeface="Palladio Uralic"/>
              <a:cs typeface="Palladio Uralic"/>
            </a:endParaRPr>
          </a:p>
          <a:p>
            <a:pPr marL="1917700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-D.H.ENLOW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2354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Anatomy</a:t>
            </a:r>
            <a:r>
              <a:rPr dirty="0" sz="20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000" spc="-65">
                <a:solidFill>
                  <a:srgbClr val="FFFFFF"/>
                </a:solidFill>
                <a:latin typeface="Palladio Uralic"/>
                <a:cs typeface="Palladio Uralic"/>
              </a:rPr>
              <a:t>Gray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23545" algn="l"/>
              </a:tabLst>
            </a:pPr>
            <a:r>
              <a:rPr dirty="0" sz="1300" spc="24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Abnormalities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Of Cleidocranial Disostosis </a:t>
            </a:r>
            <a:r>
              <a:rPr dirty="0" sz="2000" spc="-28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000" spc="-2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Kreiborg,bjork&amp;</a:t>
            </a:r>
            <a:endParaRPr sz="2000">
              <a:latin typeface="Palladio Uralic"/>
              <a:cs typeface="Palladio Uralic"/>
            </a:endParaRPr>
          </a:p>
          <a:p>
            <a:pPr marL="42354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Skeiller (Ajo May; 1981</a:t>
            </a:r>
            <a:r>
              <a:rPr dirty="0" sz="20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)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2354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Cranial Base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Growth For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Dutch Boys &amp;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Girls</a:t>
            </a:r>
            <a:r>
              <a:rPr dirty="0" sz="20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28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000">
              <a:latin typeface="Georgia"/>
              <a:cs typeface="Georgia"/>
            </a:endParaRPr>
          </a:p>
          <a:p>
            <a:pPr marL="42354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M.Herneberke,b.P. Andersen (Ajo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November;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1994</a:t>
            </a:r>
            <a:r>
              <a:rPr dirty="0" sz="2000" spc="-1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)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2354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Contemporary</a:t>
            </a:r>
            <a:r>
              <a:rPr dirty="0" sz="20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orthodontics</a:t>
            </a:r>
            <a:endParaRPr sz="2000">
              <a:latin typeface="Palladio Uralic"/>
              <a:cs typeface="Palladio Uralic"/>
            </a:endParaRPr>
          </a:p>
          <a:p>
            <a:pPr marL="2234565">
              <a:lnSpc>
                <a:spcPct val="100000"/>
              </a:lnSpc>
              <a:spcBef>
                <a:spcPts val="484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W.R.PROFFIT</a:t>
            </a:r>
            <a:endParaRPr sz="20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3531" y="605015"/>
            <a:ext cx="3022854" cy="573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2293747"/>
            <a:ext cx="7476490" cy="28416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85344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Contemporary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Orthodontics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---William  R.Proffit</a:t>
            </a:r>
            <a:endParaRPr sz="2800">
              <a:latin typeface="Palladio Uralic"/>
              <a:cs typeface="Palladio Uralic"/>
            </a:endParaRPr>
          </a:p>
          <a:p>
            <a:pPr marL="424180" marR="476884" indent="-412115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Orthodontics Practice and 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Principles</a:t>
            </a:r>
            <a:r>
              <a:rPr dirty="0" sz="2800" spc="-40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TM  Graber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Orthodontics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 science-S.I.</a:t>
            </a:r>
            <a:r>
              <a:rPr dirty="0" sz="2800" spc="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Bhalaji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Textbook of Orthodontics --Gurkeerat</a:t>
            </a:r>
            <a:r>
              <a:rPr dirty="0" sz="28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singh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863596" y="5021579"/>
              <a:ext cx="3405378" cy="6667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200399" y="5486400"/>
              <a:ext cx="2714625" cy="5238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916424" y="5497829"/>
              <a:ext cx="998855" cy="512445"/>
            </a:xfrm>
            <a:custGeom>
              <a:avLst/>
              <a:gdLst/>
              <a:ahLst/>
              <a:cxnLst/>
              <a:rect l="l" t="t" r="r" b="b"/>
              <a:pathLst>
                <a:path w="998854" h="512445">
                  <a:moveTo>
                    <a:pt x="497459" y="15494"/>
                  </a:moveTo>
                  <a:lnTo>
                    <a:pt x="460216" y="27971"/>
                  </a:lnTo>
                  <a:lnTo>
                    <a:pt x="431164" y="65405"/>
                  </a:lnTo>
                  <a:lnTo>
                    <a:pt x="407844" y="141787"/>
                  </a:lnTo>
                  <a:lnTo>
                    <a:pt x="402000" y="190793"/>
                  </a:lnTo>
                  <a:lnTo>
                    <a:pt x="400050" y="247002"/>
                  </a:lnTo>
                  <a:lnTo>
                    <a:pt x="402072" y="304754"/>
                  </a:lnTo>
                  <a:lnTo>
                    <a:pt x="408130" y="355446"/>
                  </a:lnTo>
                  <a:lnTo>
                    <a:pt x="418212" y="399076"/>
                  </a:lnTo>
                  <a:lnTo>
                    <a:pt x="432308" y="435648"/>
                  </a:lnTo>
                  <a:lnTo>
                    <a:pt x="461057" y="473309"/>
                  </a:lnTo>
                  <a:lnTo>
                    <a:pt x="497713" y="485863"/>
                  </a:lnTo>
                  <a:lnTo>
                    <a:pt x="518406" y="482425"/>
                  </a:lnTo>
                  <a:lnTo>
                    <a:pt x="554220" y="454922"/>
                  </a:lnTo>
                  <a:lnTo>
                    <a:pt x="581675" y="399384"/>
                  </a:lnTo>
                  <a:lnTo>
                    <a:pt x="590486" y="359973"/>
                  </a:lnTo>
                  <a:lnTo>
                    <a:pt x="595772" y="312625"/>
                  </a:lnTo>
                  <a:lnTo>
                    <a:pt x="597535" y="257340"/>
                  </a:lnTo>
                  <a:lnTo>
                    <a:pt x="595584" y="197186"/>
                  </a:lnTo>
                  <a:lnTo>
                    <a:pt x="589740" y="145203"/>
                  </a:lnTo>
                  <a:lnTo>
                    <a:pt x="580014" y="101400"/>
                  </a:lnTo>
                  <a:lnTo>
                    <a:pt x="566420" y="65786"/>
                  </a:lnTo>
                  <a:lnTo>
                    <a:pt x="536701" y="28067"/>
                  </a:lnTo>
                  <a:lnTo>
                    <a:pt x="497459" y="15494"/>
                  </a:lnTo>
                  <a:close/>
                </a:path>
                <a:path w="998854" h="512445">
                  <a:moveTo>
                    <a:pt x="670433" y="0"/>
                  </a:moveTo>
                  <a:lnTo>
                    <a:pt x="703675" y="0"/>
                  </a:lnTo>
                  <a:lnTo>
                    <a:pt x="736917" y="0"/>
                  </a:lnTo>
                  <a:lnTo>
                    <a:pt x="770159" y="0"/>
                  </a:lnTo>
                  <a:lnTo>
                    <a:pt x="803401" y="0"/>
                  </a:lnTo>
                  <a:lnTo>
                    <a:pt x="803401" y="4572"/>
                  </a:lnTo>
                  <a:lnTo>
                    <a:pt x="803401" y="9144"/>
                  </a:lnTo>
                  <a:lnTo>
                    <a:pt x="803401" y="13716"/>
                  </a:lnTo>
                  <a:lnTo>
                    <a:pt x="799464" y="13716"/>
                  </a:lnTo>
                  <a:lnTo>
                    <a:pt x="795527" y="13716"/>
                  </a:lnTo>
                  <a:lnTo>
                    <a:pt x="791590" y="13716"/>
                  </a:lnTo>
                  <a:lnTo>
                    <a:pt x="782754" y="14932"/>
                  </a:lnTo>
                  <a:lnTo>
                    <a:pt x="760126" y="53768"/>
                  </a:lnTo>
                  <a:lnTo>
                    <a:pt x="758698" y="88646"/>
                  </a:lnTo>
                  <a:lnTo>
                    <a:pt x="758698" y="143179"/>
                  </a:lnTo>
                  <a:lnTo>
                    <a:pt x="758698" y="197716"/>
                  </a:lnTo>
                  <a:lnTo>
                    <a:pt x="758698" y="252259"/>
                  </a:lnTo>
                  <a:lnTo>
                    <a:pt x="758698" y="306806"/>
                  </a:lnTo>
                  <a:lnTo>
                    <a:pt x="758910" y="321920"/>
                  </a:lnTo>
                  <a:lnTo>
                    <a:pt x="762000" y="373634"/>
                  </a:lnTo>
                  <a:lnTo>
                    <a:pt x="769983" y="420770"/>
                  </a:lnTo>
                  <a:lnTo>
                    <a:pt x="791190" y="459738"/>
                  </a:lnTo>
                  <a:lnTo>
                    <a:pt x="827244" y="479840"/>
                  </a:lnTo>
                  <a:lnTo>
                    <a:pt x="838580" y="480695"/>
                  </a:lnTo>
                  <a:lnTo>
                    <a:pt x="853303" y="479356"/>
                  </a:lnTo>
                  <a:lnTo>
                    <a:pt x="892683" y="459282"/>
                  </a:lnTo>
                  <a:lnTo>
                    <a:pt x="919882" y="420413"/>
                  </a:lnTo>
                  <a:lnTo>
                    <a:pt x="931767" y="359460"/>
                  </a:lnTo>
                  <a:lnTo>
                    <a:pt x="933958" y="291299"/>
                  </a:lnTo>
                  <a:lnTo>
                    <a:pt x="933958" y="240629"/>
                  </a:lnTo>
                  <a:lnTo>
                    <a:pt x="933958" y="189963"/>
                  </a:lnTo>
                  <a:lnTo>
                    <a:pt x="933958" y="139302"/>
                  </a:lnTo>
                  <a:lnTo>
                    <a:pt x="933958" y="88646"/>
                  </a:lnTo>
                  <a:lnTo>
                    <a:pt x="933555" y="67405"/>
                  </a:lnTo>
                  <a:lnTo>
                    <a:pt x="922605" y="22824"/>
                  </a:lnTo>
                  <a:lnTo>
                    <a:pt x="901191" y="13716"/>
                  </a:lnTo>
                  <a:lnTo>
                    <a:pt x="897381" y="13716"/>
                  </a:lnTo>
                  <a:lnTo>
                    <a:pt x="893572" y="13716"/>
                  </a:lnTo>
                  <a:lnTo>
                    <a:pt x="889635" y="13716"/>
                  </a:lnTo>
                  <a:lnTo>
                    <a:pt x="889635" y="9144"/>
                  </a:lnTo>
                  <a:lnTo>
                    <a:pt x="889635" y="4572"/>
                  </a:lnTo>
                  <a:lnTo>
                    <a:pt x="889635" y="0"/>
                  </a:lnTo>
                  <a:lnTo>
                    <a:pt x="916876" y="0"/>
                  </a:lnTo>
                  <a:lnTo>
                    <a:pt x="944117" y="0"/>
                  </a:lnTo>
                  <a:lnTo>
                    <a:pt x="971359" y="0"/>
                  </a:lnTo>
                  <a:lnTo>
                    <a:pt x="998601" y="0"/>
                  </a:lnTo>
                  <a:lnTo>
                    <a:pt x="998601" y="4572"/>
                  </a:lnTo>
                  <a:lnTo>
                    <a:pt x="998601" y="9144"/>
                  </a:lnTo>
                  <a:lnTo>
                    <a:pt x="998601" y="13716"/>
                  </a:lnTo>
                  <a:lnTo>
                    <a:pt x="994790" y="13716"/>
                  </a:lnTo>
                  <a:lnTo>
                    <a:pt x="990853" y="13716"/>
                  </a:lnTo>
                  <a:lnTo>
                    <a:pt x="987043" y="13716"/>
                  </a:lnTo>
                  <a:lnTo>
                    <a:pt x="978499" y="15261"/>
                  </a:lnTo>
                  <a:lnTo>
                    <a:pt x="955563" y="57435"/>
                  </a:lnTo>
                  <a:lnTo>
                    <a:pt x="954404" y="91567"/>
                  </a:lnTo>
                  <a:lnTo>
                    <a:pt x="954404" y="142333"/>
                  </a:lnTo>
                  <a:lnTo>
                    <a:pt x="954404" y="193097"/>
                  </a:lnTo>
                  <a:lnTo>
                    <a:pt x="954404" y="243861"/>
                  </a:lnTo>
                  <a:lnTo>
                    <a:pt x="954404" y="294627"/>
                  </a:lnTo>
                  <a:lnTo>
                    <a:pt x="953813" y="330169"/>
                  </a:lnTo>
                  <a:lnTo>
                    <a:pt x="949154" y="388590"/>
                  </a:lnTo>
                  <a:lnTo>
                    <a:pt x="939444" y="431500"/>
                  </a:lnTo>
                  <a:lnTo>
                    <a:pt x="921398" y="467129"/>
                  </a:lnTo>
                  <a:lnTo>
                    <a:pt x="894421" y="495728"/>
                  </a:lnTo>
                  <a:lnTo>
                    <a:pt x="857845" y="510587"/>
                  </a:lnTo>
                  <a:lnTo>
                    <a:pt x="835913" y="512445"/>
                  </a:lnTo>
                  <a:lnTo>
                    <a:pt x="812216" y="510668"/>
                  </a:lnTo>
                  <a:lnTo>
                    <a:pt x="774013" y="496457"/>
                  </a:lnTo>
                  <a:lnTo>
                    <a:pt x="747361" y="468581"/>
                  </a:lnTo>
                  <a:lnTo>
                    <a:pt x="728831" y="430371"/>
                  </a:lnTo>
                  <a:lnTo>
                    <a:pt x="719208" y="387564"/>
                  </a:lnTo>
                  <a:lnTo>
                    <a:pt x="715589" y="325913"/>
                  </a:lnTo>
                  <a:lnTo>
                    <a:pt x="715137" y="284289"/>
                  </a:lnTo>
                  <a:lnTo>
                    <a:pt x="715137" y="235371"/>
                  </a:lnTo>
                  <a:lnTo>
                    <a:pt x="715137" y="186458"/>
                  </a:lnTo>
                  <a:lnTo>
                    <a:pt x="715137" y="137549"/>
                  </a:lnTo>
                  <a:lnTo>
                    <a:pt x="715137" y="88646"/>
                  </a:lnTo>
                  <a:lnTo>
                    <a:pt x="714658" y="67571"/>
                  </a:lnTo>
                  <a:lnTo>
                    <a:pt x="707389" y="28067"/>
                  </a:lnTo>
                  <a:lnTo>
                    <a:pt x="681989" y="13716"/>
                  </a:lnTo>
                  <a:lnTo>
                    <a:pt x="678179" y="13716"/>
                  </a:lnTo>
                  <a:lnTo>
                    <a:pt x="674370" y="13716"/>
                  </a:lnTo>
                  <a:lnTo>
                    <a:pt x="670433" y="13716"/>
                  </a:lnTo>
                  <a:lnTo>
                    <a:pt x="670433" y="9144"/>
                  </a:lnTo>
                  <a:lnTo>
                    <a:pt x="670433" y="4572"/>
                  </a:lnTo>
                  <a:lnTo>
                    <a:pt x="670433" y="0"/>
                  </a:lnTo>
                  <a:close/>
                </a:path>
                <a:path w="998854" h="512445">
                  <a:moveTo>
                    <a:pt x="0" y="0"/>
                  </a:moveTo>
                  <a:lnTo>
                    <a:pt x="32881" y="0"/>
                  </a:lnTo>
                  <a:lnTo>
                    <a:pt x="65786" y="0"/>
                  </a:lnTo>
                  <a:lnTo>
                    <a:pt x="98690" y="0"/>
                  </a:lnTo>
                  <a:lnTo>
                    <a:pt x="131572" y="0"/>
                  </a:lnTo>
                  <a:lnTo>
                    <a:pt x="131572" y="4572"/>
                  </a:lnTo>
                  <a:lnTo>
                    <a:pt x="131572" y="9144"/>
                  </a:lnTo>
                  <a:lnTo>
                    <a:pt x="131572" y="13716"/>
                  </a:lnTo>
                  <a:lnTo>
                    <a:pt x="129286" y="13716"/>
                  </a:lnTo>
                  <a:lnTo>
                    <a:pt x="127000" y="13716"/>
                  </a:lnTo>
                  <a:lnTo>
                    <a:pt x="124713" y="13716"/>
                  </a:lnTo>
                  <a:lnTo>
                    <a:pt x="117601" y="13716"/>
                  </a:lnTo>
                  <a:lnTo>
                    <a:pt x="111125" y="16383"/>
                  </a:lnTo>
                  <a:lnTo>
                    <a:pt x="96138" y="46101"/>
                  </a:lnTo>
                  <a:lnTo>
                    <a:pt x="97016" y="54102"/>
                  </a:lnTo>
                  <a:lnTo>
                    <a:pt x="99631" y="64776"/>
                  </a:lnTo>
                  <a:lnTo>
                    <a:pt x="103961" y="78126"/>
                  </a:lnTo>
                  <a:lnTo>
                    <a:pt x="109981" y="94157"/>
                  </a:lnTo>
                  <a:lnTo>
                    <a:pt x="126059" y="134488"/>
                  </a:lnTo>
                  <a:lnTo>
                    <a:pt x="142112" y="174821"/>
                  </a:lnTo>
                  <a:lnTo>
                    <a:pt x="158166" y="215155"/>
                  </a:lnTo>
                  <a:lnTo>
                    <a:pt x="174243" y="255485"/>
                  </a:lnTo>
                  <a:lnTo>
                    <a:pt x="189313" y="216909"/>
                  </a:lnTo>
                  <a:lnTo>
                    <a:pt x="204406" y="178331"/>
                  </a:lnTo>
                  <a:lnTo>
                    <a:pt x="219499" y="139751"/>
                  </a:lnTo>
                  <a:lnTo>
                    <a:pt x="234568" y="101168"/>
                  </a:lnTo>
                  <a:lnTo>
                    <a:pt x="247320" y="59105"/>
                  </a:lnTo>
                  <a:lnTo>
                    <a:pt x="248158" y="49530"/>
                  </a:lnTo>
                  <a:lnTo>
                    <a:pt x="248158" y="42545"/>
                  </a:lnTo>
                  <a:lnTo>
                    <a:pt x="235458" y="18288"/>
                  </a:lnTo>
                  <a:lnTo>
                    <a:pt x="231393" y="15240"/>
                  </a:lnTo>
                  <a:lnTo>
                    <a:pt x="225298" y="13716"/>
                  </a:lnTo>
                  <a:lnTo>
                    <a:pt x="217170" y="13716"/>
                  </a:lnTo>
                  <a:lnTo>
                    <a:pt x="217170" y="9144"/>
                  </a:lnTo>
                  <a:lnTo>
                    <a:pt x="217170" y="4572"/>
                  </a:lnTo>
                  <a:lnTo>
                    <a:pt x="217170" y="0"/>
                  </a:lnTo>
                  <a:lnTo>
                    <a:pt x="243957" y="0"/>
                  </a:lnTo>
                  <a:lnTo>
                    <a:pt x="270779" y="0"/>
                  </a:lnTo>
                  <a:lnTo>
                    <a:pt x="297626" y="0"/>
                  </a:lnTo>
                  <a:lnTo>
                    <a:pt x="324485" y="0"/>
                  </a:lnTo>
                  <a:lnTo>
                    <a:pt x="324485" y="4572"/>
                  </a:lnTo>
                  <a:lnTo>
                    <a:pt x="324485" y="9144"/>
                  </a:lnTo>
                  <a:lnTo>
                    <a:pt x="324485" y="13716"/>
                  </a:lnTo>
                  <a:lnTo>
                    <a:pt x="322452" y="13716"/>
                  </a:lnTo>
                  <a:lnTo>
                    <a:pt x="320548" y="13716"/>
                  </a:lnTo>
                  <a:lnTo>
                    <a:pt x="318515" y="13716"/>
                  </a:lnTo>
                  <a:lnTo>
                    <a:pt x="314578" y="13716"/>
                  </a:lnTo>
                  <a:lnTo>
                    <a:pt x="308863" y="16510"/>
                  </a:lnTo>
                  <a:lnTo>
                    <a:pt x="280670" y="46482"/>
                  </a:lnTo>
                  <a:lnTo>
                    <a:pt x="264257" y="81543"/>
                  </a:lnTo>
                  <a:lnTo>
                    <a:pt x="239182" y="145751"/>
                  </a:lnTo>
                  <a:lnTo>
                    <a:pt x="220646" y="193282"/>
                  </a:lnTo>
                  <a:lnTo>
                    <a:pt x="202086" y="240816"/>
                  </a:lnTo>
                  <a:lnTo>
                    <a:pt x="183514" y="288353"/>
                  </a:lnTo>
                  <a:lnTo>
                    <a:pt x="183514" y="319730"/>
                  </a:lnTo>
                  <a:lnTo>
                    <a:pt x="183514" y="351110"/>
                  </a:lnTo>
                  <a:lnTo>
                    <a:pt x="183514" y="382490"/>
                  </a:lnTo>
                  <a:lnTo>
                    <a:pt x="183514" y="413867"/>
                  </a:lnTo>
                  <a:lnTo>
                    <a:pt x="183917" y="434775"/>
                  </a:lnTo>
                  <a:lnTo>
                    <a:pt x="194792" y="478246"/>
                  </a:lnTo>
                  <a:lnTo>
                    <a:pt x="217170" y="486968"/>
                  </a:lnTo>
                  <a:lnTo>
                    <a:pt x="220472" y="486968"/>
                  </a:lnTo>
                  <a:lnTo>
                    <a:pt x="223774" y="486968"/>
                  </a:lnTo>
                  <a:lnTo>
                    <a:pt x="227075" y="486968"/>
                  </a:lnTo>
                  <a:lnTo>
                    <a:pt x="227075" y="491528"/>
                  </a:lnTo>
                  <a:lnTo>
                    <a:pt x="227075" y="496074"/>
                  </a:lnTo>
                  <a:lnTo>
                    <a:pt x="227075" y="500634"/>
                  </a:lnTo>
                  <a:lnTo>
                    <a:pt x="194405" y="500634"/>
                  </a:lnTo>
                  <a:lnTo>
                    <a:pt x="161734" y="500634"/>
                  </a:lnTo>
                  <a:lnTo>
                    <a:pt x="129063" y="500634"/>
                  </a:lnTo>
                  <a:lnTo>
                    <a:pt x="96392" y="500634"/>
                  </a:lnTo>
                  <a:lnTo>
                    <a:pt x="96392" y="496074"/>
                  </a:lnTo>
                  <a:lnTo>
                    <a:pt x="96392" y="491528"/>
                  </a:lnTo>
                  <a:lnTo>
                    <a:pt x="96392" y="486968"/>
                  </a:lnTo>
                  <a:lnTo>
                    <a:pt x="100075" y="486968"/>
                  </a:lnTo>
                  <a:lnTo>
                    <a:pt x="103631" y="486968"/>
                  </a:lnTo>
                  <a:lnTo>
                    <a:pt x="107314" y="486968"/>
                  </a:lnTo>
                  <a:lnTo>
                    <a:pt x="116337" y="485768"/>
                  </a:lnTo>
                  <a:lnTo>
                    <a:pt x="138715" y="448390"/>
                  </a:lnTo>
                  <a:lnTo>
                    <a:pt x="139953" y="413867"/>
                  </a:lnTo>
                  <a:lnTo>
                    <a:pt x="139953" y="384242"/>
                  </a:lnTo>
                  <a:lnTo>
                    <a:pt x="139953" y="354615"/>
                  </a:lnTo>
                  <a:lnTo>
                    <a:pt x="139953" y="324988"/>
                  </a:lnTo>
                  <a:lnTo>
                    <a:pt x="139953" y="295363"/>
                  </a:lnTo>
                  <a:lnTo>
                    <a:pt x="118881" y="242939"/>
                  </a:lnTo>
                  <a:lnTo>
                    <a:pt x="97774" y="190520"/>
                  </a:lnTo>
                  <a:lnTo>
                    <a:pt x="76642" y="138113"/>
                  </a:lnTo>
                  <a:lnTo>
                    <a:pt x="55499" y="85725"/>
                  </a:lnTo>
                  <a:lnTo>
                    <a:pt x="38568" y="45880"/>
                  </a:lnTo>
                  <a:lnTo>
                    <a:pt x="13080" y="17399"/>
                  </a:lnTo>
                  <a:lnTo>
                    <a:pt x="10033" y="14859"/>
                  </a:lnTo>
                  <a:lnTo>
                    <a:pt x="5714" y="13716"/>
                  </a:lnTo>
                  <a:lnTo>
                    <a:pt x="0" y="13716"/>
                  </a:lnTo>
                  <a:lnTo>
                    <a:pt x="0" y="9144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95827" y="5481828"/>
              <a:ext cx="1626489" cy="5293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264531" y="5486400"/>
              <a:ext cx="301625" cy="523875"/>
            </a:xfrm>
            <a:custGeom>
              <a:avLst/>
              <a:gdLst/>
              <a:ahLst/>
              <a:cxnLst/>
              <a:rect l="l" t="t" r="r" b="b"/>
              <a:pathLst>
                <a:path w="301625" h="523875">
                  <a:moveTo>
                    <a:pt x="153670" y="0"/>
                  </a:moveTo>
                  <a:lnTo>
                    <a:pt x="209550" y="18494"/>
                  </a:lnTo>
                  <a:lnTo>
                    <a:pt x="257429" y="74040"/>
                  </a:lnTo>
                  <a:lnTo>
                    <a:pt x="276671" y="113335"/>
                  </a:lnTo>
                  <a:lnTo>
                    <a:pt x="290401" y="157229"/>
                  </a:lnTo>
                  <a:lnTo>
                    <a:pt x="298630" y="205718"/>
                  </a:lnTo>
                  <a:lnTo>
                    <a:pt x="301371" y="258800"/>
                  </a:lnTo>
                  <a:lnTo>
                    <a:pt x="298608" y="313414"/>
                  </a:lnTo>
                  <a:lnTo>
                    <a:pt x="290322" y="363185"/>
                  </a:lnTo>
                  <a:lnTo>
                    <a:pt x="276510" y="408112"/>
                  </a:lnTo>
                  <a:lnTo>
                    <a:pt x="257175" y="448195"/>
                  </a:lnTo>
                  <a:lnTo>
                    <a:pt x="233836" y="481142"/>
                  </a:lnTo>
                  <a:lnTo>
                    <a:pt x="180254" y="518799"/>
                  </a:lnTo>
                  <a:lnTo>
                    <a:pt x="149987" y="523506"/>
                  </a:lnTo>
                  <a:lnTo>
                    <a:pt x="119530" y="518915"/>
                  </a:lnTo>
                  <a:lnTo>
                    <a:pt x="66190" y="482181"/>
                  </a:lnTo>
                  <a:lnTo>
                    <a:pt x="43307" y="450037"/>
                  </a:lnTo>
                  <a:lnTo>
                    <a:pt x="24378" y="410601"/>
                  </a:lnTo>
                  <a:lnTo>
                    <a:pt x="10842" y="365767"/>
                  </a:lnTo>
                  <a:lnTo>
                    <a:pt x="2712" y="315536"/>
                  </a:lnTo>
                  <a:lnTo>
                    <a:pt x="0" y="259905"/>
                  </a:lnTo>
                  <a:lnTo>
                    <a:pt x="3119" y="203027"/>
                  </a:lnTo>
                  <a:lnTo>
                    <a:pt x="12477" y="151649"/>
                  </a:lnTo>
                  <a:lnTo>
                    <a:pt x="28074" y="105773"/>
                  </a:lnTo>
                  <a:lnTo>
                    <a:pt x="49911" y="65405"/>
                  </a:lnTo>
                  <a:lnTo>
                    <a:pt x="97551" y="16367"/>
                  </a:lnTo>
                  <a:lnTo>
                    <a:pt x="153670" y="0"/>
                  </a:lnTo>
                  <a:close/>
                </a:path>
              </a:pathLst>
            </a:custGeom>
            <a:ln w="9144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2400" y="0"/>
              <a:ext cx="8991600" cy="68579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015996" y="5173979"/>
              <a:ext cx="3405378" cy="6667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352800" y="5638800"/>
              <a:ext cx="2714625" cy="5238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068824" y="5650242"/>
              <a:ext cx="998855" cy="512445"/>
            </a:xfrm>
            <a:custGeom>
              <a:avLst/>
              <a:gdLst/>
              <a:ahLst/>
              <a:cxnLst/>
              <a:rect l="l" t="t" r="r" b="b"/>
              <a:pathLst>
                <a:path w="998854" h="512445">
                  <a:moveTo>
                    <a:pt x="497459" y="15506"/>
                  </a:moveTo>
                  <a:lnTo>
                    <a:pt x="460216" y="27965"/>
                  </a:lnTo>
                  <a:lnTo>
                    <a:pt x="431164" y="65341"/>
                  </a:lnTo>
                  <a:lnTo>
                    <a:pt x="407844" y="141768"/>
                  </a:lnTo>
                  <a:lnTo>
                    <a:pt x="402000" y="190780"/>
                  </a:lnTo>
                  <a:lnTo>
                    <a:pt x="400050" y="246989"/>
                  </a:lnTo>
                  <a:lnTo>
                    <a:pt x="402072" y="304742"/>
                  </a:lnTo>
                  <a:lnTo>
                    <a:pt x="408130" y="355433"/>
                  </a:lnTo>
                  <a:lnTo>
                    <a:pt x="418212" y="399063"/>
                  </a:lnTo>
                  <a:lnTo>
                    <a:pt x="432308" y="435635"/>
                  </a:lnTo>
                  <a:lnTo>
                    <a:pt x="461057" y="473297"/>
                  </a:lnTo>
                  <a:lnTo>
                    <a:pt x="497713" y="485851"/>
                  </a:lnTo>
                  <a:lnTo>
                    <a:pt x="518406" y="482412"/>
                  </a:lnTo>
                  <a:lnTo>
                    <a:pt x="554220" y="454909"/>
                  </a:lnTo>
                  <a:lnTo>
                    <a:pt x="581675" y="399371"/>
                  </a:lnTo>
                  <a:lnTo>
                    <a:pt x="590486" y="359960"/>
                  </a:lnTo>
                  <a:lnTo>
                    <a:pt x="595772" y="312613"/>
                  </a:lnTo>
                  <a:lnTo>
                    <a:pt x="597535" y="257327"/>
                  </a:lnTo>
                  <a:lnTo>
                    <a:pt x="595584" y="197172"/>
                  </a:lnTo>
                  <a:lnTo>
                    <a:pt x="589740" y="145184"/>
                  </a:lnTo>
                  <a:lnTo>
                    <a:pt x="580014" y="101366"/>
                  </a:lnTo>
                  <a:lnTo>
                    <a:pt x="566420" y="65722"/>
                  </a:lnTo>
                  <a:lnTo>
                    <a:pt x="536701" y="28060"/>
                  </a:lnTo>
                  <a:lnTo>
                    <a:pt x="497459" y="15506"/>
                  </a:lnTo>
                  <a:close/>
                </a:path>
                <a:path w="998854" h="512445">
                  <a:moveTo>
                    <a:pt x="670433" y="0"/>
                  </a:moveTo>
                  <a:lnTo>
                    <a:pt x="703675" y="0"/>
                  </a:lnTo>
                  <a:lnTo>
                    <a:pt x="736917" y="0"/>
                  </a:lnTo>
                  <a:lnTo>
                    <a:pt x="770159" y="0"/>
                  </a:lnTo>
                  <a:lnTo>
                    <a:pt x="803401" y="0"/>
                  </a:lnTo>
                  <a:lnTo>
                    <a:pt x="803401" y="4559"/>
                  </a:lnTo>
                  <a:lnTo>
                    <a:pt x="803401" y="9105"/>
                  </a:lnTo>
                  <a:lnTo>
                    <a:pt x="803401" y="13665"/>
                  </a:lnTo>
                  <a:lnTo>
                    <a:pt x="799464" y="13665"/>
                  </a:lnTo>
                  <a:lnTo>
                    <a:pt x="795527" y="13665"/>
                  </a:lnTo>
                  <a:lnTo>
                    <a:pt x="791590" y="13665"/>
                  </a:lnTo>
                  <a:lnTo>
                    <a:pt x="782754" y="14886"/>
                  </a:lnTo>
                  <a:lnTo>
                    <a:pt x="760126" y="53719"/>
                  </a:lnTo>
                  <a:lnTo>
                    <a:pt x="758698" y="88607"/>
                  </a:lnTo>
                  <a:lnTo>
                    <a:pt x="758698" y="143155"/>
                  </a:lnTo>
                  <a:lnTo>
                    <a:pt x="758698" y="197700"/>
                  </a:lnTo>
                  <a:lnTo>
                    <a:pt x="758698" y="252246"/>
                  </a:lnTo>
                  <a:lnTo>
                    <a:pt x="758698" y="306793"/>
                  </a:lnTo>
                  <a:lnTo>
                    <a:pt x="758910" y="321907"/>
                  </a:lnTo>
                  <a:lnTo>
                    <a:pt x="762000" y="373621"/>
                  </a:lnTo>
                  <a:lnTo>
                    <a:pt x="769983" y="420757"/>
                  </a:lnTo>
                  <a:lnTo>
                    <a:pt x="791190" y="459725"/>
                  </a:lnTo>
                  <a:lnTo>
                    <a:pt x="827244" y="479827"/>
                  </a:lnTo>
                  <a:lnTo>
                    <a:pt x="838580" y="480682"/>
                  </a:lnTo>
                  <a:lnTo>
                    <a:pt x="853303" y="479344"/>
                  </a:lnTo>
                  <a:lnTo>
                    <a:pt x="892683" y="459270"/>
                  </a:lnTo>
                  <a:lnTo>
                    <a:pt x="919882" y="420400"/>
                  </a:lnTo>
                  <a:lnTo>
                    <a:pt x="931767" y="359448"/>
                  </a:lnTo>
                  <a:lnTo>
                    <a:pt x="933958" y="291287"/>
                  </a:lnTo>
                  <a:lnTo>
                    <a:pt x="933958" y="240616"/>
                  </a:lnTo>
                  <a:lnTo>
                    <a:pt x="933958" y="189947"/>
                  </a:lnTo>
                  <a:lnTo>
                    <a:pt x="933958" y="139278"/>
                  </a:lnTo>
                  <a:lnTo>
                    <a:pt x="933958" y="88607"/>
                  </a:lnTo>
                  <a:lnTo>
                    <a:pt x="933555" y="67357"/>
                  </a:lnTo>
                  <a:lnTo>
                    <a:pt x="922605" y="22800"/>
                  </a:lnTo>
                  <a:lnTo>
                    <a:pt x="901191" y="13665"/>
                  </a:lnTo>
                  <a:lnTo>
                    <a:pt x="897381" y="13665"/>
                  </a:lnTo>
                  <a:lnTo>
                    <a:pt x="893572" y="13665"/>
                  </a:lnTo>
                  <a:lnTo>
                    <a:pt x="889635" y="13665"/>
                  </a:lnTo>
                  <a:lnTo>
                    <a:pt x="889635" y="9105"/>
                  </a:lnTo>
                  <a:lnTo>
                    <a:pt x="889635" y="4559"/>
                  </a:lnTo>
                  <a:lnTo>
                    <a:pt x="889635" y="0"/>
                  </a:lnTo>
                  <a:lnTo>
                    <a:pt x="916876" y="0"/>
                  </a:lnTo>
                  <a:lnTo>
                    <a:pt x="944117" y="0"/>
                  </a:lnTo>
                  <a:lnTo>
                    <a:pt x="971359" y="0"/>
                  </a:lnTo>
                  <a:lnTo>
                    <a:pt x="998601" y="0"/>
                  </a:lnTo>
                  <a:lnTo>
                    <a:pt x="998601" y="4559"/>
                  </a:lnTo>
                  <a:lnTo>
                    <a:pt x="998601" y="9105"/>
                  </a:lnTo>
                  <a:lnTo>
                    <a:pt x="998601" y="13665"/>
                  </a:lnTo>
                  <a:lnTo>
                    <a:pt x="994790" y="13665"/>
                  </a:lnTo>
                  <a:lnTo>
                    <a:pt x="990853" y="13665"/>
                  </a:lnTo>
                  <a:lnTo>
                    <a:pt x="987043" y="13665"/>
                  </a:lnTo>
                  <a:lnTo>
                    <a:pt x="978499" y="15210"/>
                  </a:lnTo>
                  <a:lnTo>
                    <a:pt x="955563" y="57405"/>
                  </a:lnTo>
                  <a:lnTo>
                    <a:pt x="954404" y="91554"/>
                  </a:lnTo>
                  <a:lnTo>
                    <a:pt x="954404" y="142320"/>
                  </a:lnTo>
                  <a:lnTo>
                    <a:pt x="954404" y="193084"/>
                  </a:lnTo>
                  <a:lnTo>
                    <a:pt x="954404" y="243848"/>
                  </a:lnTo>
                  <a:lnTo>
                    <a:pt x="954404" y="294614"/>
                  </a:lnTo>
                  <a:lnTo>
                    <a:pt x="953813" y="330156"/>
                  </a:lnTo>
                  <a:lnTo>
                    <a:pt x="949154" y="388578"/>
                  </a:lnTo>
                  <a:lnTo>
                    <a:pt x="939444" y="431488"/>
                  </a:lnTo>
                  <a:lnTo>
                    <a:pt x="921398" y="467116"/>
                  </a:lnTo>
                  <a:lnTo>
                    <a:pt x="894421" y="495715"/>
                  </a:lnTo>
                  <a:lnTo>
                    <a:pt x="857845" y="510574"/>
                  </a:lnTo>
                  <a:lnTo>
                    <a:pt x="835913" y="512432"/>
                  </a:lnTo>
                  <a:lnTo>
                    <a:pt x="812216" y="510655"/>
                  </a:lnTo>
                  <a:lnTo>
                    <a:pt x="774013" y="496444"/>
                  </a:lnTo>
                  <a:lnTo>
                    <a:pt x="747361" y="468569"/>
                  </a:lnTo>
                  <a:lnTo>
                    <a:pt x="728831" y="430358"/>
                  </a:lnTo>
                  <a:lnTo>
                    <a:pt x="719208" y="387552"/>
                  </a:lnTo>
                  <a:lnTo>
                    <a:pt x="715589" y="325901"/>
                  </a:lnTo>
                  <a:lnTo>
                    <a:pt x="715137" y="284276"/>
                  </a:lnTo>
                  <a:lnTo>
                    <a:pt x="715137" y="235358"/>
                  </a:lnTo>
                  <a:lnTo>
                    <a:pt x="715137" y="186442"/>
                  </a:lnTo>
                  <a:lnTo>
                    <a:pt x="715137" y="137526"/>
                  </a:lnTo>
                  <a:lnTo>
                    <a:pt x="715137" y="88607"/>
                  </a:lnTo>
                  <a:lnTo>
                    <a:pt x="714658" y="67514"/>
                  </a:lnTo>
                  <a:lnTo>
                    <a:pt x="707389" y="28054"/>
                  </a:lnTo>
                  <a:lnTo>
                    <a:pt x="681989" y="13665"/>
                  </a:lnTo>
                  <a:lnTo>
                    <a:pt x="678179" y="13665"/>
                  </a:lnTo>
                  <a:lnTo>
                    <a:pt x="674370" y="13665"/>
                  </a:lnTo>
                  <a:lnTo>
                    <a:pt x="670433" y="13665"/>
                  </a:lnTo>
                  <a:lnTo>
                    <a:pt x="670433" y="9105"/>
                  </a:lnTo>
                  <a:lnTo>
                    <a:pt x="670433" y="4559"/>
                  </a:lnTo>
                  <a:lnTo>
                    <a:pt x="670433" y="0"/>
                  </a:lnTo>
                  <a:close/>
                </a:path>
                <a:path w="998854" h="512445">
                  <a:moveTo>
                    <a:pt x="0" y="0"/>
                  </a:moveTo>
                  <a:lnTo>
                    <a:pt x="32881" y="0"/>
                  </a:lnTo>
                  <a:lnTo>
                    <a:pt x="65786" y="0"/>
                  </a:lnTo>
                  <a:lnTo>
                    <a:pt x="98690" y="0"/>
                  </a:lnTo>
                  <a:lnTo>
                    <a:pt x="131572" y="0"/>
                  </a:lnTo>
                  <a:lnTo>
                    <a:pt x="131572" y="4559"/>
                  </a:lnTo>
                  <a:lnTo>
                    <a:pt x="131572" y="9105"/>
                  </a:lnTo>
                  <a:lnTo>
                    <a:pt x="131572" y="13665"/>
                  </a:lnTo>
                  <a:lnTo>
                    <a:pt x="129286" y="13665"/>
                  </a:lnTo>
                  <a:lnTo>
                    <a:pt x="127000" y="13665"/>
                  </a:lnTo>
                  <a:lnTo>
                    <a:pt x="124713" y="13665"/>
                  </a:lnTo>
                  <a:lnTo>
                    <a:pt x="117601" y="13665"/>
                  </a:lnTo>
                  <a:lnTo>
                    <a:pt x="111125" y="16370"/>
                  </a:lnTo>
                  <a:lnTo>
                    <a:pt x="96138" y="46151"/>
                  </a:lnTo>
                  <a:lnTo>
                    <a:pt x="97016" y="54136"/>
                  </a:lnTo>
                  <a:lnTo>
                    <a:pt x="99631" y="64795"/>
                  </a:lnTo>
                  <a:lnTo>
                    <a:pt x="103961" y="78130"/>
                  </a:lnTo>
                  <a:lnTo>
                    <a:pt x="109981" y="94145"/>
                  </a:lnTo>
                  <a:lnTo>
                    <a:pt x="126059" y="134475"/>
                  </a:lnTo>
                  <a:lnTo>
                    <a:pt x="142112" y="174809"/>
                  </a:lnTo>
                  <a:lnTo>
                    <a:pt x="158166" y="215142"/>
                  </a:lnTo>
                  <a:lnTo>
                    <a:pt x="174243" y="255473"/>
                  </a:lnTo>
                  <a:lnTo>
                    <a:pt x="189313" y="216896"/>
                  </a:lnTo>
                  <a:lnTo>
                    <a:pt x="204406" y="178319"/>
                  </a:lnTo>
                  <a:lnTo>
                    <a:pt x="219499" y="139739"/>
                  </a:lnTo>
                  <a:lnTo>
                    <a:pt x="234568" y="101155"/>
                  </a:lnTo>
                  <a:lnTo>
                    <a:pt x="247320" y="59069"/>
                  </a:lnTo>
                  <a:lnTo>
                    <a:pt x="248158" y="49466"/>
                  </a:lnTo>
                  <a:lnTo>
                    <a:pt x="248158" y="42583"/>
                  </a:lnTo>
                  <a:lnTo>
                    <a:pt x="235458" y="18275"/>
                  </a:lnTo>
                  <a:lnTo>
                    <a:pt x="231393" y="15201"/>
                  </a:lnTo>
                  <a:lnTo>
                    <a:pt x="225298" y="13665"/>
                  </a:lnTo>
                  <a:lnTo>
                    <a:pt x="217170" y="13665"/>
                  </a:lnTo>
                  <a:lnTo>
                    <a:pt x="217170" y="9105"/>
                  </a:lnTo>
                  <a:lnTo>
                    <a:pt x="217170" y="4559"/>
                  </a:lnTo>
                  <a:lnTo>
                    <a:pt x="217170" y="0"/>
                  </a:lnTo>
                  <a:lnTo>
                    <a:pt x="243957" y="0"/>
                  </a:lnTo>
                  <a:lnTo>
                    <a:pt x="270779" y="0"/>
                  </a:lnTo>
                  <a:lnTo>
                    <a:pt x="297626" y="0"/>
                  </a:lnTo>
                  <a:lnTo>
                    <a:pt x="324485" y="0"/>
                  </a:lnTo>
                  <a:lnTo>
                    <a:pt x="324485" y="4559"/>
                  </a:lnTo>
                  <a:lnTo>
                    <a:pt x="324485" y="9105"/>
                  </a:lnTo>
                  <a:lnTo>
                    <a:pt x="324485" y="13665"/>
                  </a:lnTo>
                  <a:lnTo>
                    <a:pt x="322452" y="13665"/>
                  </a:lnTo>
                  <a:lnTo>
                    <a:pt x="320548" y="13665"/>
                  </a:lnTo>
                  <a:lnTo>
                    <a:pt x="318515" y="13665"/>
                  </a:lnTo>
                  <a:lnTo>
                    <a:pt x="314578" y="13665"/>
                  </a:lnTo>
                  <a:lnTo>
                    <a:pt x="308863" y="16497"/>
                  </a:lnTo>
                  <a:lnTo>
                    <a:pt x="280670" y="46520"/>
                  </a:lnTo>
                  <a:lnTo>
                    <a:pt x="264257" y="81547"/>
                  </a:lnTo>
                  <a:lnTo>
                    <a:pt x="239182" y="145739"/>
                  </a:lnTo>
                  <a:lnTo>
                    <a:pt x="220646" y="193270"/>
                  </a:lnTo>
                  <a:lnTo>
                    <a:pt x="202086" y="240803"/>
                  </a:lnTo>
                  <a:lnTo>
                    <a:pt x="183514" y="288340"/>
                  </a:lnTo>
                  <a:lnTo>
                    <a:pt x="183514" y="319718"/>
                  </a:lnTo>
                  <a:lnTo>
                    <a:pt x="183514" y="351097"/>
                  </a:lnTo>
                  <a:lnTo>
                    <a:pt x="183514" y="382477"/>
                  </a:lnTo>
                  <a:lnTo>
                    <a:pt x="183514" y="413854"/>
                  </a:lnTo>
                  <a:lnTo>
                    <a:pt x="183917" y="434762"/>
                  </a:lnTo>
                  <a:lnTo>
                    <a:pt x="194792" y="478233"/>
                  </a:lnTo>
                  <a:lnTo>
                    <a:pt x="217170" y="486956"/>
                  </a:lnTo>
                  <a:lnTo>
                    <a:pt x="220472" y="486956"/>
                  </a:lnTo>
                  <a:lnTo>
                    <a:pt x="223774" y="486956"/>
                  </a:lnTo>
                  <a:lnTo>
                    <a:pt x="227075" y="486956"/>
                  </a:lnTo>
                  <a:lnTo>
                    <a:pt x="227075" y="491515"/>
                  </a:lnTo>
                  <a:lnTo>
                    <a:pt x="227075" y="496061"/>
                  </a:lnTo>
                  <a:lnTo>
                    <a:pt x="227075" y="500621"/>
                  </a:lnTo>
                  <a:lnTo>
                    <a:pt x="194405" y="500621"/>
                  </a:lnTo>
                  <a:lnTo>
                    <a:pt x="161734" y="500621"/>
                  </a:lnTo>
                  <a:lnTo>
                    <a:pt x="129063" y="500621"/>
                  </a:lnTo>
                  <a:lnTo>
                    <a:pt x="96392" y="500621"/>
                  </a:lnTo>
                  <a:lnTo>
                    <a:pt x="96392" y="496061"/>
                  </a:lnTo>
                  <a:lnTo>
                    <a:pt x="96392" y="491515"/>
                  </a:lnTo>
                  <a:lnTo>
                    <a:pt x="96392" y="486956"/>
                  </a:lnTo>
                  <a:lnTo>
                    <a:pt x="100075" y="486956"/>
                  </a:lnTo>
                  <a:lnTo>
                    <a:pt x="103631" y="486956"/>
                  </a:lnTo>
                  <a:lnTo>
                    <a:pt x="107314" y="486956"/>
                  </a:lnTo>
                  <a:lnTo>
                    <a:pt x="116337" y="485756"/>
                  </a:lnTo>
                  <a:lnTo>
                    <a:pt x="138715" y="448378"/>
                  </a:lnTo>
                  <a:lnTo>
                    <a:pt x="139953" y="413854"/>
                  </a:lnTo>
                  <a:lnTo>
                    <a:pt x="139953" y="384230"/>
                  </a:lnTo>
                  <a:lnTo>
                    <a:pt x="139953" y="354603"/>
                  </a:lnTo>
                  <a:lnTo>
                    <a:pt x="139953" y="324975"/>
                  </a:lnTo>
                  <a:lnTo>
                    <a:pt x="139953" y="295351"/>
                  </a:lnTo>
                  <a:lnTo>
                    <a:pt x="118881" y="242925"/>
                  </a:lnTo>
                  <a:lnTo>
                    <a:pt x="97774" y="190499"/>
                  </a:lnTo>
                  <a:lnTo>
                    <a:pt x="76642" y="138074"/>
                  </a:lnTo>
                  <a:lnTo>
                    <a:pt x="55499" y="85648"/>
                  </a:lnTo>
                  <a:lnTo>
                    <a:pt x="38568" y="45850"/>
                  </a:lnTo>
                  <a:lnTo>
                    <a:pt x="13080" y="17348"/>
                  </a:lnTo>
                  <a:lnTo>
                    <a:pt x="5714" y="13665"/>
                  </a:lnTo>
                  <a:lnTo>
                    <a:pt x="0" y="13665"/>
                  </a:lnTo>
                  <a:lnTo>
                    <a:pt x="0" y="9105"/>
                  </a:lnTo>
                  <a:lnTo>
                    <a:pt x="0" y="455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48227" y="5634228"/>
              <a:ext cx="1626489" cy="5293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416931" y="5638800"/>
              <a:ext cx="301625" cy="523875"/>
            </a:xfrm>
            <a:custGeom>
              <a:avLst/>
              <a:gdLst/>
              <a:ahLst/>
              <a:cxnLst/>
              <a:rect l="l" t="t" r="r" b="b"/>
              <a:pathLst>
                <a:path w="301625" h="523875">
                  <a:moveTo>
                    <a:pt x="153670" y="0"/>
                  </a:moveTo>
                  <a:lnTo>
                    <a:pt x="209550" y="18505"/>
                  </a:lnTo>
                  <a:lnTo>
                    <a:pt x="257429" y="74015"/>
                  </a:lnTo>
                  <a:lnTo>
                    <a:pt x="276671" y="113325"/>
                  </a:lnTo>
                  <a:lnTo>
                    <a:pt x="290401" y="157225"/>
                  </a:lnTo>
                  <a:lnTo>
                    <a:pt x="298630" y="205717"/>
                  </a:lnTo>
                  <a:lnTo>
                    <a:pt x="301371" y="258800"/>
                  </a:lnTo>
                  <a:lnTo>
                    <a:pt x="298608" y="313414"/>
                  </a:lnTo>
                  <a:lnTo>
                    <a:pt x="290322" y="363185"/>
                  </a:lnTo>
                  <a:lnTo>
                    <a:pt x="276510" y="408112"/>
                  </a:lnTo>
                  <a:lnTo>
                    <a:pt x="257175" y="448195"/>
                  </a:lnTo>
                  <a:lnTo>
                    <a:pt x="233836" y="481142"/>
                  </a:lnTo>
                  <a:lnTo>
                    <a:pt x="180254" y="518799"/>
                  </a:lnTo>
                  <a:lnTo>
                    <a:pt x="149987" y="523506"/>
                  </a:lnTo>
                  <a:lnTo>
                    <a:pt x="119530" y="518915"/>
                  </a:lnTo>
                  <a:lnTo>
                    <a:pt x="66190" y="482181"/>
                  </a:lnTo>
                  <a:lnTo>
                    <a:pt x="43307" y="450037"/>
                  </a:lnTo>
                  <a:lnTo>
                    <a:pt x="24378" y="410601"/>
                  </a:lnTo>
                  <a:lnTo>
                    <a:pt x="10842" y="365767"/>
                  </a:lnTo>
                  <a:lnTo>
                    <a:pt x="2712" y="315536"/>
                  </a:lnTo>
                  <a:lnTo>
                    <a:pt x="0" y="259905"/>
                  </a:lnTo>
                  <a:lnTo>
                    <a:pt x="3119" y="203026"/>
                  </a:lnTo>
                  <a:lnTo>
                    <a:pt x="12477" y="151641"/>
                  </a:lnTo>
                  <a:lnTo>
                    <a:pt x="28074" y="105746"/>
                  </a:lnTo>
                  <a:lnTo>
                    <a:pt x="49911" y="65341"/>
                  </a:lnTo>
                  <a:lnTo>
                    <a:pt x="97551" y="16335"/>
                  </a:lnTo>
                  <a:lnTo>
                    <a:pt x="153670" y="0"/>
                  </a:lnTo>
                  <a:close/>
                </a:path>
              </a:pathLst>
            </a:custGeom>
            <a:ln w="9144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866137"/>
            <a:ext cx="7973059" cy="38658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Krogman</a:t>
            </a:r>
            <a:endParaRPr sz="2800">
              <a:latin typeface="Times New Roman"/>
              <a:cs typeface="Times New Roman"/>
            </a:endParaRPr>
          </a:p>
          <a:p>
            <a:pPr marL="12700" marR="5080" indent="88265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“Growth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was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conceived by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anatomist, born to  biologist,delivered by a physician left on a chemist`s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door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step 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adopted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by a physiologist. At an early  stage, she eloped with a statistician. Divorced him for a  pschychologist, and is now being wooed alternately and  concurrently by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endocrinologist, a biochemist, a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physicist,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 mathematician, an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orthodontist,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  eugenicist 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children`s</a:t>
            </a:r>
            <a:r>
              <a:rPr dirty="0" sz="2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bureau”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402081"/>
            <a:ext cx="8048625" cy="5870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Evidences Against 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Sicher’s</a:t>
            </a:r>
            <a:r>
              <a:rPr dirty="0" sz="2800" spc="5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Theory:</a:t>
            </a:r>
            <a:endParaRPr sz="2800">
              <a:latin typeface="Times New Roman"/>
              <a:cs typeface="Times New Roman"/>
            </a:endParaRPr>
          </a:p>
          <a:p>
            <a:pPr algn="just" marL="469900" marR="454659" indent="-457200">
              <a:lnSpc>
                <a:spcPct val="120000"/>
              </a:lnSpc>
              <a:spcBef>
                <a:spcPts val="1330"/>
              </a:spcBef>
              <a:buClr>
                <a:srgbClr val="F8F8F8"/>
              </a:buClr>
              <a:buSzPct val="64285"/>
              <a:buAutoNum type="arabicPeriod"/>
              <a:tabLst>
                <a:tab pos="46990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Auto transplants of sutures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fail 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cultural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medium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though provided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with same environment  and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conditions.</a:t>
            </a:r>
            <a:endParaRPr sz="2800">
              <a:latin typeface="Times New Roman"/>
              <a:cs typeface="Times New Roman"/>
            </a:endParaRPr>
          </a:p>
          <a:p>
            <a:pPr algn="just" marL="469900" marR="416559" indent="-457200">
              <a:lnSpc>
                <a:spcPct val="120000"/>
              </a:lnSpc>
              <a:spcBef>
                <a:spcPts val="1680"/>
              </a:spcBef>
              <a:buClr>
                <a:srgbClr val="F8F8F8"/>
              </a:buClr>
              <a:buSzPct val="64285"/>
              <a:buAutoNum type="arabicPeriod"/>
              <a:tabLst>
                <a:tab pos="46990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Extripation of sutures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has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appreciable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effect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on  growth of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skeletal.</a:t>
            </a:r>
            <a:endParaRPr sz="28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20000"/>
              </a:lnSpc>
              <a:spcBef>
                <a:spcPts val="1685"/>
              </a:spcBef>
              <a:buClr>
                <a:srgbClr val="F8F8F8"/>
              </a:buClr>
              <a:buSzPct val="64285"/>
              <a:buAutoNum type="arabicPeriod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shape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within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sutures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dependent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on  external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stimuli.</a:t>
            </a:r>
            <a:endParaRPr sz="2800">
              <a:latin typeface="Times New Roman"/>
              <a:cs typeface="Times New Roman"/>
            </a:endParaRPr>
          </a:p>
          <a:p>
            <a:pPr marL="469900" marR="455930" indent="-457200">
              <a:lnSpc>
                <a:spcPct val="120000"/>
              </a:lnSpc>
              <a:spcBef>
                <a:spcPts val="1680"/>
              </a:spcBef>
              <a:buClr>
                <a:srgbClr val="F8F8F8"/>
              </a:buClr>
              <a:buSzPct val="64285"/>
              <a:buAutoNum type="arabicPeriod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It 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possible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bring the sutural 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 halt by  mechanical stress applied across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sutures.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351789"/>
            <a:ext cx="731774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180" algn="l"/>
                <a:tab pos="4426585" algn="l"/>
              </a:tabLst>
            </a:pPr>
            <a:r>
              <a:rPr dirty="0" sz="2050" spc="41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3200" b="1">
                <a:latin typeface="Times New Roman"/>
                <a:cs typeface="Times New Roman"/>
              </a:rPr>
              <a:t>Cartilagenous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Theory	</a:t>
            </a:r>
            <a:r>
              <a:rPr dirty="0" sz="2800" spc="-5" b="1">
                <a:latin typeface="Times New Roman"/>
                <a:cs typeface="Times New Roman"/>
              </a:rPr>
              <a:t>(James</a:t>
            </a:r>
            <a:r>
              <a:rPr dirty="0" sz="2800" spc="-5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Scott-1956)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1011681"/>
            <a:ext cx="7830820" cy="514667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424180" marR="5080" indent="-412115">
              <a:lnSpc>
                <a:spcPct val="90000"/>
              </a:lnSpc>
              <a:spcBef>
                <a:spcPts val="43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fact that,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many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bones of the hand and legs,  cartilage does the growing while bone merely  replaces it makes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this theory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attractive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bones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jaws.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According the</a:t>
            </a:r>
            <a:r>
              <a:rPr dirty="0" sz="28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Scott:-</a:t>
            </a:r>
            <a:endParaRPr sz="2800">
              <a:latin typeface="Times New Roman"/>
              <a:cs typeface="Times New Roman"/>
            </a:endParaRPr>
          </a:p>
          <a:p>
            <a:pPr marL="424180" marR="1350645" indent="-412115">
              <a:lnSpc>
                <a:spcPts val="3030"/>
              </a:lnSpc>
              <a:spcBef>
                <a:spcPts val="172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Spheno-occipital synchondrosis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cartilage</a:t>
            </a:r>
            <a:r>
              <a:rPr dirty="0" sz="2800" spc="-1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responsible for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of cranial</a:t>
            </a:r>
            <a:r>
              <a:rPr dirty="0" sz="28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base.</a:t>
            </a:r>
            <a:endParaRPr sz="2800">
              <a:latin typeface="Times New Roman"/>
              <a:cs typeface="Times New Roman"/>
            </a:endParaRPr>
          </a:p>
          <a:p>
            <a:pPr marL="424180" marR="151765" indent="-412115">
              <a:lnSpc>
                <a:spcPts val="3020"/>
              </a:lnSpc>
              <a:spcBef>
                <a:spcPts val="168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Nasal septal cartilage – Responsible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 of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</a:t>
            </a:r>
            <a:endParaRPr sz="2800">
              <a:latin typeface="Times New Roman"/>
              <a:cs typeface="Times New Roman"/>
            </a:endParaRPr>
          </a:p>
          <a:p>
            <a:pPr marL="424180" marR="168910" indent="-412115">
              <a:lnSpc>
                <a:spcPts val="3020"/>
              </a:lnSpc>
              <a:spcBef>
                <a:spcPts val="169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Condylar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cartilage – Responsible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28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 mandible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582167" y="483082"/>
              <a:ext cx="7628382" cy="6225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80999" y="1905000"/>
              <a:ext cx="5257800" cy="3886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642228" y="2203450"/>
            <a:ext cx="2691130" cy="1781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Spheno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ethmoidal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Times New Roman"/>
              <a:buAutoNum type="arabicPeriod"/>
            </a:pPr>
            <a:endParaRPr sz="22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Inter-sphenoidal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AutoNum type="arabicPeriod"/>
            </a:pPr>
            <a:endParaRPr sz="22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Spheno-occipital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5500" y="564540"/>
            <a:ext cx="7937500" cy="6043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41020" indent="-412115">
              <a:lnSpc>
                <a:spcPct val="140000"/>
              </a:lnSpc>
              <a:spcBef>
                <a:spcPts val="100"/>
              </a:spcBef>
              <a:buClr>
                <a:srgbClr val="F8F8F8"/>
              </a:buClr>
              <a:buSzPct val="64285"/>
              <a:buChar char="-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Important growth center of craniofacial skeleton,  especially cranial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base.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8F8F8"/>
              </a:buClr>
              <a:buFont typeface="Times New Roman"/>
              <a:buChar char="-"/>
            </a:pPr>
            <a:endParaRPr sz="26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Cartilage of Nasal</a:t>
            </a:r>
            <a:r>
              <a:rPr dirty="0" sz="2800" spc="-1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Septum: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Spheno-occipital</a:t>
            </a:r>
            <a:r>
              <a:rPr dirty="0" sz="2800" spc="-12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Synchodrosis: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2115">
              <a:lnSpc>
                <a:spcPct val="140000"/>
              </a:lnSpc>
              <a:spcBef>
                <a:spcPts val="1685"/>
              </a:spcBef>
              <a:buClr>
                <a:srgbClr val="F8F8F8"/>
              </a:buClr>
              <a:buSzPct val="64285"/>
              <a:buChar char="-"/>
              <a:tabLst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 is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difficult to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explain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 cartilage 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theory.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Proponents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cartilage theory  hypothesize that the cartilaginous nasal septum  serves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pacemaker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for other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aspects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maxillary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153538"/>
            <a:ext cx="8663305" cy="1489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Removal of a segment of the Nasal Septal  Cartilage in humans and rabbits showed</a:t>
            </a:r>
            <a:r>
              <a:rPr dirty="0" sz="32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Times New Roman"/>
                <a:cs typeface="Times New Roman"/>
              </a:rPr>
              <a:t>mid-facial  </a:t>
            </a: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deformities.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2025" y="123761"/>
            <a:ext cx="6991350" cy="6153785"/>
            <a:chOff x="962025" y="123761"/>
            <a:chExt cx="6991350" cy="6153785"/>
          </a:xfrm>
        </p:grpSpPr>
        <p:sp>
          <p:nvSpPr>
            <p:cNvPr id="4" name="object 4"/>
            <p:cNvSpPr/>
            <p:nvPr/>
          </p:nvSpPr>
          <p:spPr>
            <a:xfrm>
              <a:off x="990600" y="152400"/>
              <a:ext cx="2514600" cy="19685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76312" y="138048"/>
              <a:ext cx="2543175" cy="1996439"/>
            </a:xfrm>
            <a:custGeom>
              <a:avLst/>
              <a:gdLst/>
              <a:ahLst/>
              <a:cxnLst/>
              <a:rect l="l" t="t" r="r" b="b"/>
              <a:pathLst>
                <a:path w="2543175" h="1996439">
                  <a:moveTo>
                    <a:pt x="0" y="1996059"/>
                  </a:moveTo>
                  <a:lnTo>
                    <a:pt x="2543175" y="1996059"/>
                  </a:lnTo>
                  <a:lnTo>
                    <a:pt x="2543175" y="0"/>
                  </a:lnTo>
                  <a:lnTo>
                    <a:pt x="0" y="0"/>
                  </a:lnTo>
                  <a:lnTo>
                    <a:pt x="0" y="1996059"/>
                  </a:lnTo>
                  <a:close/>
                </a:path>
              </a:pathLst>
            </a:custGeom>
            <a:ln w="28575">
              <a:solidFill>
                <a:srgbClr val="C707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74208" y="152400"/>
              <a:ext cx="2450591" cy="19933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459857" y="138048"/>
              <a:ext cx="2479675" cy="2022475"/>
            </a:xfrm>
            <a:custGeom>
              <a:avLst/>
              <a:gdLst/>
              <a:ahLst/>
              <a:cxnLst/>
              <a:rect l="l" t="t" r="r" b="b"/>
              <a:pathLst>
                <a:path w="2479675" h="2022475">
                  <a:moveTo>
                    <a:pt x="0" y="2021966"/>
                  </a:moveTo>
                  <a:lnTo>
                    <a:pt x="2479166" y="2021966"/>
                  </a:lnTo>
                  <a:lnTo>
                    <a:pt x="2479166" y="0"/>
                  </a:lnTo>
                  <a:lnTo>
                    <a:pt x="0" y="0"/>
                  </a:lnTo>
                  <a:lnTo>
                    <a:pt x="0" y="2021966"/>
                  </a:lnTo>
                  <a:close/>
                </a:path>
              </a:pathLst>
            </a:custGeom>
            <a:ln w="28574">
              <a:solidFill>
                <a:srgbClr val="C707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352800" y="3733800"/>
              <a:ext cx="2273807" cy="2514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338448" y="3719512"/>
              <a:ext cx="2302510" cy="2543175"/>
            </a:xfrm>
            <a:custGeom>
              <a:avLst/>
              <a:gdLst/>
              <a:ahLst/>
              <a:cxnLst/>
              <a:rect l="l" t="t" r="r" b="b"/>
              <a:pathLst>
                <a:path w="2302510" h="2543175">
                  <a:moveTo>
                    <a:pt x="0" y="2543175"/>
                  </a:moveTo>
                  <a:lnTo>
                    <a:pt x="2302382" y="2543175"/>
                  </a:lnTo>
                  <a:lnTo>
                    <a:pt x="2302382" y="0"/>
                  </a:lnTo>
                  <a:lnTo>
                    <a:pt x="0" y="0"/>
                  </a:lnTo>
                  <a:lnTo>
                    <a:pt x="0" y="2543175"/>
                  </a:lnTo>
                  <a:close/>
                </a:path>
              </a:pathLst>
            </a:custGeom>
            <a:ln w="28575">
              <a:solidFill>
                <a:srgbClr val="C7073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825144"/>
            <a:ext cx="8317865" cy="493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24180" marR="7620" indent="-411480">
              <a:lnSpc>
                <a:spcPct val="110000"/>
              </a:lnSpc>
              <a:spcBef>
                <a:spcPts val="100"/>
              </a:spcBef>
            </a:pPr>
            <a:r>
              <a:rPr dirty="0" sz="1800" spc="5">
                <a:solidFill>
                  <a:srgbClr val="F8F8F8"/>
                </a:solidFill>
                <a:latin typeface="Times New Roman"/>
                <a:cs typeface="Times New Roman"/>
              </a:rPr>
              <a:t>- </a:t>
            </a:r>
            <a:r>
              <a:rPr dirty="0" sz="2800" spc="-70">
                <a:solidFill>
                  <a:srgbClr val="FFFFFF"/>
                </a:solidFill>
                <a:latin typeface="Times New Roman"/>
                <a:cs typeface="Times New Roman"/>
              </a:rPr>
              <a:t>Two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kinds 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experiments have been carried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out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 test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idea that cartilage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can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serve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true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center.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1480">
              <a:lnSpc>
                <a:spcPct val="110000"/>
              </a:lnSpc>
              <a:spcBef>
                <a:spcPts val="168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1.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Transplanting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nasal cartilage to cultural medium </a:t>
            </a:r>
            <a:r>
              <a:rPr dirty="0" sz="2800" spc="-260">
                <a:solidFill>
                  <a:srgbClr val="FFFFFF"/>
                </a:solidFill>
                <a:latin typeface="Times New Roman"/>
                <a:cs typeface="Times New Roman"/>
              </a:rPr>
              <a:t>or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any other place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did not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give equivocal results, that is  sometime it 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grew,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sometimes it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did not.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Indicating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doubtful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potential of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nasal septal cartilage  whereas,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 piece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epiphyseal plate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 long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bone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transplanted, it will continue to grow in a new  location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 culture, indicating that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these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cartilages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have innate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potential.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944" y="124955"/>
            <a:ext cx="7564374" cy="1149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1468881"/>
            <a:ext cx="7936865" cy="5146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424180" marR="6350" indent="-411480">
              <a:lnSpc>
                <a:spcPct val="100000"/>
              </a:lnSpc>
              <a:spcBef>
                <a:spcPts val="95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Since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longtime, its being hypothesized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that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condylar  cartilage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growth center for the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 mandible.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1480">
              <a:lnSpc>
                <a:spcPct val="100000"/>
              </a:lnSpc>
              <a:spcBef>
                <a:spcPts val="1685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Experiments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transplanting condylar cartilage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showed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little or No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potential.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1480">
              <a:lnSpc>
                <a:spcPct val="100000"/>
              </a:lnSpc>
              <a:spcBef>
                <a:spcPts val="1680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clear that condylar cartilage is secondary  cartilage, which grows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appositions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not 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by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intestitial deposition. Whereas, epiphyseal cartilage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primary cartilage.mandibular condylar thus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not  have innate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potential and not a growth 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center.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9" y="914400"/>
            <a:ext cx="4328159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346608"/>
            <a:ext cx="7937500" cy="5232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24180" marR="5080" indent="-412115">
              <a:lnSpc>
                <a:spcPct val="130000"/>
              </a:lnSpc>
              <a:spcBef>
                <a:spcPts val="100"/>
              </a:spcBef>
              <a:buClr>
                <a:srgbClr val="F8F8F8"/>
              </a:buClr>
              <a:buSzPct val="64285"/>
              <a:buFont typeface="Times New Roman"/>
              <a:buChar char="•"/>
              <a:tabLst>
                <a:tab pos="507365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fact that after the condylar fracture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children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do not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all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together inhibit growth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mandible  indicates that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condyle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not 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28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center.</a:t>
            </a:r>
            <a:endParaRPr sz="2800">
              <a:latin typeface="Times New Roman"/>
              <a:cs typeface="Times New Roman"/>
            </a:endParaRPr>
          </a:p>
          <a:p>
            <a:pPr algn="just" marL="424180" marR="5715" indent="-412115">
              <a:lnSpc>
                <a:spcPct val="130000"/>
              </a:lnSpc>
              <a:spcBef>
                <a:spcPts val="1680"/>
              </a:spcBef>
              <a:buClr>
                <a:srgbClr val="F8F8F8"/>
              </a:buClr>
              <a:buSzPct val="64285"/>
              <a:buFont typeface="Times New Roman"/>
              <a:buChar char="•"/>
              <a:tabLst>
                <a:tab pos="513080" algn="l"/>
              </a:tabLst>
            </a:pPr>
            <a:r>
              <a:rPr dirty="0"/>
              <a:t>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Studies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carried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out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 Scndinavia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800" spc="-55">
                <a:solidFill>
                  <a:srgbClr val="FFFFFF"/>
                </a:solidFill>
                <a:latin typeface="Times New Roman"/>
                <a:cs typeface="Times New Roman"/>
              </a:rPr>
              <a:t>1960’s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demonstrated that after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fracture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mandibular  condyle in child, there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was an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excellent chance that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condylar process would regenerate to  approximately its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original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size and small chance that  it would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overgrow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after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injury.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256743"/>
            <a:ext cx="659701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latin typeface="Times New Roman"/>
                <a:cs typeface="Times New Roman"/>
              </a:rPr>
              <a:t>FUNCTIONAL </a:t>
            </a:r>
            <a:r>
              <a:rPr dirty="0" sz="3200" spc="-40" b="1">
                <a:latin typeface="Times New Roman"/>
                <a:cs typeface="Times New Roman"/>
              </a:rPr>
              <a:t>MATRIX</a:t>
            </a:r>
            <a:r>
              <a:rPr dirty="0" sz="3200" spc="-2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CONCEPT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00" y="687984"/>
            <a:ext cx="7936230" cy="6086475"/>
          </a:xfrm>
          <a:prstGeom prst="rect">
            <a:avLst/>
          </a:prstGeom>
        </p:spPr>
        <p:txBody>
          <a:bodyPr wrap="square" lIns="0" tIns="20447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610"/>
              </a:spcBef>
            </a:pP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(MELVIN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MOSS)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2115">
              <a:lnSpc>
                <a:spcPct val="130100"/>
              </a:lnSpc>
              <a:spcBef>
                <a:spcPts val="50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concept attempts to comprehend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75">
                <a:solidFill>
                  <a:srgbClr val="FFFFFF"/>
                </a:solidFill>
                <a:latin typeface="Times New Roman"/>
                <a:cs typeface="Times New Roman"/>
              </a:rPr>
              <a:t>relation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between form &amp;</a:t>
            </a:r>
            <a:r>
              <a:rPr dirty="0" sz="2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function.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2115">
              <a:lnSpc>
                <a:spcPct val="130000"/>
              </a:lnSpc>
              <a:spcBef>
                <a:spcPts val="235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concept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claims that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origin, form, </a:t>
            </a:r>
            <a:r>
              <a:rPr dirty="0" sz="2800" spc="-65">
                <a:solidFill>
                  <a:srgbClr val="FFFFFF"/>
                </a:solidFill>
                <a:latin typeface="Times New Roman"/>
                <a:cs typeface="Times New Roman"/>
              </a:rPr>
              <a:t>position,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&amp; maintenance of all skeletal tissues and 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organs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are always 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secondary,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compensatory and  necessary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response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 chronologically &amp;  morphologically prior events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processes that occur  in specifically related non-skeletal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endParaRPr sz="2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168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issues,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organs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functioning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space</a:t>
            </a:r>
            <a:r>
              <a:rPr dirty="0" sz="2800" spc="-1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559" y="679665"/>
            <a:ext cx="3210306" cy="366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1273810"/>
            <a:ext cx="7830820" cy="5445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22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424180" indent="-411480">
              <a:lnSpc>
                <a:spcPct val="100000"/>
              </a:lnSpc>
              <a:buClr>
                <a:srgbClr val="F8F8F8"/>
              </a:buClr>
              <a:buSzPct val="64285"/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Todd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1931</a:t>
            </a:r>
            <a:endParaRPr sz="2800">
              <a:latin typeface="Times New Roman"/>
              <a:cs typeface="Times New Roman"/>
            </a:endParaRPr>
          </a:p>
          <a:p>
            <a:pPr marL="457834">
              <a:lnSpc>
                <a:spcPct val="100000"/>
              </a:lnSpc>
              <a:spcBef>
                <a:spcPts val="33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refers to increase in</a:t>
            </a:r>
            <a:r>
              <a:rPr dirty="0" sz="2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size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424180" indent="-411480">
              <a:lnSpc>
                <a:spcPct val="100000"/>
              </a:lnSpc>
              <a:buClr>
                <a:srgbClr val="F8F8F8"/>
              </a:buClr>
              <a:buSzPct val="64285"/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Profitt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1986</a:t>
            </a:r>
            <a:endParaRPr sz="2800">
              <a:latin typeface="Times New Roman"/>
              <a:cs typeface="Times New Roman"/>
            </a:endParaRPr>
          </a:p>
          <a:p>
            <a:pPr marL="744220" marR="5080" indent="-193675">
              <a:lnSpc>
                <a:spcPts val="3020"/>
              </a:lnSpc>
              <a:spcBef>
                <a:spcPts val="72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usually refers to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increase in size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 number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50">
              <a:latin typeface="Times New Roman"/>
              <a:cs typeface="Times New Roman"/>
            </a:endParaRPr>
          </a:p>
          <a:p>
            <a:pPr marL="424180" indent="-411480">
              <a:lnSpc>
                <a:spcPct val="100000"/>
              </a:lnSpc>
              <a:spcBef>
                <a:spcPts val="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Moyers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1988</a:t>
            </a:r>
            <a:endParaRPr sz="2800">
              <a:latin typeface="Times New Roman"/>
              <a:cs typeface="Times New Roman"/>
            </a:endParaRPr>
          </a:p>
          <a:p>
            <a:pPr marL="744220" marR="308610" indent="-193675">
              <a:lnSpc>
                <a:spcPts val="3020"/>
              </a:lnSpc>
              <a:spcBef>
                <a:spcPts val="72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be defined as the normal changes in  the amount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living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substance.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590799" y="4136135"/>
              <a:ext cx="3962400" cy="271780"/>
            </a:xfrm>
            <a:custGeom>
              <a:avLst/>
              <a:gdLst/>
              <a:ahLst/>
              <a:cxnLst/>
              <a:rect l="l" t="t" r="r" b="b"/>
              <a:pathLst>
                <a:path w="3962400" h="271779">
                  <a:moveTo>
                    <a:pt x="0" y="0"/>
                  </a:moveTo>
                  <a:lnTo>
                    <a:pt x="0" y="271271"/>
                  </a:lnTo>
                </a:path>
                <a:path w="3962400" h="271779">
                  <a:moveTo>
                    <a:pt x="3962400" y="0"/>
                  </a:moveTo>
                  <a:lnTo>
                    <a:pt x="3962400" y="27127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52699" y="2776727"/>
              <a:ext cx="76200" cy="363220"/>
            </a:xfrm>
            <a:custGeom>
              <a:avLst/>
              <a:gdLst/>
              <a:ahLst/>
              <a:cxnLst/>
              <a:rect l="l" t="t" r="r" b="b"/>
              <a:pathLst>
                <a:path w="76200" h="363219">
                  <a:moveTo>
                    <a:pt x="31750" y="286512"/>
                  </a:moveTo>
                  <a:lnTo>
                    <a:pt x="0" y="286512"/>
                  </a:lnTo>
                  <a:lnTo>
                    <a:pt x="38100" y="362712"/>
                  </a:lnTo>
                  <a:lnTo>
                    <a:pt x="69850" y="299212"/>
                  </a:lnTo>
                  <a:lnTo>
                    <a:pt x="31750" y="299212"/>
                  </a:lnTo>
                  <a:lnTo>
                    <a:pt x="31750" y="286512"/>
                  </a:lnTo>
                  <a:close/>
                </a:path>
                <a:path w="76200" h="363219">
                  <a:moveTo>
                    <a:pt x="44450" y="0"/>
                  </a:moveTo>
                  <a:lnTo>
                    <a:pt x="31750" y="0"/>
                  </a:lnTo>
                  <a:lnTo>
                    <a:pt x="31750" y="299212"/>
                  </a:lnTo>
                  <a:lnTo>
                    <a:pt x="44450" y="299212"/>
                  </a:lnTo>
                  <a:lnTo>
                    <a:pt x="44450" y="0"/>
                  </a:lnTo>
                  <a:close/>
                </a:path>
                <a:path w="76200" h="363219">
                  <a:moveTo>
                    <a:pt x="76200" y="286512"/>
                  </a:moveTo>
                  <a:lnTo>
                    <a:pt x="44450" y="286512"/>
                  </a:lnTo>
                  <a:lnTo>
                    <a:pt x="44450" y="299212"/>
                  </a:lnTo>
                  <a:lnTo>
                    <a:pt x="69850" y="299212"/>
                  </a:lnTo>
                  <a:lnTo>
                    <a:pt x="76200" y="286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1800" y="1600200"/>
            <a:ext cx="3276600" cy="815340"/>
          </a:xfrm>
          <a:prstGeom prst="rect"/>
          <a:solidFill>
            <a:srgbClr val="0099CC"/>
          </a:solidFill>
          <a:ln w="9525">
            <a:solidFill>
              <a:srgbClr val="FFFFFF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430530">
              <a:lnSpc>
                <a:spcPct val="100000"/>
              </a:lnSpc>
            </a:pPr>
            <a:r>
              <a:rPr dirty="0" spc="-5" i="1">
                <a:solidFill>
                  <a:srgbClr val="69676C"/>
                </a:solidFill>
                <a:latin typeface="Chancery Uralic"/>
                <a:cs typeface="Chancery Uralic"/>
              </a:rPr>
              <a:t>Functional cranial</a:t>
            </a:r>
            <a:r>
              <a:rPr dirty="0" spc="5" i="1">
                <a:solidFill>
                  <a:srgbClr val="69676C"/>
                </a:solidFill>
                <a:latin typeface="Chancery Uralic"/>
                <a:cs typeface="Chancery Uralic"/>
              </a:rPr>
              <a:t> </a:t>
            </a:r>
            <a:r>
              <a:rPr dirty="0" spc="-5" i="1">
                <a:solidFill>
                  <a:srgbClr val="69676C"/>
                </a:solidFill>
                <a:latin typeface="Chancery Uralic"/>
                <a:cs typeface="Chancery Uralic"/>
              </a:rPr>
              <a:t>component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586037" y="2410777"/>
            <a:ext cx="4005579" cy="728980"/>
            <a:chOff x="2586037" y="2410777"/>
            <a:chExt cx="4005579" cy="728980"/>
          </a:xfrm>
        </p:grpSpPr>
        <p:sp>
          <p:nvSpPr>
            <p:cNvPr id="7" name="object 7"/>
            <p:cNvSpPr/>
            <p:nvPr/>
          </p:nvSpPr>
          <p:spPr>
            <a:xfrm>
              <a:off x="2590800" y="2415539"/>
              <a:ext cx="3962400" cy="361315"/>
            </a:xfrm>
            <a:custGeom>
              <a:avLst/>
              <a:gdLst/>
              <a:ahLst/>
              <a:cxnLst/>
              <a:rect l="l" t="t" r="r" b="b"/>
              <a:pathLst>
                <a:path w="3962400" h="361314">
                  <a:moveTo>
                    <a:pt x="0" y="361188"/>
                  </a:moveTo>
                  <a:lnTo>
                    <a:pt x="3962400" y="361188"/>
                  </a:lnTo>
                </a:path>
                <a:path w="3962400" h="361314">
                  <a:moveTo>
                    <a:pt x="2057400" y="0"/>
                  </a:moveTo>
                  <a:lnTo>
                    <a:pt x="2057400" y="36118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515100" y="2776727"/>
              <a:ext cx="76200" cy="363220"/>
            </a:xfrm>
            <a:custGeom>
              <a:avLst/>
              <a:gdLst/>
              <a:ahLst/>
              <a:cxnLst/>
              <a:rect l="l" t="t" r="r" b="b"/>
              <a:pathLst>
                <a:path w="76200" h="363219">
                  <a:moveTo>
                    <a:pt x="31750" y="286512"/>
                  </a:moveTo>
                  <a:lnTo>
                    <a:pt x="0" y="286512"/>
                  </a:lnTo>
                  <a:lnTo>
                    <a:pt x="38100" y="362712"/>
                  </a:lnTo>
                  <a:lnTo>
                    <a:pt x="69850" y="299212"/>
                  </a:lnTo>
                  <a:lnTo>
                    <a:pt x="31750" y="299212"/>
                  </a:lnTo>
                  <a:lnTo>
                    <a:pt x="31750" y="286512"/>
                  </a:lnTo>
                  <a:close/>
                </a:path>
                <a:path w="76200" h="363219">
                  <a:moveTo>
                    <a:pt x="44450" y="0"/>
                  </a:moveTo>
                  <a:lnTo>
                    <a:pt x="31750" y="0"/>
                  </a:lnTo>
                  <a:lnTo>
                    <a:pt x="31750" y="299212"/>
                  </a:lnTo>
                  <a:lnTo>
                    <a:pt x="44450" y="299212"/>
                  </a:lnTo>
                  <a:lnTo>
                    <a:pt x="44450" y="0"/>
                  </a:lnTo>
                  <a:close/>
                </a:path>
                <a:path w="76200" h="363219">
                  <a:moveTo>
                    <a:pt x="76200" y="286512"/>
                  </a:moveTo>
                  <a:lnTo>
                    <a:pt x="44450" y="286512"/>
                  </a:lnTo>
                  <a:lnTo>
                    <a:pt x="44450" y="299212"/>
                  </a:lnTo>
                  <a:lnTo>
                    <a:pt x="69850" y="299212"/>
                  </a:lnTo>
                  <a:lnTo>
                    <a:pt x="76200" y="286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524000" y="3139439"/>
            <a:ext cx="2133600" cy="996950"/>
          </a:xfrm>
          <a:prstGeom prst="rect">
            <a:avLst/>
          </a:prstGeom>
          <a:solidFill>
            <a:srgbClr val="0099CC"/>
          </a:solidFill>
          <a:ln w="9525">
            <a:solidFill>
              <a:srgbClr val="FFFFFF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250">
              <a:latin typeface="Times New Roman"/>
              <a:cs typeface="Times New Roman"/>
            </a:endParaRPr>
          </a:p>
          <a:p>
            <a:pPr marL="552450">
              <a:lnSpc>
                <a:spcPct val="100000"/>
              </a:lnSpc>
            </a:pPr>
            <a:r>
              <a:rPr dirty="0" sz="1800" spc="-5" i="1">
                <a:solidFill>
                  <a:srgbClr val="69676C"/>
                </a:solidFill>
                <a:latin typeface="Chancery Uralic"/>
                <a:cs typeface="Chancery Uralic"/>
              </a:rPr>
              <a:t>Skeletal unit</a:t>
            </a:r>
            <a:endParaRPr sz="1800">
              <a:latin typeface="Chancery Uralic"/>
              <a:cs typeface="Chancery Ur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10200" y="3139439"/>
            <a:ext cx="2209800" cy="996950"/>
          </a:xfrm>
          <a:prstGeom prst="rect">
            <a:avLst/>
          </a:prstGeom>
          <a:solidFill>
            <a:srgbClr val="0099CC"/>
          </a:solidFill>
          <a:ln w="9525">
            <a:solidFill>
              <a:srgbClr val="FFFFFF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250">
              <a:latin typeface="Times New Roman"/>
              <a:cs typeface="Times New Roman"/>
            </a:endParaRPr>
          </a:p>
          <a:p>
            <a:pPr marL="299720">
              <a:lnSpc>
                <a:spcPct val="100000"/>
              </a:lnSpc>
            </a:pPr>
            <a:r>
              <a:rPr dirty="0" sz="1800" spc="-5" i="1">
                <a:solidFill>
                  <a:srgbClr val="69676C"/>
                </a:solidFill>
                <a:latin typeface="Chancery Uralic"/>
                <a:cs typeface="Chancery Uralic"/>
              </a:rPr>
              <a:t>Functional </a:t>
            </a:r>
            <a:r>
              <a:rPr dirty="0" sz="1800" spc="-10" i="1">
                <a:solidFill>
                  <a:srgbClr val="69676C"/>
                </a:solidFill>
                <a:latin typeface="Chancery Uralic"/>
                <a:cs typeface="Chancery Uralic"/>
              </a:rPr>
              <a:t>matrices</a:t>
            </a:r>
            <a:endParaRPr sz="1800">
              <a:latin typeface="Chancery Uralic"/>
              <a:cs typeface="Chancery Ural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7200" y="4949952"/>
            <a:ext cx="1600200" cy="1359535"/>
          </a:xfrm>
          <a:prstGeom prst="rect">
            <a:avLst/>
          </a:prstGeom>
          <a:solidFill>
            <a:srgbClr val="0099CC"/>
          </a:solidFill>
          <a:ln w="9525">
            <a:solidFill>
              <a:srgbClr val="FFFFFF"/>
            </a:solidFill>
          </a:ln>
        </p:spPr>
        <p:txBody>
          <a:bodyPr wrap="square" lIns="0" tIns="208915" rIns="0" bIns="0" rtlCol="0" vert="horz">
            <a:spAutoFit/>
          </a:bodyPr>
          <a:lstStyle/>
          <a:p>
            <a:pPr algn="ctr" marL="226060" marR="220345" indent="635">
              <a:lnSpc>
                <a:spcPct val="99600"/>
              </a:lnSpc>
              <a:spcBef>
                <a:spcPts val="1645"/>
              </a:spcBef>
            </a:pPr>
            <a:r>
              <a:rPr dirty="0" sz="1800" spc="-5" i="1">
                <a:solidFill>
                  <a:srgbClr val="69676C"/>
                </a:solidFill>
                <a:latin typeface="Chancery Uralic"/>
                <a:cs typeface="Chancery Uralic"/>
              </a:rPr>
              <a:t>Macroskeletal </a:t>
            </a:r>
            <a:r>
              <a:rPr dirty="0" sz="1800" spc="-5" i="1">
                <a:solidFill>
                  <a:srgbClr val="69676C"/>
                </a:solidFill>
                <a:latin typeface="Chancery Uralic"/>
                <a:cs typeface="Chancery Uralic"/>
              </a:rPr>
              <a:t> </a:t>
            </a:r>
            <a:r>
              <a:rPr dirty="0" sz="2000" spc="5" i="1">
                <a:solidFill>
                  <a:srgbClr val="69676C"/>
                </a:solidFill>
                <a:latin typeface="Chancery Uralic"/>
                <a:cs typeface="Chancery Uralic"/>
              </a:rPr>
              <a:t>E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g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-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coronoi</a:t>
            </a:r>
            <a:r>
              <a:rPr dirty="0" sz="2000" spc="-15" i="1">
                <a:solidFill>
                  <a:srgbClr val="69676C"/>
                </a:solidFill>
                <a:latin typeface="Chancery Uralic"/>
                <a:cs typeface="Chancery Uralic"/>
              </a:rPr>
              <a:t>d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,  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angular</a:t>
            </a:r>
            <a:endParaRPr sz="2000">
              <a:latin typeface="Chancery Uralic"/>
              <a:cs typeface="Chancery Ur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14600" y="4949952"/>
            <a:ext cx="1752600" cy="1359535"/>
          </a:xfrm>
          <a:prstGeom prst="rect">
            <a:avLst/>
          </a:prstGeom>
          <a:solidFill>
            <a:srgbClr val="0099CC"/>
          </a:solidFill>
          <a:ln w="9525">
            <a:solidFill>
              <a:srgbClr val="FFFFFF"/>
            </a:solidFill>
          </a:ln>
        </p:spPr>
        <p:txBody>
          <a:bodyPr wrap="square" lIns="0" tIns="208915" rIns="0" bIns="0" rtlCol="0" vert="horz">
            <a:spAutoFit/>
          </a:bodyPr>
          <a:lstStyle/>
          <a:p>
            <a:pPr marL="29209" marR="20320" indent="299720">
              <a:lnSpc>
                <a:spcPct val="99600"/>
              </a:lnSpc>
              <a:spcBef>
                <a:spcPts val="1645"/>
              </a:spcBef>
            </a:pPr>
            <a:r>
              <a:rPr dirty="0" sz="1800" spc="-5" i="1">
                <a:solidFill>
                  <a:srgbClr val="69676C"/>
                </a:solidFill>
                <a:latin typeface="Chancery Uralic"/>
                <a:cs typeface="Chancery Uralic"/>
              </a:rPr>
              <a:t>Microskeletal  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Eg-endocranial  </a:t>
            </a:r>
            <a:r>
              <a:rPr dirty="0" sz="2000" spc="-5" i="1">
                <a:solidFill>
                  <a:srgbClr val="69676C"/>
                </a:solidFill>
                <a:latin typeface="Chancery Uralic"/>
                <a:cs typeface="Chancery Uralic"/>
              </a:rPr>
              <a:t>surface Of</a:t>
            </a:r>
            <a:r>
              <a:rPr dirty="0" sz="2000" spc="-45" i="1">
                <a:solidFill>
                  <a:srgbClr val="69676C"/>
                </a:solidFill>
                <a:latin typeface="Chancery Uralic"/>
                <a:cs typeface="Chancery Uralic"/>
              </a:rPr>
              <a:t> </a:t>
            </a:r>
            <a:r>
              <a:rPr dirty="0" sz="2000" spc="-5" i="1">
                <a:solidFill>
                  <a:srgbClr val="69676C"/>
                </a:solidFill>
                <a:latin typeface="Chancery Uralic"/>
                <a:cs typeface="Chancery Uralic"/>
              </a:rPr>
              <a:t>calvaria</a:t>
            </a:r>
            <a:endParaRPr sz="2000">
              <a:latin typeface="Chancery Uralic"/>
              <a:cs typeface="Chancery Ur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76800" y="4949952"/>
            <a:ext cx="1676400" cy="1359535"/>
          </a:xfrm>
          <a:prstGeom prst="rect">
            <a:avLst/>
          </a:prstGeom>
          <a:solidFill>
            <a:srgbClr val="0099CC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algn="ctr" marL="635">
              <a:lnSpc>
                <a:spcPts val="1914"/>
              </a:lnSpc>
            </a:pPr>
            <a:r>
              <a:rPr dirty="0" sz="1800" spc="-10" i="1">
                <a:solidFill>
                  <a:srgbClr val="69676C"/>
                </a:solidFill>
                <a:latin typeface="Chancery Uralic"/>
                <a:cs typeface="Chancery Uralic"/>
              </a:rPr>
              <a:t>Periosteal</a:t>
            </a:r>
            <a:endParaRPr sz="1800">
              <a:latin typeface="Chancery Uralic"/>
              <a:cs typeface="Chancery Uralic"/>
            </a:endParaRPr>
          </a:p>
          <a:p>
            <a:pPr algn="ctr" marL="255904" marR="245745">
              <a:lnSpc>
                <a:spcPct val="80000"/>
              </a:lnSpc>
              <a:spcBef>
                <a:spcPts val="240"/>
              </a:spcBef>
            </a:pP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Eg-teeth</a:t>
            </a:r>
            <a:r>
              <a:rPr dirty="0" sz="2000" spc="-125" i="1">
                <a:solidFill>
                  <a:srgbClr val="69676C"/>
                </a:solidFill>
                <a:latin typeface="Chancery Uralic"/>
                <a:cs typeface="Chancery Uralic"/>
              </a:rPr>
              <a:t> 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and 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 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muscles</a:t>
            </a:r>
            <a:endParaRPr sz="2000">
              <a:latin typeface="Chancery Uralic"/>
              <a:cs typeface="Chancery Ur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6600" y="4949952"/>
            <a:ext cx="1600200" cy="1359535"/>
          </a:xfrm>
          <a:prstGeom prst="rect">
            <a:avLst/>
          </a:prstGeom>
          <a:solidFill>
            <a:srgbClr val="0099CC"/>
          </a:solidFill>
          <a:ln w="9525">
            <a:solidFill>
              <a:srgbClr val="FFFFFF"/>
            </a:solidFill>
          </a:ln>
        </p:spPr>
        <p:txBody>
          <a:bodyPr wrap="square" lIns="0" tIns="208915" rIns="0" bIns="0" rtlCol="0" vert="horz">
            <a:spAutoFit/>
          </a:bodyPr>
          <a:lstStyle/>
          <a:p>
            <a:pPr marL="214629" marR="207010" indent="228600">
              <a:lnSpc>
                <a:spcPct val="99600"/>
              </a:lnSpc>
              <a:spcBef>
                <a:spcPts val="1645"/>
              </a:spcBef>
            </a:pPr>
            <a:r>
              <a:rPr dirty="0" sz="1800" spc="-5" i="1">
                <a:solidFill>
                  <a:srgbClr val="69676C"/>
                </a:solidFill>
                <a:latin typeface="Chancery Uralic"/>
                <a:cs typeface="Chancery Uralic"/>
              </a:rPr>
              <a:t>Capsular  </a:t>
            </a:r>
            <a:r>
              <a:rPr dirty="0" sz="2000" spc="5" i="1">
                <a:solidFill>
                  <a:srgbClr val="69676C"/>
                </a:solidFill>
                <a:latin typeface="Chancery Uralic"/>
                <a:cs typeface="Chancery Uralic"/>
              </a:rPr>
              <a:t>E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g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-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orofacia</a:t>
            </a:r>
            <a:r>
              <a:rPr dirty="0" sz="2000" spc="-20" i="1">
                <a:solidFill>
                  <a:srgbClr val="69676C"/>
                </a:solidFill>
                <a:latin typeface="Chancery Uralic"/>
                <a:cs typeface="Chancery Uralic"/>
              </a:rPr>
              <a:t>l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,  </a:t>
            </a:r>
            <a:r>
              <a:rPr dirty="0" sz="2000" i="1">
                <a:solidFill>
                  <a:srgbClr val="69676C"/>
                </a:solidFill>
                <a:latin typeface="Chancery Uralic"/>
                <a:cs typeface="Chancery Uralic"/>
              </a:rPr>
              <a:t>neurocranial</a:t>
            </a:r>
            <a:endParaRPr sz="2000">
              <a:latin typeface="Chancery Uralic"/>
              <a:cs typeface="Chancery Ural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04900" y="4402645"/>
            <a:ext cx="7010400" cy="547370"/>
            <a:chOff x="1104900" y="4402645"/>
            <a:chExt cx="7010400" cy="547370"/>
          </a:xfrm>
        </p:grpSpPr>
        <p:sp>
          <p:nvSpPr>
            <p:cNvPr id="16" name="object 16"/>
            <p:cNvSpPr/>
            <p:nvPr/>
          </p:nvSpPr>
          <p:spPr>
            <a:xfrm>
              <a:off x="1143000" y="4407408"/>
              <a:ext cx="2514600" cy="0"/>
            </a:xfrm>
            <a:custGeom>
              <a:avLst/>
              <a:gdLst/>
              <a:ahLst/>
              <a:cxnLst/>
              <a:rect l="l" t="t" r="r" b="b"/>
              <a:pathLst>
                <a:path w="2514600" h="0">
                  <a:moveTo>
                    <a:pt x="251460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04900" y="4407407"/>
              <a:ext cx="2590800" cy="542925"/>
            </a:xfrm>
            <a:custGeom>
              <a:avLst/>
              <a:gdLst/>
              <a:ahLst/>
              <a:cxnLst/>
              <a:rect l="l" t="t" r="r" b="b"/>
              <a:pathLst>
                <a:path w="2590800" h="542925">
                  <a:moveTo>
                    <a:pt x="76200" y="466344"/>
                  </a:moveTo>
                  <a:lnTo>
                    <a:pt x="44450" y="466344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66344"/>
                  </a:lnTo>
                  <a:lnTo>
                    <a:pt x="0" y="466344"/>
                  </a:lnTo>
                  <a:lnTo>
                    <a:pt x="38100" y="542544"/>
                  </a:lnTo>
                  <a:lnTo>
                    <a:pt x="69850" y="479044"/>
                  </a:lnTo>
                  <a:lnTo>
                    <a:pt x="76200" y="466344"/>
                  </a:lnTo>
                  <a:close/>
                </a:path>
                <a:path w="2590800" h="542925">
                  <a:moveTo>
                    <a:pt x="2590800" y="466344"/>
                  </a:moveTo>
                  <a:lnTo>
                    <a:pt x="2559050" y="466344"/>
                  </a:lnTo>
                  <a:lnTo>
                    <a:pt x="2559050" y="0"/>
                  </a:lnTo>
                  <a:lnTo>
                    <a:pt x="2546350" y="0"/>
                  </a:lnTo>
                  <a:lnTo>
                    <a:pt x="2546350" y="466344"/>
                  </a:lnTo>
                  <a:lnTo>
                    <a:pt x="2514600" y="466344"/>
                  </a:lnTo>
                  <a:lnTo>
                    <a:pt x="2552700" y="542544"/>
                  </a:lnTo>
                  <a:lnTo>
                    <a:pt x="2584450" y="479044"/>
                  </a:lnTo>
                  <a:lnTo>
                    <a:pt x="2590800" y="4663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562600" y="4407408"/>
              <a:ext cx="2514600" cy="0"/>
            </a:xfrm>
            <a:custGeom>
              <a:avLst/>
              <a:gdLst/>
              <a:ahLst/>
              <a:cxnLst/>
              <a:rect l="l" t="t" r="r" b="b"/>
              <a:pathLst>
                <a:path w="2514600" h="0">
                  <a:moveTo>
                    <a:pt x="251460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524500" y="4407407"/>
              <a:ext cx="2590800" cy="542925"/>
            </a:xfrm>
            <a:custGeom>
              <a:avLst/>
              <a:gdLst/>
              <a:ahLst/>
              <a:cxnLst/>
              <a:rect l="l" t="t" r="r" b="b"/>
              <a:pathLst>
                <a:path w="2590800" h="542925">
                  <a:moveTo>
                    <a:pt x="76200" y="466344"/>
                  </a:moveTo>
                  <a:lnTo>
                    <a:pt x="44450" y="466344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466344"/>
                  </a:lnTo>
                  <a:lnTo>
                    <a:pt x="0" y="466344"/>
                  </a:lnTo>
                  <a:lnTo>
                    <a:pt x="38100" y="542544"/>
                  </a:lnTo>
                  <a:lnTo>
                    <a:pt x="69850" y="479044"/>
                  </a:lnTo>
                  <a:lnTo>
                    <a:pt x="76200" y="466344"/>
                  </a:lnTo>
                  <a:close/>
                </a:path>
                <a:path w="2590800" h="542925">
                  <a:moveTo>
                    <a:pt x="2590800" y="466344"/>
                  </a:moveTo>
                  <a:lnTo>
                    <a:pt x="2559050" y="466344"/>
                  </a:lnTo>
                  <a:lnTo>
                    <a:pt x="2559050" y="0"/>
                  </a:lnTo>
                  <a:lnTo>
                    <a:pt x="2546350" y="0"/>
                  </a:lnTo>
                  <a:lnTo>
                    <a:pt x="2546350" y="466344"/>
                  </a:lnTo>
                  <a:lnTo>
                    <a:pt x="2514600" y="466344"/>
                  </a:lnTo>
                  <a:lnTo>
                    <a:pt x="2552700" y="542544"/>
                  </a:lnTo>
                  <a:lnTo>
                    <a:pt x="2584450" y="479044"/>
                  </a:lnTo>
                  <a:lnTo>
                    <a:pt x="2590800" y="4663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2920380"/>
            <a:ext cx="7634605" cy="2481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77470" indent="-323850">
              <a:lnSpc>
                <a:spcPct val="140100"/>
              </a:lnSpc>
              <a:spcBef>
                <a:spcPts val="100"/>
              </a:spcBef>
              <a:buClr>
                <a:srgbClr val="FFFFFF"/>
              </a:buClr>
              <a:buFont typeface="Times New Roman"/>
              <a:buAutoNum type="alphaLcParenR"/>
              <a:tabLst>
                <a:tab pos="466725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Skeletal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unit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– it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protects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&amp;/or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support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specific  functional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matrices.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Times New Roman"/>
              <a:buAutoNum type="alphaLcParenR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Times New Roman"/>
              <a:buAutoNum type="alphaLcParenR"/>
            </a:pPr>
            <a:endParaRPr sz="2600">
              <a:latin typeface="Times New Roman"/>
              <a:cs typeface="Times New Roman"/>
            </a:endParaRPr>
          </a:p>
          <a:p>
            <a:pPr marL="398145" indent="-386080">
              <a:lnSpc>
                <a:spcPct val="100000"/>
              </a:lnSpc>
              <a:buAutoNum type="alphaLcParenR"/>
              <a:tabLst>
                <a:tab pos="39878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Functional matrix – which carries out the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function.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1770329"/>
            <a:ext cx="7936230" cy="31623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Skeletal</a:t>
            </a:r>
            <a:r>
              <a:rPr dirty="0" sz="28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unit: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50000"/>
              </a:lnSpc>
              <a:spcBef>
                <a:spcPts val="509"/>
              </a:spcBef>
              <a:tabLst>
                <a:tab pos="492759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All skeletal tissues associated with 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single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function  are called skeletal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unit.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50000"/>
              </a:lnSpc>
              <a:spcBef>
                <a:spcPts val="675"/>
              </a:spcBef>
              <a:tabLst>
                <a:tab pos="424180" algn="l"/>
                <a:tab pos="1233170" algn="l"/>
                <a:tab pos="1823085" algn="l"/>
                <a:tab pos="2576195" algn="l"/>
                <a:tab pos="3387090" algn="l"/>
                <a:tab pos="4254500" algn="l"/>
                <a:tab pos="4850130" algn="l"/>
                <a:tab pos="6588125" algn="l"/>
                <a:tab pos="714311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</a:t>
            </a: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elet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ay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ised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ne,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cartilage	and tendinous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tissue.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534629"/>
            <a:ext cx="7935595" cy="1904364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MACRO </a:t>
            </a:r>
            <a:r>
              <a:rPr dirty="0" sz="2800" spc="-35" b="1">
                <a:solidFill>
                  <a:srgbClr val="FFFFFF"/>
                </a:solidFill>
                <a:latin typeface="Times New Roman"/>
                <a:cs typeface="Times New Roman"/>
              </a:rPr>
              <a:t>SKELETAL</a:t>
            </a:r>
            <a:r>
              <a:rPr dirty="0" sz="2800" spc="-1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5" b="1">
                <a:solidFill>
                  <a:srgbClr val="FFFFFF"/>
                </a:solidFill>
                <a:latin typeface="Times New Roman"/>
                <a:cs typeface="Times New Roman"/>
              </a:rPr>
              <a:t>UNIT-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2115">
              <a:lnSpc>
                <a:spcPct val="100000"/>
              </a:lnSpc>
              <a:spcBef>
                <a:spcPts val="67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Adjoining portions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number of 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neighbouring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bones carrying out 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single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function eg- endocrainal  surface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calvaria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57600" y="3899915"/>
            <a:ext cx="2362200" cy="2729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534629"/>
            <a:ext cx="7193915" cy="514794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167765">
              <a:lnSpc>
                <a:spcPct val="100000"/>
              </a:lnSpc>
              <a:spcBef>
                <a:spcPts val="775"/>
              </a:spcBef>
            </a:pPr>
            <a:r>
              <a:rPr dirty="0" sz="2800" spc="-25" b="1">
                <a:solidFill>
                  <a:srgbClr val="FFFFFF"/>
                </a:solidFill>
                <a:latin typeface="Times New Roman"/>
                <a:cs typeface="Times New Roman"/>
              </a:rPr>
              <a:t>MICROSKELETAL</a:t>
            </a:r>
            <a:r>
              <a:rPr dirty="0" sz="2800" spc="-13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UNIT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Bones consisting of number of small skeletal</a:t>
            </a:r>
            <a:r>
              <a:rPr dirty="0" sz="2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units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MAXILLA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-orbital</a:t>
            </a:r>
            <a:endParaRPr sz="2800">
              <a:latin typeface="Times New Roman"/>
              <a:cs typeface="Times New Roman"/>
            </a:endParaRPr>
          </a:p>
          <a:p>
            <a:pPr marL="1346200">
              <a:lnSpc>
                <a:spcPct val="10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-pneumatic</a:t>
            </a:r>
            <a:endParaRPr sz="2800">
              <a:latin typeface="Times New Roman"/>
              <a:cs typeface="Times New Roman"/>
            </a:endParaRPr>
          </a:p>
          <a:p>
            <a:pPr marL="1346200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-palatal</a:t>
            </a:r>
            <a:endParaRPr sz="2800">
              <a:latin typeface="Times New Roman"/>
              <a:cs typeface="Times New Roman"/>
            </a:endParaRPr>
          </a:p>
          <a:p>
            <a:pPr marL="1346200">
              <a:lnSpc>
                <a:spcPct val="10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-basal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MANDIBLE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-coronoid</a:t>
            </a:r>
            <a:endParaRPr sz="2800">
              <a:latin typeface="Times New Roman"/>
              <a:cs typeface="Times New Roman"/>
            </a:endParaRPr>
          </a:p>
          <a:p>
            <a:pPr marL="1701164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-angular</a:t>
            </a:r>
            <a:endParaRPr sz="2800">
              <a:latin typeface="Times New Roman"/>
              <a:cs typeface="Times New Roman"/>
            </a:endParaRPr>
          </a:p>
          <a:p>
            <a:pPr marL="1701164">
              <a:lnSpc>
                <a:spcPct val="10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-alveolar</a:t>
            </a:r>
            <a:endParaRPr sz="2800">
              <a:latin typeface="Times New Roman"/>
              <a:cs typeface="Times New Roman"/>
            </a:endParaRPr>
          </a:p>
          <a:p>
            <a:pPr marL="1701164">
              <a:lnSpc>
                <a:spcPct val="10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-basal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91000" y="2971800"/>
            <a:ext cx="44196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0"/>
            <a:ext cx="7686675" cy="638556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The Functional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matrix</a:t>
            </a:r>
            <a:endParaRPr sz="2800">
              <a:latin typeface="Times New Roman"/>
              <a:cs typeface="Times New Roman"/>
            </a:endParaRPr>
          </a:p>
          <a:p>
            <a:pPr marL="367665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Divided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into:</a:t>
            </a:r>
            <a:endParaRPr sz="2800">
              <a:latin typeface="Times New Roman"/>
              <a:cs typeface="Times New Roman"/>
            </a:endParaRPr>
          </a:p>
          <a:p>
            <a:pPr marL="812800" indent="-355600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81343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Periosteal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matrix</a:t>
            </a:r>
            <a:endParaRPr sz="2800">
              <a:latin typeface="Times New Roman"/>
              <a:cs typeface="Times New Roman"/>
            </a:endParaRPr>
          </a:p>
          <a:p>
            <a:pPr marL="812800" indent="-35560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81343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Capsular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matrix</a:t>
            </a:r>
            <a:endParaRPr sz="2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Wingdings"/>
              <a:buChar char=""/>
              <a:tabLst>
                <a:tab pos="424180" algn="l"/>
                <a:tab pos="424815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Periosteal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matrices</a:t>
            </a:r>
            <a:endParaRPr sz="2800">
              <a:latin typeface="Times New Roman"/>
              <a:cs typeface="Times New Roman"/>
            </a:endParaRPr>
          </a:p>
          <a:p>
            <a:pPr marL="424180" marR="156845" indent="-412115">
              <a:lnSpc>
                <a:spcPct val="100000"/>
              </a:lnSpc>
              <a:spcBef>
                <a:spcPts val="1680"/>
              </a:spcBef>
              <a:buClr>
                <a:srgbClr val="F8F8F8"/>
              </a:buClr>
              <a:buSzPct val="64285"/>
              <a:buFont typeface="Wingdings"/>
              <a:buChar char=""/>
              <a:tabLst>
                <a:tab pos="492759" algn="l"/>
                <a:tab pos="493395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Act directly &amp; actively upon their related skeletal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units.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Wingdings"/>
              <a:buChar char=""/>
              <a:tabLst>
                <a:tab pos="492759" algn="l"/>
                <a:tab pos="493395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Alterations in their functional demands produce a  secondary compensatory transformation of the size  or shape of their skeletal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units</a:t>
            </a:r>
            <a:endParaRPr sz="2800">
              <a:latin typeface="Times New Roman"/>
              <a:cs typeface="Times New Roman"/>
            </a:endParaRPr>
          </a:p>
          <a:p>
            <a:pPr marL="424180" marR="574675" indent="-412115">
              <a:lnSpc>
                <a:spcPct val="100000"/>
              </a:lnSpc>
              <a:spcBef>
                <a:spcPts val="670"/>
              </a:spcBef>
              <a:buClr>
                <a:srgbClr val="F8F8F8"/>
              </a:buClr>
              <a:buSzPct val="64285"/>
              <a:buFont typeface="Wingdings"/>
              <a:buChar char=""/>
              <a:tabLst>
                <a:tab pos="512445" algn="l"/>
                <a:tab pos="513080" algn="l"/>
              </a:tabLst>
            </a:pPr>
            <a:r>
              <a:rPr dirty="0"/>
              <a:t>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Such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transformations are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brought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about by the  inter related process of bone deposition and  resorption.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2133726"/>
            <a:ext cx="7844155" cy="30016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424180" marR="5080" indent="-412115">
              <a:lnSpc>
                <a:spcPct val="99600"/>
              </a:lnSpc>
              <a:spcBef>
                <a:spcPts val="110"/>
              </a:spcBef>
              <a:tabLst>
                <a:tab pos="424180" algn="l"/>
                <a:tab pos="463169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Best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explanation – coronoid process and temporalis  muscle ,removal denervation 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post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infectively  decrease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size or total disappearance , hence in  simple terms it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dirty="0" sz="28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stated	coronoid process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does  not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 itself first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thus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provide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platform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upon which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temporalis muscle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can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alter its  function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but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it 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opposite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which is</a:t>
            </a:r>
            <a:r>
              <a:rPr dirty="0" sz="2800" spc="-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true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045210"/>
            <a:ext cx="7821295" cy="54775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Capsular</a:t>
            </a:r>
            <a:r>
              <a:rPr dirty="0" sz="2800" spc="-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matrices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60000"/>
              </a:lnSpc>
              <a:spcBef>
                <a:spcPts val="1260"/>
              </a:spcBef>
              <a:buClr>
                <a:srgbClr val="F8F8F8"/>
              </a:buClr>
              <a:buSzPct val="64285"/>
              <a:buFont typeface="Wingdings"/>
              <a:buChar char=""/>
              <a:tabLst>
                <a:tab pos="424180" algn="l"/>
                <a:tab pos="424815" algn="l"/>
              </a:tabLst>
            </a:pP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Act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indirectly and passively on their related skeletal  units producing a secondary compensatory  translation in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space.</a:t>
            </a:r>
            <a:endParaRPr sz="2800">
              <a:latin typeface="Times New Roman"/>
              <a:cs typeface="Times New Roman"/>
            </a:endParaRPr>
          </a:p>
          <a:p>
            <a:pPr marL="424180" marR="388620" indent="-412115">
              <a:lnSpc>
                <a:spcPct val="16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Wingdings"/>
              <a:buChar char=""/>
              <a:tabLst>
                <a:tab pos="506095" algn="l"/>
                <a:tab pos="507365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skeletal units are passively &amp; secondarily  moved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space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their enveloping capsule is  expanded. This kind of translative growth 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not  brought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about by deposition and</a:t>
            </a:r>
            <a:r>
              <a:rPr dirty="0" sz="28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resorption.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34629"/>
            <a:ext cx="5428615" cy="258762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77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FOUR CAPSULES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2800" spc="-1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PRESENT-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622300" algn="l"/>
              </a:tabLst>
            </a:pPr>
            <a:r>
              <a:rPr dirty="0" sz="1800" spc="365">
                <a:solidFill>
                  <a:srgbClr val="FFFFFF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NEURO</a:t>
            </a:r>
            <a:r>
              <a:rPr dirty="0" sz="2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CRANIAL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622300" algn="l"/>
              </a:tabLst>
            </a:pPr>
            <a:r>
              <a:rPr dirty="0" sz="1800" spc="365">
                <a:solidFill>
                  <a:srgbClr val="FFFFFF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ORO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FACIAL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622300" algn="l"/>
              </a:tabLst>
            </a:pPr>
            <a:r>
              <a:rPr dirty="0" sz="1800" spc="365">
                <a:solidFill>
                  <a:srgbClr val="FFFFFF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OTIC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622300" algn="l"/>
              </a:tabLst>
            </a:pPr>
            <a:r>
              <a:rPr dirty="0" sz="1800" spc="365">
                <a:solidFill>
                  <a:srgbClr val="FFFFFF"/>
                </a:solidFill>
                <a:latin typeface="Arial"/>
                <a:cs typeface="Arial"/>
              </a:rPr>
              <a:t>	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ORBITAL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620977"/>
            <a:ext cx="7287259" cy="32689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9906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Each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these capsules is an envelop containing  functional cranial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component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Sandwitched between two covering layers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  <a:tab pos="697801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</a:t>
            </a: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expan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etric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increase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capsular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matrix</a:t>
            </a:r>
            <a:endParaRPr sz="2800">
              <a:latin typeface="Times New Roman"/>
              <a:cs typeface="Times New Roman"/>
            </a:endParaRPr>
          </a:p>
          <a:p>
            <a:pPr marL="424180" marR="259079" indent="-412115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results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translative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movement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the  embedded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479" y="670534"/>
            <a:ext cx="6779514" cy="48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534666"/>
            <a:ext cx="7577455" cy="51904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367665" marR="2905760" indent="-355600">
              <a:lnSpc>
                <a:spcPct val="110000"/>
              </a:lnSpc>
              <a:spcBef>
                <a:spcPts val="105"/>
              </a:spcBef>
              <a:buClr>
                <a:srgbClr val="F8F8F8"/>
              </a:buClr>
              <a:buSzPct val="64285"/>
              <a:buFont typeface="Wingdings"/>
              <a:buChar char=""/>
              <a:tabLst>
                <a:tab pos="513080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is basically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anatomic  phenomenon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quantitative  in nature.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8F8F8"/>
              </a:buClr>
              <a:buFont typeface="Wingdings"/>
              <a:buChar char=""/>
            </a:pPr>
            <a:endParaRPr sz="35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buClr>
                <a:srgbClr val="F8F8F8"/>
              </a:buClr>
              <a:buSzPct val="64285"/>
              <a:buFont typeface="Wingdings"/>
              <a:buChar char="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Development is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basically</a:t>
            </a:r>
            <a:endParaRPr sz="2800">
              <a:latin typeface="Times New Roman"/>
              <a:cs typeface="Times New Roman"/>
            </a:endParaRPr>
          </a:p>
          <a:p>
            <a:pPr marL="367665">
              <a:lnSpc>
                <a:spcPct val="100000"/>
              </a:lnSpc>
              <a:spcBef>
                <a:spcPts val="340"/>
              </a:spcBef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physiologic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phenomenon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qualitative in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nature.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Correlation between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development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buClr>
                <a:srgbClr val="F8F8F8"/>
              </a:buClr>
              <a:buSzPct val="64285"/>
              <a:buFont typeface="Wingdings"/>
              <a:buChar char="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Development = growth +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differentiation</a:t>
            </a:r>
            <a:endParaRPr sz="2800">
              <a:latin typeface="Times New Roman"/>
              <a:cs typeface="Times New Roman"/>
            </a:endParaRPr>
          </a:p>
          <a:p>
            <a:pPr marL="3124835">
              <a:lnSpc>
                <a:spcPct val="100000"/>
              </a:lnSpc>
              <a:spcBef>
                <a:spcPts val="340"/>
              </a:spcBef>
              <a:tabLst>
                <a:tab pos="350266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+	translocation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3395" y="652246"/>
            <a:ext cx="6819138" cy="517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5940" y="2047773"/>
            <a:ext cx="6307455" cy="207391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"/>
              <a:tabLst>
                <a:tab pos="354965" algn="l"/>
                <a:tab pos="35560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Sandwiched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between-skin and dura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mater</a:t>
            </a:r>
            <a:endParaRPr sz="2800">
              <a:latin typeface="Times New Roman"/>
              <a:cs typeface="Times New Roman"/>
            </a:endParaRPr>
          </a:p>
          <a:p>
            <a:pPr lvl="1" marL="561340" indent="-412750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561340" algn="l"/>
                <a:tab pos="56197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Consists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of-5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layers of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scalp</a:t>
            </a:r>
            <a:endParaRPr sz="2800">
              <a:latin typeface="Times New Roman"/>
              <a:cs typeface="Times New Roman"/>
            </a:endParaRPr>
          </a:p>
          <a:p>
            <a:pPr marL="1750060">
              <a:lnSpc>
                <a:spcPct val="1000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-bone</a:t>
            </a:r>
            <a:endParaRPr sz="2800">
              <a:latin typeface="Times New Roman"/>
              <a:cs typeface="Times New Roman"/>
            </a:endParaRPr>
          </a:p>
          <a:p>
            <a:pPr marL="1750060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-two layer dura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mater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8209" y="2334894"/>
            <a:ext cx="45720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: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43371" y="2895600"/>
            <a:ext cx="3500628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6439" y="679665"/>
            <a:ext cx="5161025" cy="366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578305"/>
            <a:ext cx="7623175" cy="254381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424180" marR="5080" indent="-412115">
              <a:lnSpc>
                <a:spcPct val="90000"/>
              </a:lnSpc>
              <a:spcBef>
                <a:spcPts val="434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Surrounded by skin and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mucous membrane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,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Surrounds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protects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oro-naso-pharyngeal</a:t>
            </a:r>
            <a:r>
              <a:rPr dirty="0" sz="28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space  on either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side.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Originates by process of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enclosure.</a:t>
            </a:r>
            <a:endParaRPr sz="2800">
              <a:latin typeface="Times New Roman"/>
              <a:cs typeface="Times New Roman"/>
            </a:endParaRPr>
          </a:p>
          <a:p>
            <a:pPr marL="424180" marR="244475" indent="-412115">
              <a:lnSpc>
                <a:spcPts val="3030"/>
              </a:lnSpc>
              <a:spcBef>
                <a:spcPts val="710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Volumetric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these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spaces is the primary  morphogenetic event in facial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skull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3199" y="2057400"/>
            <a:ext cx="3616452" cy="403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673221" y="5327141"/>
            <a:ext cx="1968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C8C2D1"/>
                </a:solidFill>
                <a:latin typeface="Arial"/>
                <a:cs typeface="Arial"/>
              </a:rPr>
              <a:t>Orofacial</a:t>
            </a:r>
            <a:r>
              <a:rPr dirty="0" sz="1800" spc="-30" b="1">
                <a:solidFill>
                  <a:srgbClr val="C8C2D1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C8C2D1"/>
                </a:solidFill>
                <a:latin typeface="Arial"/>
                <a:cs typeface="Arial"/>
              </a:rPr>
              <a:t>Capsule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565073"/>
            <a:ext cx="7913370" cy="4081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4180" marR="791210" indent="-412115">
              <a:lnSpc>
                <a:spcPct val="130000"/>
              </a:lnSpc>
              <a:spcBef>
                <a:spcPts val="10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Primary function is maintaining airway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this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 accomplished by </a:t>
            </a:r>
            <a:r>
              <a:rPr dirty="0" sz="2800" spc="-110">
                <a:solidFill>
                  <a:srgbClr val="FFFFFF"/>
                </a:solidFill>
                <a:latin typeface="Times New Roman"/>
                <a:cs typeface="Times New Roman"/>
              </a:rPr>
              <a:t>“AIRWAY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MAINTENANCE  SYSTEM”-BOSMA</a:t>
            </a:r>
            <a:endParaRPr sz="2800">
              <a:latin typeface="Times New Roman"/>
              <a:cs typeface="Times New Roman"/>
            </a:endParaRPr>
          </a:p>
          <a:p>
            <a:pPr marL="424180" marR="271145" indent="-412115">
              <a:lnSpc>
                <a:spcPct val="1301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of functional spaces-increase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size of  capsule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30100"/>
              </a:lnSpc>
              <a:spcBef>
                <a:spcPts val="66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Followed by passive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movement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functional cranial  component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4394" y="249123"/>
            <a:ext cx="598297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Arial"/>
                <a:cs typeface="Arial"/>
              </a:rPr>
              <a:t>Functional </a:t>
            </a:r>
            <a:r>
              <a:rPr dirty="0" sz="3200">
                <a:latin typeface="Arial"/>
                <a:cs typeface="Arial"/>
              </a:rPr>
              <a:t>matrix </a:t>
            </a:r>
            <a:r>
              <a:rPr dirty="0" sz="3200" spc="-5">
                <a:latin typeface="Arial"/>
                <a:cs typeface="Arial"/>
              </a:rPr>
              <a:t>theory</a:t>
            </a:r>
            <a:r>
              <a:rPr dirty="0" sz="3200" spc="-8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revisited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83434"/>
            <a:ext cx="7769225" cy="45840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88265">
              <a:lnSpc>
                <a:spcPct val="110000"/>
              </a:lnSpc>
              <a:spcBef>
                <a:spcPts val="10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Melwin Moss in 1997 proposed continuation of his  classical functional matrix theory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new  concept.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published series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articles in </a:t>
            </a:r>
            <a:r>
              <a:rPr dirty="0" sz="2800" spc="-5" i="1">
                <a:solidFill>
                  <a:srgbClr val="FFFFFF"/>
                </a:solidFill>
                <a:latin typeface="Times New Roman"/>
                <a:cs typeface="Times New Roman"/>
              </a:rPr>
              <a:t>American  </a:t>
            </a:r>
            <a:r>
              <a:rPr dirty="0" sz="2800" spc="-5" i="1">
                <a:solidFill>
                  <a:srgbClr val="FFFFFF"/>
                </a:solidFill>
                <a:latin typeface="Times New Roman"/>
                <a:cs typeface="Times New Roman"/>
              </a:rPr>
              <a:t>Journal </a:t>
            </a:r>
            <a:r>
              <a:rPr dirty="0" sz="2800" i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Orthodontics </a:t>
            </a:r>
            <a:r>
              <a:rPr dirty="0" sz="2800" spc="-5" i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2800" spc="-25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i="1">
                <a:solidFill>
                  <a:srgbClr val="FFFFFF"/>
                </a:solidFill>
                <a:latin typeface="Times New Roman"/>
                <a:cs typeface="Times New Roman"/>
              </a:rPr>
              <a:t>1997.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5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has lead 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inclusion of two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topics:</a:t>
            </a:r>
            <a:endParaRPr sz="2800">
              <a:latin typeface="Times New Roman"/>
              <a:cs typeface="Times New Roman"/>
            </a:endParaRPr>
          </a:p>
          <a:p>
            <a:pPr marL="672465" marR="3034665" indent="-660400">
              <a:lnSpc>
                <a:spcPct val="100000"/>
              </a:lnSpc>
              <a:spcBef>
                <a:spcPts val="670"/>
              </a:spcBef>
              <a:buClr>
                <a:srgbClr val="00FF00"/>
              </a:buClr>
              <a:buSzPct val="75000"/>
              <a:buAutoNum type="romanLcPeriod"/>
              <a:tabLst>
                <a:tab pos="672465" algn="l"/>
                <a:tab pos="6731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Mechanisms of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Cellular  Mechanotransduction</a:t>
            </a:r>
            <a:endParaRPr sz="2800">
              <a:latin typeface="Times New Roman"/>
              <a:cs typeface="Times New Roman"/>
            </a:endParaRPr>
          </a:p>
          <a:p>
            <a:pPr marL="672465" indent="-660400">
              <a:lnSpc>
                <a:spcPct val="100000"/>
              </a:lnSpc>
              <a:spcBef>
                <a:spcPts val="675"/>
              </a:spcBef>
              <a:buClr>
                <a:srgbClr val="00FF00"/>
              </a:buClr>
              <a:buSzPct val="75000"/>
              <a:buAutoNum type="romanLcPeriod"/>
              <a:tabLst>
                <a:tab pos="672465" algn="l"/>
                <a:tab pos="6731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Biologic Network</a:t>
            </a:r>
            <a:r>
              <a:rPr dirty="0" sz="28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Theory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586482"/>
            <a:ext cx="7936865" cy="33127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424180" marR="5080" indent="-412115">
              <a:lnSpc>
                <a:spcPct val="110000"/>
              </a:lnSpc>
              <a:spcBef>
                <a:spcPts val="10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According to this concept the </a:t>
            </a:r>
            <a:r>
              <a:rPr dirty="0" sz="2800" spc="-60">
                <a:solidFill>
                  <a:srgbClr val="FFFFFF"/>
                </a:solidFill>
                <a:latin typeface="Times New Roman"/>
                <a:cs typeface="Times New Roman"/>
              </a:rPr>
              <a:t>mechanical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stimulus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pursued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specialized cells 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by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process called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mechanoperception. Then these  signals are transmitted through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tissues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way  mechanoconduction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mechanotrasmision. 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Finally,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these signals are transmitted to the genome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bone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were protein synthesis is taking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place.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444144"/>
            <a:ext cx="7862570" cy="6342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424180" marR="5080" indent="-412115">
              <a:lnSpc>
                <a:spcPct val="110000"/>
              </a:lnSpc>
              <a:spcBef>
                <a:spcPts val="10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These signals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alter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protein </a:t>
            </a:r>
            <a:r>
              <a:rPr dirty="0" sz="2800" spc="-60">
                <a:solidFill>
                  <a:srgbClr val="FFFFFF"/>
                </a:solidFill>
                <a:latin typeface="Times New Roman"/>
                <a:cs typeface="Times New Roman"/>
              </a:rPr>
              <a:t>metabolism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depending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upon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severity and longativity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mechanical stimulus.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short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earlier concept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FMH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theory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remained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same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form is determine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the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function.</a:t>
            </a:r>
            <a:endParaRPr sz="2800">
              <a:latin typeface="Times New Roman"/>
              <a:cs typeface="Times New Roman"/>
            </a:endParaRPr>
          </a:p>
          <a:p>
            <a:pPr algn="just" marL="424180" marR="7620" indent="-412115">
              <a:lnSpc>
                <a:spcPct val="110000"/>
              </a:lnSpc>
              <a:spcBef>
                <a:spcPts val="1680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Moss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also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recognizes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important role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75">
                <a:solidFill>
                  <a:srgbClr val="FFFFFF"/>
                </a:solidFill>
                <a:latin typeface="Times New Roman"/>
                <a:cs typeface="Times New Roman"/>
              </a:rPr>
              <a:t>genetics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human genome in determining the ultimate size  and shape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craniofacial skeleton.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quotes  reference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human genome project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which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being  carried in a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mega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scale allover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world.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According 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human genome project human  chromosomes contain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genetic informations  necessary for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buildingup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entire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human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body.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08284"/>
            <a:ext cx="8987790" cy="5360035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marL="647700" indent="-635635">
              <a:lnSpc>
                <a:spcPct val="100000"/>
              </a:lnSpc>
              <a:spcBef>
                <a:spcPts val="1775"/>
              </a:spcBef>
              <a:buClr>
                <a:srgbClr val="F8F8F8"/>
              </a:buClr>
              <a:buSzPct val="64285"/>
              <a:buFont typeface="Wingdings"/>
              <a:buChar char=""/>
              <a:tabLst>
                <a:tab pos="647700" algn="l"/>
                <a:tab pos="64833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Genes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now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beyond doubt have been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proved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to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effect</a:t>
            </a:r>
            <a:endParaRPr sz="2800">
              <a:latin typeface="Palladio Uralic"/>
              <a:cs typeface="Palladio Uralic"/>
            </a:endParaRPr>
          </a:p>
          <a:p>
            <a:pPr marL="469900" marR="5080" indent="-457200">
              <a:lnSpc>
                <a:spcPct val="100000"/>
              </a:lnSpc>
              <a:spcBef>
                <a:spcPts val="168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physical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growth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person,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behavior 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person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endParaRPr sz="2800">
              <a:latin typeface="Palladio Uralic"/>
              <a:cs typeface="Palladio Uralic"/>
            </a:endParaRPr>
          </a:p>
          <a:p>
            <a:pPr marL="469900" indent="-457200">
              <a:lnSpc>
                <a:spcPct val="100000"/>
              </a:lnSpc>
              <a:spcBef>
                <a:spcPts val="168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psychology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r>
              <a:rPr dirty="0" sz="2800" spc="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person.</a:t>
            </a:r>
            <a:endParaRPr sz="2800">
              <a:latin typeface="Palladio Uralic"/>
              <a:cs typeface="Palladio Uralic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Clr>
                <a:srgbClr val="F8F8F8"/>
              </a:buClr>
              <a:buSzPct val="64285"/>
              <a:buFont typeface="Wingdings"/>
              <a:buChar char=""/>
              <a:tabLst>
                <a:tab pos="469265" algn="l"/>
                <a:tab pos="469900" algn="l"/>
                <a:tab pos="5850255" algn="l"/>
              </a:tabLst>
            </a:pP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Thus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Moss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FMH</a:t>
            </a:r>
            <a:r>
              <a:rPr dirty="0" sz="2800" spc="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revisited theory	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states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r>
              <a:rPr dirty="0" sz="28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ultimate</a:t>
            </a:r>
            <a:endParaRPr sz="2800">
              <a:latin typeface="Palladio Uralic"/>
              <a:cs typeface="Palladio Uralic"/>
            </a:endParaRPr>
          </a:p>
          <a:p>
            <a:pPr marL="469900" marR="5080" indent="-457200">
              <a:lnSpc>
                <a:spcPct val="100000"/>
              </a:lnSpc>
              <a:spcBef>
                <a:spcPts val="168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69265" algn="l"/>
                <a:tab pos="469900" algn="l"/>
                <a:tab pos="5717540" algn="l"/>
                <a:tab pos="7666990" algn="l"/>
              </a:tabLst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growt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</a:t>
            </a:r>
            <a:r>
              <a:rPr dirty="0" sz="2800" spc="3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co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n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trol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l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ing</a:t>
            </a:r>
            <a:r>
              <a:rPr dirty="0" sz="2800" spc="35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ctor</a:t>
            </a:r>
            <a:r>
              <a:rPr dirty="0" sz="2800" spc="3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</a:t>
            </a:r>
            <a:r>
              <a:rPr dirty="0" sz="2800" spc="3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cr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a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nio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f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ac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i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sk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e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let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o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depends on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two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factors.</a:t>
            </a:r>
            <a:endParaRPr sz="2800">
              <a:latin typeface="Palladio Uralic"/>
              <a:cs typeface="Palladio Uralic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Clr>
                <a:srgbClr val="F8F8F8"/>
              </a:buClr>
              <a:buSzPct val="64285"/>
              <a:buAutoNum type="arabicPeriod"/>
              <a:tabLst>
                <a:tab pos="469265" algn="l"/>
                <a:tab pos="469900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Genetic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factors</a:t>
            </a:r>
            <a:endParaRPr sz="2800">
              <a:latin typeface="Palladio Uralic"/>
              <a:cs typeface="Palladio Uralic"/>
            </a:endParaRPr>
          </a:p>
          <a:p>
            <a:pPr marL="469900" indent="-457200">
              <a:lnSpc>
                <a:spcPct val="100000"/>
              </a:lnSpc>
              <a:spcBef>
                <a:spcPts val="1685"/>
              </a:spcBef>
              <a:buClr>
                <a:srgbClr val="F8F8F8"/>
              </a:buClr>
              <a:buSzPct val="64285"/>
              <a:buAutoNum type="arabicPeriod"/>
              <a:tabLst>
                <a:tab pos="469265" algn="l"/>
                <a:tab pos="469900" algn="l"/>
                <a:tab pos="2722245" algn="l"/>
              </a:tabLst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Environment	factors.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5536" y="652259"/>
            <a:ext cx="2894838" cy="515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1575777"/>
            <a:ext cx="7900670" cy="2672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424180" marR="5080" indent="-412115">
              <a:lnSpc>
                <a:spcPct val="120000"/>
              </a:lnSpc>
              <a:spcBef>
                <a:spcPts val="105"/>
              </a:spcBef>
              <a:tabLst>
                <a:tab pos="424180" algn="l"/>
              </a:tabLst>
            </a:pPr>
            <a:r>
              <a:rPr dirty="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latin typeface="Times New Roman"/>
                <a:cs typeface="Times New Roman"/>
              </a:rPr>
              <a:t>Morphogenesis is regulated by both genomic </a:t>
            </a:r>
            <a:r>
              <a:rPr dirty="0" sz="2800" spc="-10">
                <a:latin typeface="Times New Roman"/>
                <a:cs typeface="Times New Roman"/>
              </a:rPr>
              <a:t>and  </a:t>
            </a:r>
            <a:r>
              <a:rPr dirty="0" sz="2800" spc="-5">
                <a:latin typeface="Times New Roman"/>
                <a:cs typeface="Times New Roman"/>
              </a:rPr>
              <a:t>epigenetic processes and </a:t>
            </a:r>
            <a:r>
              <a:rPr dirty="0" sz="2800" spc="-10">
                <a:latin typeface="Times New Roman"/>
                <a:cs typeface="Times New Roman"/>
              </a:rPr>
              <a:t>mechanisms </a:t>
            </a:r>
            <a:r>
              <a:rPr dirty="0" sz="2800" spc="-5">
                <a:latin typeface="Times New Roman"/>
                <a:cs typeface="Times New Roman"/>
              </a:rPr>
              <a:t>both are  necessary causes, neither alone are </a:t>
            </a:r>
            <a:r>
              <a:rPr dirty="0" sz="2800" spc="-10">
                <a:latin typeface="Times New Roman"/>
                <a:cs typeface="Times New Roman"/>
              </a:rPr>
              <a:t>sufficient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causes.</a:t>
            </a:r>
            <a:endParaRPr sz="2800">
              <a:latin typeface="Times New Roman"/>
              <a:cs typeface="Times New Roman"/>
            </a:endParaRPr>
          </a:p>
          <a:p>
            <a:pPr marL="424180" marR="56515" indent="-412115">
              <a:lnSpc>
                <a:spcPct val="1201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latin typeface="Times New Roman"/>
                <a:cs typeface="Times New Roman"/>
              </a:rPr>
              <a:t>Their integrated activities </a:t>
            </a:r>
            <a:r>
              <a:rPr dirty="0" sz="2800">
                <a:latin typeface="Times New Roman"/>
                <a:cs typeface="Times New Roman"/>
              </a:rPr>
              <a:t>provide </a:t>
            </a:r>
            <a:r>
              <a:rPr dirty="0" sz="2800" spc="-5">
                <a:latin typeface="Times New Roman"/>
                <a:cs typeface="Times New Roman"/>
              </a:rPr>
              <a:t>the necessary and  </a:t>
            </a:r>
            <a:r>
              <a:rPr dirty="0" sz="2800" spc="-10">
                <a:latin typeface="Times New Roman"/>
                <a:cs typeface="Times New Roman"/>
              </a:rPr>
              <a:t>sufficient </a:t>
            </a:r>
            <a:r>
              <a:rPr dirty="0" sz="2800" spc="-5">
                <a:latin typeface="Times New Roman"/>
                <a:cs typeface="Times New Roman"/>
              </a:rPr>
              <a:t>causes for growth and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development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39" y="1032823"/>
            <a:ext cx="4859020" cy="1689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81000" marR="43180" indent="-342900">
              <a:lnSpc>
                <a:spcPct val="130000"/>
              </a:lnSpc>
              <a:spcBef>
                <a:spcPts val="95"/>
              </a:spcBef>
              <a:buFont typeface="Wingdings"/>
              <a:buChar char=""/>
              <a:tabLst>
                <a:tab pos="3810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movements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&amp;  </a:t>
            </a:r>
            <a:r>
              <a:rPr dirty="0" sz="2800" spc="-105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dirty="0" baseline="26234" sz="2700" spc="-157">
                <a:solidFill>
                  <a:srgbClr val="F8F8F8"/>
                </a:solidFill>
                <a:latin typeface="Arial"/>
                <a:cs typeface="Arial"/>
              </a:rPr>
              <a:t></a:t>
            </a:r>
            <a:r>
              <a:rPr dirty="0" sz="2800" spc="-105">
                <a:solidFill>
                  <a:srgbClr val="FFFFFF"/>
                </a:solidFill>
                <a:latin typeface="Times New Roman"/>
                <a:cs typeface="Times New Roman"/>
              </a:rPr>
              <a:t>largements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these </a:t>
            </a:r>
            <a:r>
              <a:rPr dirty="0" sz="2800" spc="-120">
                <a:solidFill>
                  <a:srgbClr val="FFFFFF"/>
                </a:solidFill>
                <a:latin typeface="Times New Roman"/>
                <a:cs typeface="Times New Roman"/>
              </a:rPr>
              <a:t>bones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occur towards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wide</a:t>
            </a:r>
            <a:r>
              <a:rPr dirty="0" sz="2800" spc="1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ends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640" y="3380054"/>
            <a:ext cx="36283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34235" algn="l"/>
              </a:tabLst>
            </a:pP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differential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deposition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640" y="2697412"/>
            <a:ext cx="4453890" cy="1134745"/>
          </a:xfrm>
          <a:prstGeom prst="rect">
            <a:avLst/>
          </a:prstGeom>
        </p:spPr>
        <p:txBody>
          <a:bodyPr wrap="square" lIns="0" tIns="140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105"/>
              </a:spcBef>
              <a:tabLst>
                <a:tab pos="577215" algn="l"/>
                <a:tab pos="1292225" algn="l"/>
                <a:tab pos="2042160" algn="l"/>
                <a:tab pos="2620010" algn="l"/>
                <a:tab pos="3058795" algn="l"/>
                <a:tab pos="413004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‘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res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lt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100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721379"/>
            <a:ext cx="4796155" cy="2970530"/>
          </a:xfrm>
          <a:prstGeom prst="rect">
            <a:avLst/>
          </a:prstGeom>
        </p:spPr>
        <p:txBody>
          <a:bodyPr wrap="square" lIns="0" tIns="226060" rIns="0" bIns="0" rtlCol="0" vert="horz">
            <a:spAutoFit/>
          </a:bodyPr>
          <a:lstStyle/>
          <a:p>
            <a:pPr algn="just" marL="355600">
              <a:lnSpc>
                <a:spcPct val="100000"/>
              </a:lnSpc>
              <a:spcBef>
                <a:spcPts val="178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selective resorption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bone</a:t>
            </a:r>
            <a:endParaRPr sz="28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30000"/>
              </a:lnSpc>
              <a:spcBef>
                <a:spcPts val="67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 deposition occurs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 inner side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‘V’ and bone  resorption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on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outer  surface.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0" y="1600200"/>
            <a:ext cx="3048000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9740" y="324357"/>
            <a:ext cx="694626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Times New Roman"/>
                <a:cs typeface="Times New Roman"/>
              </a:rPr>
              <a:t>ENLOWS </a:t>
            </a:r>
            <a:r>
              <a:rPr dirty="0" sz="3200" spc="-35">
                <a:latin typeface="Times New Roman"/>
                <a:cs typeface="Times New Roman"/>
              </a:rPr>
              <a:t>EXPANDING </a:t>
            </a:r>
            <a:r>
              <a:rPr dirty="0" sz="3200">
                <a:latin typeface="Times New Roman"/>
                <a:cs typeface="Times New Roman"/>
              </a:rPr>
              <a:t>‘V’</a:t>
            </a:r>
            <a:r>
              <a:rPr dirty="0" sz="3200" spc="-3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PRINCIPLE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8836" y="670534"/>
            <a:ext cx="3394710" cy="48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877009"/>
            <a:ext cx="7924800" cy="3525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indent="-412115">
              <a:lnSpc>
                <a:spcPts val="3025"/>
              </a:lnSpc>
              <a:spcBef>
                <a:spcPts val="9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  <a:tab pos="3567429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Cellular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hyperplasia: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increase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number of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cell.</a:t>
            </a:r>
            <a:endParaRPr sz="2800">
              <a:latin typeface="Times New Roman"/>
              <a:cs typeface="Times New Roman"/>
            </a:endParaRPr>
          </a:p>
          <a:p>
            <a:pPr marL="424180" marR="1263015" indent="-412115">
              <a:lnSpc>
                <a:spcPts val="2690"/>
              </a:lnSpc>
              <a:spcBef>
                <a:spcPts val="315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Cellular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hypertrophy: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increase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size</a:t>
            </a:r>
            <a:r>
              <a:rPr dirty="0" sz="2800" spc="-1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individual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cells.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80000"/>
              </a:lnSpc>
              <a:spcBef>
                <a:spcPts val="20"/>
              </a:spcBef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Interstitial: growth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softtissue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occurs by  combination of hyperplasia 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hyperthrophy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, these  process go on every where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tissue.[ it occurs  all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points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with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tissue].</a:t>
            </a:r>
            <a:endParaRPr sz="2800">
              <a:latin typeface="Times New Roman"/>
              <a:cs typeface="Times New Roman"/>
            </a:endParaRPr>
          </a:p>
          <a:p>
            <a:pPr marL="424180" marR="155575" indent="-412115">
              <a:lnSpc>
                <a:spcPct val="80000"/>
              </a:lnSpc>
              <a:buClr>
                <a:srgbClr val="F8F8F8"/>
              </a:buClr>
              <a:buSzPct val="64285"/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Appositional :Direct addition of new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bone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 the  surface of existing bone and does occur through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activity of cells in the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periosteum.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7840" y="249072"/>
            <a:ext cx="4820285" cy="6598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93700" marR="43180" indent="-342900">
              <a:lnSpc>
                <a:spcPct val="150000"/>
              </a:lnSpc>
              <a:spcBef>
                <a:spcPts val="100"/>
              </a:spcBef>
              <a:buFont typeface="Wingdings"/>
              <a:buChar char=""/>
              <a:tabLst>
                <a:tab pos="3937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Deposition also takes place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at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two arms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dirty="0" sz="2800" spc="4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‘V’</a:t>
            </a:r>
            <a:endParaRPr sz="2800">
              <a:latin typeface="Times New Roman"/>
              <a:cs typeface="Times New Roman"/>
            </a:endParaRPr>
          </a:p>
          <a:p>
            <a:pPr marL="393700" marR="68580" indent="-205740">
              <a:lnSpc>
                <a:spcPts val="5040"/>
              </a:lnSpc>
              <a:spcBef>
                <a:spcPts val="445"/>
              </a:spcBef>
            </a:pPr>
            <a:r>
              <a:rPr dirty="0" baseline="32407" sz="2700" spc="52">
                <a:solidFill>
                  <a:srgbClr val="F8F8F8"/>
                </a:solidFill>
                <a:latin typeface="Arial"/>
                <a:cs typeface="Arial"/>
              </a:rPr>
              <a:t>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resulting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75">
                <a:solidFill>
                  <a:srgbClr val="FFFFFF"/>
                </a:solidFill>
                <a:latin typeface="Times New Roman"/>
                <a:cs typeface="Times New Roman"/>
              </a:rPr>
              <a:t>movement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towards the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ends.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algn="just" marL="393700" marR="65405" indent="-342900">
              <a:lnSpc>
                <a:spcPct val="150000"/>
              </a:lnSpc>
              <a:spcBef>
                <a:spcPts val="2380"/>
              </a:spcBef>
              <a:buFont typeface="Wingdings"/>
              <a:buChar char=""/>
              <a:tabLst>
                <a:tab pos="39370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‘V’ pattern occurs in a  number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regions such 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as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base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mandible, ends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 long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bones , mandibular 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body,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palate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etc.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0200" y="1066800"/>
            <a:ext cx="3733800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2851" y="358127"/>
            <a:ext cx="6171438" cy="479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65480" y="1782521"/>
            <a:ext cx="21583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4640" indent="-281940">
              <a:lnSpc>
                <a:spcPct val="100000"/>
              </a:lnSpc>
              <a:spcBef>
                <a:spcPts val="95"/>
              </a:spcBef>
              <a:buSzPct val="80357"/>
              <a:buFont typeface="Arial"/>
              <a:buChar char="•"/>
              <a:tabLst>
                <a:tab pos="294005" algn="l"/>
                <a:tab pos="294640" algn="l"/>
                <a:tab pos="113728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owth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7419" y="1738882"/>
            <a:ext cx="5431155" cy="965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143125">
              <a:lnSpc>
                <a:spcPct val="110100"/>
              </a:lnSpc>
              <a:spcBef>
                <a:spcPts val="100"/>
              </a:spcBef>
              <a:tabLst>
                <a:tab pos="2082800" algn="l"/>
                <a:tab pos="2743835" algn="l"/>
                <a:tab pos="2794000" algn="l"/>
                <a:tab pos="3548379" algn="l"/>
                <a:tab pos="3959860" algn="l"/>
                <a:tab pos="462915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any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given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fa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ial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specifically	to		other		structural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43496" y="1738882"/>
            <a:ext cx="2422525" cy="965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275" marR="5080" indent="-29209">
              <a:lnSpc>
                <a:spcPct val="110100"/>
              </a:lnSpc>
              <a:spcBef>
                <a:spcPts val="100"/>
              </a:spcBef>
              <a:tabLst>
                <a:tab pos="600710" algn="l"/>
                <a:tab pos="989330" algn="l"/>
                <a:tab pos="1856739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cr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nial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part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geo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etric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5480" y="2593780"/>
            <a:ext cx="8401050" cy="2543175"/>
          </a:xfrm>
          <a:prstGeom prst="rect">
            <a:avLst/>
          </a:prstGeom>
        </p:spPr>
        <p:txBody>
          <a:bodyPr wrap="square" lIns="0" tIns="140335" rIns="0" bIns="0" rtlCol="0" vert="horz">
            <a:spAutoFit/>
          </a:bodyPr>
          <a:lstStyle/>
          <a:p>
            <a:pPr algn="just" marL="294005">
              <a:lnSpc>
                <a:spcPct val="100000"/>
              </a:lnSpc>
              <a:spcBef>
                <a:spcPts val="1105"/>
              </a:spcBef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counterparts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face and</a:t>
            </a:r>
            <a:r>
              <a:rPr dirty="0" sz="28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cranium</a:t>
            </a:r>
            <a:endParaRPr sz="2800">
              <a:latin typeface="Times New Roman"/>
              <a:cs typeface="Times New Roman"/>
            </a:endParaRPr>
          </a:p>
          <a:p>
            <a:pPr algn="just" marL="294005" marR="5080" indent="-281940">
              <a:lnSpc>
                <a:spcPct val="110000"/>
              </a:lnSpc>
              <a:spcBef>
                <a:spcPts val="670"/>
              </a:spcBef>
              <a:buClr>
                <a:srgbClr val="FFFFFF"/>
              </a:buClr>
              <a:buSzPct val="67857"/>
              <a:buFont typeface="Arial"/>
              <a:buChar char="•"/>
              <a:tabLst>
                <a:tab pos="371475" algn="l"/>
              </a:tabLst>
            </a:pPr>
            <a:r>
              <a:rPr dirty="0"/>
              <a:t>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There are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regional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relationships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through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out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whole  face and cranium. If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each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regional part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its particular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counterpart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enlarge 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same extent, balanced growth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occurs.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534629"/>
            <a:ext cx="6320155" cy="258762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Antr – cranialbase -----</a:t>
            </a:r>
            <a:r>
              <a:rPr dirty="0" sz="2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middle – cranialbase ---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pharyngealspace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middle – cranialbase ----- width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 ramus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 ----------</a:t>
            </a:r>
            <a:r>
              <a:rPr dirty="0" sz="2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mandible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 tuberosity ----- lingual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tuberosity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900" y="0"/>
            <a:ext cx="8841105" cy="6172200"/>
          </a:xfrm>
          <a:prstGeom prst="rect">
            <a:avLst/>
          </a:prstGeom>
        </p:spPr>
        <p:txBody>
          <a:bodyPr wrap="square" lIns="0" tIns="226695" rIns="0" bIns="0" rtlCol="0" vert="horz">
            <a:spAutoFit/>
          </a:bodyPr>
          <a:lstStyle/>
          <a:p>
            <a:pPr algn="ctr" marL="6350">
              <a:lnSpc>
                <a:spcPct val="100000"/>
              </a:lnSpc>
              <a:spcBef>
                <a:spcPts val="1785"/>
              </a:spcBef>
            </a:pPr>
            <a:r>
              <a:rPr dirty="0" sz="2800" spc="-125" b="1">
                <a:solidFill>
                  <a:srgbClr val="FFFFFF"/>
                </a:solidFill>
                <a:latin typeface="Times New Roman"/>
                <a:cs typeface="Times New Roman"/>
              </a:rPr>
              <a:t>VAN 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LIMBORGH’S</a:t>
            </a:r>
            <a:r>
              <a:rPr dirty="0" sz="2800" spc="10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Times New Roman"/>
                <a:cs typeface="Times New Roman"/>
              </a:rPr>
              <a:t>THEORY</a:t>
            </a:r>
            <a:endParaRPr sz="2800">
              <a:latin typeface="Times New Roman"/>
              <a:cs typeface="Times New Roman"/>
            </a:endParaRPr>
          </a:p>
          <a:p>
            <a:pPr marL="424180" marR="5080" indent="-411480">
              <a:lnSpc>
                <a:spcPct val="130000"/>
              </a:lnSpc>
              <a:spcBef>
                <a:spcPts val="675"/>
              </a:spcBef>
              <a:tabLst>
                <a:tab pos="5124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Process of growth &amp; development in a view that combines  all the 3 existing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theories.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He suggested following 5 factors[multifactorial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theory]</a:t>
            </a:r>
            <a:endParaRPr sz="2800">
              <a:latin typeface="Times New Roman"/>
              <a:cs typeface="Times New Roman"/>
            </a:endParaRPr>
          </a:p>
          <a:p>
            <a:pPr marL="1082675" indent="-302260">
              <a:lnSpc>
                <a:spcPct val="100000"/>
              </a:lnSpc>
              <a:spcBef>
                <a:spcPts val="1680"/>
              </a:spcBef>
              <a:buSzPct val="91071"/>
              <a:buFont typeface="Wingdings"/>
              <a:buChar char=""/>
              <a:tabLst>
                <a:tab pos="1083310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Intrinsic genetic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424180" marR="1201420" indent="365760">
              <a:lnSpc>
                <a:spcPct val="1301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They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genetic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control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the skeletal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units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themselves.</a:t>
            </a:r>
            <a:endParaRPr sz="2800">
              <a:latin typeface="Times New Roman"/>
              <a:cs typeface="Times New Roman"/>
            </a:endParaRPr>
          </a:p>
          <a:p>
            <a:pPr marL="1082675" indent="-302260">
              <a:lnSpc>
                <a:spcPct val="100000"/>
              </a:lnSpc>
              <a:spcBef>
                <a:spcPts val="1680"/>
              </a:spcBef>
              <a:buSzPct val="91071"/>
              <a:buFont typeface="Wingdings"/>
              <a:buChar char=""/>
              <a:tabLst>
                <a:tab pos="1083310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Local epigenetic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789940">
              <a:lnSpc>
                <a:spcPct val="100000"/>
              </a:lnSpc>
              <a:spcBef>
                <a:spcPts val="168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Bone growth is determined by genetic control</a:t>
            </a:r>
            <a:endParaRPr sz="2800">
              <a:latin typeface="Times New Roman"/>
              <a:cs typeface="Times New Roman"/>
            </a:endParaRPr>
          </a:p>
          <a:p>
            <a:pPr algn="ctr" marL="100965">
              <a:lnSpc>
                <a:spcPct val="100000"/>
              </a:lnSpc>
              <a:spcBef>
                <a:spcPts val="100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originating from adjacent structures like brain,eyes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etc…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900" y="107928"/>
            <a:ext cx="8007984" cy="6812280"/>
          </a:xfrm>
          <a:prstGeom prst="rect">
            <a:avLst/>
          </a:prstGeom>
        </p:spPr>
        <p:txBody>
          <a:bodyPr wrap="square" lIns="0" tIns="226695" rIns="0" bIns="0" rtlCol="0" vert="horz">
            <a:spAutoFit/>
          </a:bodyPr>
          <a:lstStyle/>
          <a:p>
            <a:pPr marL="424180" indent="-411480">
              <a:lnSpc>
                <a:spcPct val="100000"/>
              </a:lnSpc>
              <a:spcBef>
                <a:spcPts val="1785"/>
              </a:spcBef>
              <a:buClr>
                <a:srgbClr val="F8F8F8"/>
              </a:buClr>
              <a:buSzPct val="64285"/>
              <a:buFont typeface="Wingdings"/>
              <a:buChar char=""/>
              <a:tabLst>
                <a:tab pos="423545" algn="l"/>
                <a:tab pos="424180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General epigenetic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424180" marR="5080" indent="382270">
              <a:lnSpc>
                <a:spcPct val="130000"/>
              </a:lnSpc>
              <a:spcBef>
                <a:spcPts val="675"/>
              </a:spcBef>
              <a:tabLst>
                <a:tab pos="620839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They are genetic</a:t>
            </a:r>
            <a:r>
              <a:rPr dirty="0" sz="28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factors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determining	growth</a:t>
            </a:r>
            <a:r>
              <a:rPr dirty="0" sz="28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from  distant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structures.</a:t>
            </a:r>
            <a:endParaRPr sz="2800">
              <a:latin typeface="Times New Roman"/>
              <a:cs typeface="Times New Roman"/>
            </a:endParaRPr>
          </a:p>
          <a:p>
            <a:pPr marL="546100">
              <a:lnSpc>
                <a:spcPct val="100000"/>
              </a:lnSpc>
              <a:spcBef>
                <a:spcPts val="168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e.g.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sex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hormones, growth hormone</a:t>
            </a:r>
            <a:r>
              <a:rPr dirty="0" sz="2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etc…</a:t>
            </a:r>
            <a:endParaRPr sz="2800">
              <a:latin typeface="Times New Roman"/>
              <a:cs typeface="Times New Roman"/>
            </a:endParaRPr>
          </a:p>
          <a:p>
            <a:pPr marL="424180" indent="-411480">
              <a:lnSpc>
                <a:spcPct val="100000"/>
              </a:lnSpc>
              <a:spcBef>
                <a:spcPts val="1680"/>
              </a:spcBef>
              <a:buClr>
                <a:srgbClr val="F8F8F8"/>
              </a:buClr>
              <a:buSzPct val="64285"/>
              <a:buFont typeface="Wingdings"/>
              <a:buChar char=""/>
              <a:tabLst>
                <a:tab pos="423545" algn="l"/>
                <a:tab pos="424180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Local 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environmental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 factors</a:t>
            </a:r>
            <a:endParaRPr sz="2800">
              <a:latin typeface="Times New Roman"/>
              <a:cs typeface="Times New Roman"/>
            </a:endParaRPr>
          </a:p>
          <a:p>
            <a:pPr marL="424180" marR="375920" indent="365760">
              <a:lnSpc>
                <a:spcPct val="130100"/>
              </a:lnSpc>
              <a:spcBef>
                <a:spcPts val="67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They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genetic factors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local external  environment.</a:t>
            </a:r>
            <a:endParaRPr sz="2800">
              <a:latin typeface="Times New Roman"/>
              <a:cs typeface="Times New Roman"/>
            </a:endParaRPr>
          </a:p>
          <a:p>
            <a:pPr marL="546100">
              <a:lnSpc>
                <a:spcPct val="100000"/>
              </a:lnSpc>
              <a:spcBef>
                <a:spcPts val="168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e.g. habits, muscle force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etc.</a:t>
            </a:r>
            <a:endParaRPr sz="2800">
              <a:latin typeface="Times New Roman"/>
              <a:cs typeface="Times New Roman"/>
            </a:endParaRPr>
          </a:p>
          <a:p>
            <a:pPr marL="424180" indent="-411480">
              <a:lnSpc>
                <a:spcPct val="100000"/>
              </a:lnSpc>
              <a:spcBef>
                <a:spcPts val="1685"/>
              </a:spcBef>
              <a:buClr>
                <a:srgbClr val="F8F8F8"/>
              </a:buClr>
              <a:buSzPct val="64285"/>
              <a:buFont typeface="Wingdings"/>
              <a:buChar char=""/>
              <a:tabLst>
                <a:tab pos="423545" algn="l"/>
                <a:tab pos="424180" algn="l"/>
              </a:tabLst>
            </a:pP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General 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environmental</a:t>
            </a:r>
            <a:r>
              <a:rPr dirty="0" sz="2800" spc="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factors</a:t>
            </a:r>
            <a:endParaRPr sz="2800">
              <a:latin typeface="Times New Roman"/>
              <a:cs typeface="Times New Roman"/>
            </a:endParaRPr>
          </a:p>
          <a:p>
            <a:pPr marL="789940">
              <a:lnSpc>
                <a:spcPct val="100000"/>
              </a:lnSpc>
              <a:spcBef>
                <a:spcPts val="168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They are general non-genetic influences such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endParaRPr sz="2800">
              <a:latin typeface="Times New Roman"/>
              <a:cs typeface="Times New Roman"/>
            </a:endParaRPr>
          </a:p>
          <a:p>
            <a:pPr marL="424180">
              <a:lnSpc>
                <a:spcPct val="100000"/>
              </a:lnSpc>
              <a:spcBef>
                <a:spcPts val="1005"/>
              </a:spcBef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nutrition, oxygen</a:t>
            </a:r>
            <a:r>
              <a:rPr dirty="0" sz="28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etc….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900" y="837946"/>
            <a:ext cx="8679815" cy="61372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indent="-411480">
              <a:lnSpc>
                <a:spcPct val="100000"/>
              </a:lnSpc>
              <a:spcBef>
                <a:spcPts val="95"/>
              </a:spcBef>
              <a:buClr>
                <a:srgbClr val="F8F8F8"/>
              </a:buClr>
              <a:buSzPct val="64285"/>
              <a:buFont typeface="Wingdings"/>
              <a:buChar char=""/>
              <a:tabLst>
                <a:tab pos="423545" algn="l"/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views expressed by </a:t>
            </a:r>
            <a:r>
              <a:rPr dirty="0" sz="2800" spc="-110">
                <a:solidFill>
                  <a:srgbClr val="FFFFFF"/>
                </a:solidFill>
                <a:latin typeface="Times New Roman"/>
                <a:cs typeface="Times New Roman"/>
              </a:rPr>
              <a:t>Van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Limborgh’s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can</a:t>
            </a:r>
            <a:r>
              <a:rPr dirty="0" sz="2800" spc="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endParaRPr sz="2800">
              <a:latin typeface="Times New Roman"/>
              <a:cs typeface="Times New Roman"/>
            </a:endParaRPr>
          </a:p>
          <a:p>
            <a:pPr marL="424180">
              <a:lnSpc>
                <a:spcPct val="100000"/>
              </a:lnSpc>
            </a:pP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summarized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 6</a:t>
            </a:r>
            <a:r>
              <a:rPr dirty="0" sz="2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points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50">
              <a:latin typeface="Times New Roman"/>
              <a:cs typeface="Times New Roman"/>
            </a:endParaRPr>
          </a:p>
          <a:p>
            <a:pPr lvl="1" marL="424180" marR="691515">
              <a:lnSpc>
                <a:spcPct val="150000"/>
              </a:lnSpc>
              <a:buAutoNum type="arabicPeriod"/>
              <a:tabLst>
                <a:tab pos="77978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Chondrocranial growth is controlled mainly by the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intrinsic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genetic factors.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Eg; Base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skull</a:t>
            </a:r>
            <a:endParaRPr sz="2800">
              <a:latin typeface="Times New Roman"/>
              <a:cs typeface="Times New Roman"/>
            </a:endParaRPr>
          </a:p>
          <a:p>
            <a:pPr lvl="1" marL="424180" marR="369570" indent="121920">
              <a:lnSpc>
                <a:spcPct val="150000"/>
              </a:lnSpc>
              <a:spcBef>
                <a:spcPts val="675"/>
              </a:spcBef>
              <a:buAutoNum type="arabicPeriod"/>
              <a:tabLst>
                <a:tab pos="81343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Desmocranial growth is controlled by a few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intrinsic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genetic factors.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Eg;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 calvaria.</a:t>
            </a:r>
            <a:endParaRPr sz="2800">
              <a:latin typeface="Times New Roman"/>
              <a:cs typeface="Times New Roman"/>
            </a:endParaRPr>
          </a:p>
          <a:p>
            <a:pPr lvl="1" marL="424180" marR="5080" indent="121920">
              <a:lnSpc>
                <a:spcPct val="150000"/>
              </a:lnSpc>
              <a:spcBef>
                <a:spcPts val="675"/>
              </a:spcBef>
              <a:buAutoNum type="arabicPeriod"/>
              <a:tabLst>
                <a:tab pos="89535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cartilaginous parts of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skull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must be considered  growth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centers.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5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5980" y="669696"/>
            <a:ext cx="8093075" cy="514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50545" indent="121920">
              <a:lnSpc>
                <a:spcPct val="150000"/>
              </a:lnSpc>
              <a:spcBef>
                <a:spcPts val="100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4 .Sutural growth is controlled mainly by influences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originating from the skull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cartilages &amp;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from other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adjacent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skull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structures.</a:t>
            </a:r>
            <a:endParaRPr sz="2800">
              <a:latin typeface="Times New Roman"/>
              <a:cs typeface="Times New Roman"/>
            </a:endParaRPr>
          </a:p>
          <a:p>
            <a:pPr marL="12700" marR="586105" indent="121920">
              <a:lnSpc>
                <a:spcPct val="180100"/>
              </a:lnSpc>
              <a:spcBef>
                <a:spcPts val="415"/>
              </a:spcBef>
              <a:buSzPct val="96428"/>
              <a:buAutoNum type="arabicPeriod" startAt="5"/>
              <a:tabLst>
                <a:tab pos="40195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Periosteal growth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largely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depends upon growth of  adjacent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structures.</a:t>
            </a:r>
            <a:endParaRPr sz="2800">
              <a:latin typeface="Times New Roman"/>
              <a:cs typeface="Times New Roman"/>
            </a:endParaRPr>
          </a:p>
          <a:p>
            <a:pPr marL="12700" marR="5080" indent="121920">
              <a:lnSpc>
                <a:spcPct val="150100"/>
              </a:lnSpc>
              <a:spcBef>
                <a:spcPts val="2600"/>
              </a:spcBef>
              <a:buSzPct val="96428"/>
              <a:buAutoNum type="arabicPeriod" startAt="5"/>
              <a:tabLst>
                <a:tab pos="402590" algn="l"/>
              </a:tabLst>
            </a:pP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Sutural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&amp; periosteal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additionally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governed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local non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genetic environmental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influence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5059" y="175247"/>
            <a:ext cx="5200649" cy="1104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1790141"/>
            <a:ext cx="7936865" cy="3867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Proposed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petrovic </a:t>
            </a:r>
            <a:r>
              <a:rPr dirty="0" sz="2800" spc="-20">
                <a:solidFill>
                  <a:srgbClr val="FFFFFF"/>
                </a:solidFill>
                <a:latin typeface="Times New Roman"/>
                <a:cs typeface="Times New Roman"/>
              </a:rPr>
              <a:t>accordingly,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r>
              <a:rPr dirty="0" sz="28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3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>
              <a:lnSpc>
                <a:spcPct val="1600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 and mandible and cranial base depends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upon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cybernetic control. This cybernetic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control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 mainly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Secretion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hormones. These hormones  mainly include growth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hormone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- somatomedin,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testosterone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estrogen.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357276"/>
            <a:ext cx="8242300" cy="5574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 marR="5715" indent="-411480">
              <a:lnSpc>
                <a:spcPct val="120000"/>
              </a:lnSpc>
              <a:spcBef>
                <a:spcPts val="100"/>
              </a:spcBef>
              <a:tabLst>
                <a:tab pos="423545" algn="l"/>
                <a:tab pos="545401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Author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describes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6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secretion</a:t>
            </a:r>
            <a:r>
              <a:rPr dirty="0" sz="2800" spc="2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hormones 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signal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established independed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feedback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system.</a:t>
            </a:r>
            <a:endParaRPr sz="2800">
              <a:latin typeface="Times New Roman"/>
              <a:cs typeface="Times New Roman"/>
            </a:endParaRPr>
          </a:p>
          <a:p>
            <a:pPr algn="just" marL="424180" indent="-411480">
              <a:lnSpc>
                <a:spcPct val="100000"/>
              </a:lnSpc>
              <a:spcBef>
                <a:spcPts val="2350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signal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secretion is described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COMMAND</a:t>
            </a:r>
            <a:r>
              <a:rPr dirty="0" sz="2800" spc="2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algn="just" marL="424180" marR="5080" indent="-411480">
              <a:lnSpc>
                <a:spcPct val="120000"/>
              </a:lnSpc>
              <a:spcBef>
                <a:spcPts val="1685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This signal is transmitted 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10" b="1">
                <a:solidFill>
                  <a:srgbClr val="FFFFFF"/>
                </a:solidFill>
                <a:latin typeface="Times New Roman"/>
                <a:cs typeface="Times New Roman"/>
              </a:rPr>
              <a:t>Reference </a:t>
            </a:r>
            <a:r>
              <a:rPr dirty="0" sz="2800" b="1">
                <a:solidFill>
                  <a:srgbClr val="FFFFFF"/>
                </a:solidFill>
                <a:latin typeface="Times New Roman"/>
                <a:cs typeface="Times New Roman"/>
              </a:rPr>
              <a:t>input  </a:t>
            </a:r>
            <a:r>
              <a:rPr dirty="0" sz="2800" spc="-5" b="1">
                <a:solidFill>
                  <a:srgbClr val="FFFFFF"/>
                </a:solidFill>
                <a:latin typeface="Times New Roman"/>
                <a:cs typeface="Times New Roman"/>
              </a:rPr>
              <a:t>elements.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In maxilla they include septal cartilage,  septopremaxillary frenum,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labionarinary muscles  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maxillary bones. In mandible reference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input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elements include muscle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attachments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to the mandible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that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lateral pterygoid, medial pterygoid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tempralis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muscles.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620977"/>
            <a:ext cx="7651750" cy="3013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  <a:tab pos="309753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 commanding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signal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first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established in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maxilla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through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above quoted reference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input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elements and thus maxilla grows in sagittal and  vertical</a:t>
            </a:r>
            <a:r>
              <a:rPr dirty="0" sz="2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direction.	The corresponding actuating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signal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followed to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above process is felt in the  mandible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through the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reference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input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elements</a:t>
            </a:r>
            <a:r>
              <a:rPr dirty="0" sz="2800" spc="-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 mandible growth occurs.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7908" y="670534"/>
            <a:ext cx="7594854" cy="48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1245195"/>
            <a:ext cx="7722234" cy="558609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424180" indent="-411480">
              <a:lnSpc>
                <a:spcPct val="100000"/>
              </a:lnSpc>
              <a:spcBef>
                <a:spcPts val="385"/>
              </a:spcBef>
              <a:buClr>
                <a:srgbClr val="F8F8F8"/>
              </a:buClr>
              <a:buSzPct val="64583"/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Pattern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lvl="1" marL="972819" indent="-511175">
              <a:lnSpc>
                <a:spcPts val="2740"/>
              </a:lnSpc>
              <a:spcBef>
                <a:spcPts val="285"/>
              </a:spcBef>
              <a:buSzPct val="79166"/>
              <a:buFont typeface="Arial"/>
              <a:buChar char="–"/>
              <a:tabLst>
                <a:tab pos="972819" algn="l"/>
                <a:tab pos="973455" algn="l"/>
                <a:tab pos="542734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arrangement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4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parts,values,events,	or relations</a:t>
            </a:r>
            <a:r>
              <a:rPr dirty="0" sz="2400" spc="-1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among</a:t>
            </a:r>
            <a:endParaRPr sz="2400">
              <a:latin typeface="Times New Roman"/>
              <a:cs typeface="Times New Roman"/>
            </a:endParaRPr>
          </a:p>
          <a:p>
            <a:pPr marL="744220">
              <a:lnSpc>
                <a:spcPts val="2740"/>
              </a:lnSpc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measurements.</a:t>
            </a:r>
            <a:endParaRPr sz="2400">
              <a:latin typeface="Times New Roman"/>
              <a:cs typeface="Times New Roman"/>
            </a:endParaRPr>
          </a:p>
          <a:p>
            <a:pPr lvl="2" marL="1009650" indent="-228600">
              <a:lnSpc>
                <a:spcPct val="100000"/>
              </a:lnSpc>
              <a:spcBef>
                <a:spcPts val="290"/>
              </a:spcBef>
              <a:buSzPct val="93750"/>
              <a:buFont typeface="Arial"/>
              <a:buChar char="•"/>
              <a:tabLst>
                <a:tab pos="1009015" algn="l"/>
                <a:tab pos="1009650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trends</a:t>
            </a:r>
            <a:endParaRPr sz="2400">
              <a:latin typeface="Times New Roman"/>
              <a:cs typeface="Times New Roman"/>
            </a:endParaRPr>
          </a:p>
          <a:p>
            <a:pPr lvl="2" marL="1009650" indent="-228600">
              <a:lnSpc>
                <a:spcPct val="100000"/>
              </a:lnSpc>
              <a:spcBef>
                <a:spcPts val="290"/>
              </a:spcBef>
              <a:buSzPct val="93750"/>
              <a:buFont typeface="Arial"/>
              <a:buChar char="•"/>
              <a:tabLst>
                <a:tab pos="1009015" algn="l"/>
                <a:tab pos="1009650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Cephalocaudal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gradient</a:t>
            </a:r>
            <a:endParaRPr sz="24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424180" indent="-411480">
              <a:lnSpc>
                <a:spcPct val="100000"/>
              </a:lnSpc>
              <a:buClr>
                <a:srgbClr val="F8F8F8"/>
              </a:buClr>
              <a:buSzPct val="64583"/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Variability</a:t>
            </a:r>
            <a:r>
              <a:rPr dirty="0" sz="24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lvl="1" marL="744220" indent="-282575">
              <a:lnSpc>
                <a:spcPct val="100000"/>
              </a:lnSpc>
              <a:spcBef>
                <a:spcPts val="290"/>
              </a:spcBef>
              <a:buSzPct val="79166"/>
              <a:buFont typeface="Arial"/>
              <a:buChar char="–"/>
              <a:tabLst>
                <a:tab pos="744220" algn="l"/>
                <a:tab pos="74485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law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nature</a:t>
            </a:r>
            <a:endParaRPr sz="2400">
              <a:latin typeface="Times New Roman"/>
              <a:cs typeface="Times New Roman"/>
            </a:endParaRPr>
          </a:p>
          <a:p>
            <a:pPr lvl="2" marL="1009650" indent="-228600">
              <a:lnSpc>
                <a:spcPct val="100000"/>
              </a:lnSpc>
              <a:spcBef>
                <a:spcPts val="285"/>
              </a:spcBef>
              <a:buSzPct val="93750"/>
              <a:buFont typeface="Arial"/>
              <a:buChar char="•"/>
              <a:tabLst>
                <a:tab pos="1009015" algn="l"/>
                <a:tab pos="1009650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Normality</a:t>
            </a:r>
            <a:endParaRPr sz="2400">
              <a:latin typeface="Times New Roman"/>
              <a:cs typeface="Times New Roman"/>
            </a:endParaRPr>
          </a:p>
          <a:p>
            <a:pPr lvl="2" marL="1009650" indent="-228600">
              <a:lnSpc>
                <a:spcPct val="100000"/>
              </a:lnSpc>
              <a:spcBef>
                <a:spcPts val="290"/>
              </a:spcBef>
              <a:buSzPct val="93750"/>
              <a:buFont typeface="Arial"/>
              <a:buChar char="•"/>
              <a:tabLst>
                <a:tab pos="1009015" algn="l"/>
                <a:tab pos="1009650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Differential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endParaRPr sz="24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424180" indent="-411480">
              <a:lnSpc>
                <a:spcPct val="100000"/>
              </a:lnSpc>
              <a:buClr>
                <a:srgbClr val="F8F8F8"/>
              </a:buClr>
              <a:buSzPct val="64583"/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Timing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lvl="1" marL="744220" indent="-282575">
              <a:lnSpc>
                <a:spcPct val="100000"/>
              </a:lnSpc>
              <a:spcBef>
                <a:spcPts val="285"/>
              </a:spcBef>
              <a:buSzPct val="79166"/>
              <a:buFont typeface="Arial"/>
              <a:buChar char="–"/>
              <a:tabLst>
                <a:tab pos="744220" algn="l"/>
                <a:tab pos="744855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variable &amp; concerned with rate and division of</a:t>
            </a:r>
            <a:r>
              <a:rPr dirty="0" sz="2400" spc="-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growth</a:t>
            </a:r>
            <a:endParaRPr sz="2400">
              <a:latin typeface="Times New Roman"/>
              <a:cs typeface="Times New Roman"/>
            </a:endParaRPr>
          </a:p>
          <a:p>
            <a:pPr lvl="2" marL="1009650" indent="-228600">
              <a:lnSpc>
                <a:spcPct val="100000"/>
              </a:lnSpc>
              <a:spcBef>
                <a:spcPts val="290"/>
              </a:spcBef>
              <a:buSzPct val="93750"/>
              <a:buFont typeface="Arial"/>
              <a:buChar char="•"/>
              <a:tabLst>
                <a:tab pos="1009015" algn="l"/>
                <a:tab pos="1009650" algn="l"/>
              </a:tabLst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spurts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171" y="708647"/>
            <a:ext cx="7888985" cy="3756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20977"/>
            <a:ext cx="7898130" cy="25863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tabLst>
                <a:tab pos="4241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Neurotrophism is a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non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impulse transmitting neural  function that involves axoplasmic transport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provides for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longterm interaction between neurons  and innervated tissues that homeostatically regulates  the morphological, compositional ,functional  integrity of those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tissue.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620977"/>
            <a:ext cx="7790180" cy="40373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95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  <a:tab pos="424815" algn="l"/>
                <a:tab pos="586676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Neuro-epithelial trophism:Epithelial mitosis and  synthesis are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neurotropiclly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controlled by release</a:t>
            </a:r>
            <a:r>
              <a:rPr dirty="0" sz="28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  neurotrophic substances by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28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nerve	synapses.  Ex;taste buds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sensation.</a:t>
            </a:r>
            <a:endParaRPr sz="2800">
              <a:latin typeface="Times New Roman"/>
              <a:cs typeface="Times New Roman"/>
            </a:endParaRPr>
          </a:p>
          <a:p>
            <a:pPr marL="424180" marR="7620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neuro-muscular trophism:Embryonic myogenesis is  independent of neural innervation and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trophic 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control.</a:t>
            </a:r>
            <a:endParaRPr sz="2800">
              <a:latin typeface="Times New Roman"/>
              <a:cs typeface="Times New Roman"/>
            </a:endParaRPr>
          </a:p>
          <a:p>
            <a:pPr marL="424180" marR="452755" indent="-412115">
              <a:lnSpc>
                <a:spcPct val="100000"/>
              </a:lnSpc>
              <a:spcBef>
                <a:spcPts val="675"/>
              </a:spcBef>
              <a:buClr>
                <a:srgbClr val="F8F8F8"/>
              </a:buClr>
              <a:buSzPct val="64285"/>
              <a:buChar char="•"/>
              <a:tabLst>
                <a:tab pos="424180" algn="l"/>
                <a:tab pos="424815" algn="l"/>
              </a:tabLst>
            </a:pP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Neuro-visceral trophism:The salivary glands,fat  </a:t>
            </a:r>
            <a:r>
              <a:rPr dirty="0" sz="2800">
                <a:solidFill>
                  <a:srgbClr val="FFFFFF"/>
                </a:solidFill>
                <a:latin typeface="Times New Roman"/>
                <a:cs typeface="Times New Roman"/>
              </a:rPr>
              <a:t>tissue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and other </a:t>
            </a:r>
            <a:r>
              <a:rPr dirty="0" sz="2800" spc="-10">
                <a:solidFill>
                  <a:srgbClr val="FFFFFF"/>
                </a:solidFill>
                <a:latin typeface="Times New Roman"/>
                <a:cs typeface="Times New Roman"/>
              </a:rPr>
              <a:t>organs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are trophically</a:t>
            </a:r>
            <a:r>
              <a:rPr dirty="0" sz="2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regulated.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585216" y="2382011"/>
              <a:ext cx="8169402" cy="12291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912107" y="3052572"/>
              <a:ext cx="1512569" cy="12291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193036" y="3723132"/>
              <a:ext cx="4952238" cy="12291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854" y="2519299"/>
            <a:ext cx="7471409" cy="2038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latin typeface="Comic Sans MS"/>
                <a:cs typeface="Comic Sans MS"/>
              </a:rPr>
              <a:t>GROWTH &amp;</a:t>
            </a:r>
            <a:r>
              <a:rPr dirty="0" sz="4400" spc="-75">
                <a:latin typeface="Comic Sans MS"/>
                <a:cs typeface="Comic Sans MS"/>
              </a:rPr>
              <a:t> </a:t>
            </a:r>
            <a:r>
              <a:rPr dirty="0" sz="4400" spc="-5">
                <a:latin typeface="Comic Sans MS"/>
                <a:cs typeface="Comic Sans MS"/>
              </a:rPr>
              <a:t>DEVELOPMENT  OF</a:t>
            </a:r>
            <a:endParaRPr sz="4400">
              <a:latin typeface="Comic Sans MS"/>
              <a:cs typeface="Comic Sans MS"/>
            </a:endParaRPr>
          </a:p>
          <a:p>
            <a:pPr algn="ctr" marL="2540">
              <a:lnSpc>
                <a:spcPct val="100000"/>
              </a:lnSpc>
            </a:pPr>
            <a:r>
              <a:rPr dirty="0" sz="4400">
                <a:latin typeface="Comic Sans MS"/>
                <a:cs typeface="Comic Sans MS"/>
              </a:rPr>
              <a:t>CRANIAL</a:t>
            </a:r>
            <a:r>
              <a:rPr dirty="0" sz="4400" spc="-20">
                <a:latin typeface="Comic Sans MS"/>
                <a:cs typeface="Comic Sans MS"/>
              </a:rPr>
              <a:t> </a:t>
            </a:r>
            <a:r>
              <a:rPr dirty="0" sz="4400" spc="-5">
                <a:latin typeface="Comic Sans MS"/>
                <a:cs typeface="Comic Sans MS"/>
              </a:rPr>
              <a:t>BASE</a:t>
            </a:r>
            <a:endParaRPr sz="4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3215" y="963155"/>
            <a:ext cx="3984497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30604" y="2115439"/>
            <a:ext cx="6395720" cy="341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FUNCTIONS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4997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Supports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&amp; protects the brain &amp;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spinal</a:t>
            </a:r>
            <a:r>
              <a:rPr dirty="0" sz="24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cord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Palladio Uralic"/>
              <a:cs typeface="Palladio Uralic"/>
            </a:endParaRPr>
          </a:p>
          <a:p>
            <a:pPr marL="316865" marR="5080" indent="-304800">
              <a:lnSpc>
                <a:spcPct val="100000"/>
              </a:lnSpc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Articulation of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skull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with vertebral column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,  mandible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&amp;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maxilla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Palladio Uralic"/>
              <a:cs typeface="Palladio Uralic"/>
            </a:endParaRPr>
          </a:p>
          <a:p>
            <a:pPr marL="423545" marR="908050" indent="-411480">
              <a:lnSpc>
                <a:spcPct val="100000"/>
              </a:lnSpc>
              <a:spcBef>
                <a:spcPts val="5"/>
              </a:spcBef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Buffer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zone between the brain, face &amp;  pharyngeal</a:t>
            </a:r>
            <a:r>
              <a:rPr dirty="0" sz="24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region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4356" y="987552"/>
            <a:ext cx="7183374" cy="49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01700" y="2476626"/>
            <a:ext cx="5671820" cy="1988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08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ANTERIOR CRANIAL</a:t>
            </a:r>
            <a:r>
              <a:rPr dirty="0" sz="28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FOSSA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685"/>
              </a:spcBef>
              <a:tabLst>
                <a:tab pos="6908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MIDDLE CRANIAL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FOSSA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690"/>
              </a:spcBef>
              <a:tabLst>
                <a:tab pos="6908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POSTERIOR CRANIAL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FOSSA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0892" y="633958"/>
            <a:ext cx="7152894" cy="540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61617" y="1955863"/>
            <a:ext cx="6857365" cy="170942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680"/>
              </a:spcBef>
              <a:buClr>
                <a:srgbClr val="F8F8F8"/>
              </a:buClr>
              <a:buSzPct val="64583"/>
              <a:buAutoNum type="arabicPeriod"/>
              <a:tabLst>
                <a:tab pos="621665" algn="l"/>
                <a:tab pos="622300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Orbital part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frontal</a:t>
            </a:r>
            <a:r>
              <a:rPr dirty="0" sz="24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bone</a:t>
            </a:r>
            <a:endParaRPr sz="2400">
              <a:latin typeface="Palladio Uralic"/>
              <a:cs typeface="Palladio Uralic"/>
            </a:endParaRPr>
          </a:p>
          <a:p>
            <a:pPr marL="622300" indent="-609600">
              <a:lnSpc>
                <a:spcPct val="100000"/>
              </a:lnSpc>
              <a:spcBef>
                <a:spcPts val="580"/>
              </a:spcBef>
              <a:buClr>
                <a:srgbClr val="F8F8F8"/>
              </a:buClr>
              <a:buSzPct val="64583"/>
              <a:buAutoNum type="arabicPeriod"/>
              <a:tabLst>
                <a:tab pos="621665" algn="l"/>
                <a:tab pos="622300" algn="l"/>
              </a:tabLst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Cribriform plate of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ethmoid</a:t>
            </a:r>
            <a:endParaRPr sz="2400">
              <a:latin typeface="Palladio Uralic"/>
              <a:cs typeface="Palladio Uralic"/>
            </a:endParaRPr>
          </a:p>
          <a:p>
            <a:pPr marL="622300" marR="5080" indent="-609600">
              <a:lnSpc>
                <a:spcPct val="100000"/>
              </a:lnSpc>
              <a:spcBef>
                <a:spcPts val="575"/>
              </a:spcBef>
              <a:buClr>
                <a:srgbClr val="F8F8F8"/>
              </a:buClr>
              <a:buSzPct val="64583"/>
              <a:buAutoNum type="arabicPeriod"/>
              <a:tabLst>
                <a:tab pos="621665" algn="l"/>
                <a:tab pos="622300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Anterior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part of the body of sphenoid &amp; 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lesser 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wing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1200" y="3352800"/>
            <a:ext cx="5105400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4120" y="446519"/>
            <a:ext cx="4848606" cy="9426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63954" y="2023998"/>
            <a:ext cx="6447155" cy="3776979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58750" marR="5080" indent="-144780">
              <a:lnSpc>
                <a:spcPts val="3020"/>
              </a:lnSpc>
              <a:spcBef>
                <a:spcPts val="48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separates the fossa from nasal cavity &amp;  forms the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roof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the nasal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cavity.</a:t>
            </a:r>
            <a:endParaRPr sz="2800">
              <a:latin typeface="Palladio Uralic"/>
              <a:cs typeface="Palladio Uralic"/>
            </a:endParaRPr>
          </a:p>
          <a:p>
            <a:pPr marL="13970">
              <a:lnSpc>
                <a:spcPct val="100000"/>
              </a:lnSpc>
              <a:spcBef>
                <a:spcPts val="2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 median crest like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elevation</a:t>
            </a:r>
            <a:endParaRPr sz="2800">
              <a:latin typeface="Palladio Uralic"/>
              <a:cs typeface="Palladio Uralic"/>
            </a:endParaRPr>
          </a:p>
          <a:p>
            <a:pPr marL="1080770">
              <a:lnSpc>
                <a:spcPct val="100000"/>
              </a:lnSpc>
              <a:spcBef>
                <a:spcPts val="33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-CRISTA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GALLI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Palladio Uralic"/>
              <a:cs typeface="Palladio Uralic"/>
            </a:endParaRPr>
          </a:p>
          <a:p>
            <a:pPr marL="636905">
              <a:lnSpc>
                <a:spcPct val="100000"/>
              </a:lnSpc>
            </a:pPr>
            <a:r>
              <a:rPr dirty="0" sz="3600">
                <a:solidFill>
                  <a:srgbClr val="C8C2D1"/>
                </a:solidFill>
                <a:latin typeface="Comic Sans MS"/>
                <a:cs typeface="Comic Sans MS"/>
              </a:rPr>
              <a:t>THE </a:t>
            </a:r>
            <a:r>
              <a:rPr dirty="0" sz="3600" spc="-5">
                <a:solidFill>
                  <a:srgbClr val="C8C2D1"/>
                </a:solidFill>
                <a:latin typeface="Comic Sans MS"/>
                <a:cs typeface="Comic Sans MS"/>
              </a:rPr>
              <a:t>SPHENOID BONE</a:t>
            </a:r>
            <a:endParaRPr sz="36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3175"/>
              </a:spcBef>
            </a:pP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Anterior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part of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the upper surface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its body</a:t>
            </a:r>
            <a:r>
              <a:rPr dirty="0" sz="1800" spc="-3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is</a:t>
            </a:r>
            <a:endParaRPr sz="1800">
              <a:latin typeface="Comic Sans MS"/>
              <a:cs typeface="Comic Sans MS"/>
            </a:endParaRPr>
          </a:p>
          <a:p>
            <a:pPr marL="353695">
              <a:lnSpc>
                <a:spcPct val="100000"/>
              </a:lnSpc>
              <a:spcBef>
                <a:spcPts val="819"/>
              </a:spcBef>
              <a:tabLst>
                <a:tab pos="1703070" algn="l"/>
              </a:tabLst>
            </a:pP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termed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the	JUGUM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SPHENOIDALE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8924" y="839711"/>
            <a:ext cx="6180582" cy="930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65477" y="2217547"/>
            <a:ext cx="7005320" cy="2329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7480" marR="5080" indent="-1447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 separates the orbit and its contents from  the inferior surface of the frontal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lobe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brain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9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Its antero medial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part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split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into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2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laminae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9358" y="5630367"/>
            <a:ext cx="28409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i="1">
                <a:solidFill>
                  <a:srgbClr val="FFFFFF"/>
                </a:solidFill>
                <a:latin typeface="Palladio Uralic"/>
                <a:cs typeface="Palladio Uralic"/>
              </a:rPr>
              <a:t>FRONTAL</a:t>
            </a:r>
            <a:r>
              <a:rPr dirty="0" sz="2800" spc="-40" i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 i="1">
                <a:solidFill>
                  <a:srgbClr val="FFFFFF"/>
                </a:solidFill>
                <a:latin typeface="Palladio Uralic"/>
                <a:cs typeface="Palladio Uralic"/>
              </a:rPr>
              <a:t>SINUS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91037" y="4719637"/>
            <a:ext cx="161925" cy="923925"/>
            <a:chOff x="4491037" y="4719637"/>
            <a:chExt cx="161925" cy="923925"/>
          </a:xfrm>
        </p:grpSpPr>
        <p:sp>
          <p:nvSpPr>
            <p:cNvPr id="6" name="object 6"/>
            <p:cNvSpPr/>
            <p:nvPr/>
          </p:nvSpPr>
          <p:spPr>
            <a:xfrm>
              <a:off x="4495800" y="4724400"/>
              <a:ext cx="152400" cy="914400"/>
            </a:xfrm>
            <a:custGeom>
              <a:avLst/>
              <a:gdLst/>
              <a:ahLst/>
              <a:cxnLst/>
              <a:rect l="l" t="t" r="r" b="b"/>
              <a:pathLst>
                <a:path w="152400" h="914400">
                  <a:moveTo>
                    <a:pt x="114300" y="0"/>
                  </a:moveTo>
                  <a:lnTo>
                    <a:pt x="38100" y="0"/>
                  </a:lnTo>
                  <a:lnTo>
                    <a:pt x="38100" y="685800"/>
                  </a:lnTo>
                  <a:lnTo>
                    <a:pt x="0" y="685800"/>
                  </a:lnTo>
                  <a:lnTo>
                    <a:pt x="76200" y="914400"/>
                  </a:lnTo>
                  <a:lnTo>
                    <a:pt x="152400" y="685800"/>
                  </a:lnTo>
                  <a:lnTo>
                    <a:pt x="114300" y="6858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95800" y="4724400"/>
              <a:ext cx="152400" cy="914400"/>
            </a:xfrm>
            <a:custGeom>
              <a:avLst/>
              <a:gdLst/>
              <a:ahLst/>
              <a:cxnLst/>
              <a:rect l="l" t="t" r="r" b="b"/>
              <a:pathLst>
                <a:path w="152400" h="914400">
                  <a:moveTo>
                    <a:pt x="0" y="685800"/>
                  </a:moveTo>
                  <a:lnTo>
                    <a:pt x="38100" y="68580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685800"/>
                  </a:lnTo>
                  <a:lnTo>
                    <a:pt x="152400" y="685800"/>
                  </a:lnTo>
                  <a:lnTo>
                    <a:pt x="76200" y="914400"/>
                  </a:lnTo>
                  <a:lnTo>
                    <a:pt x="0" y="6858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9615" y="969263"/>
            <a:ext cx="6924294" cy="540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8204" y="2075814"/>
            <a:ext cx="536257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/>
              <a:t>It is deeper </a:t>
            </a:r>
            <a:r>
              <a:rPr dirty="0" sz="2800" spc="-10"/>
              <a:t>than </a:t>
            </a:r>
            <a:r>
              <a:rPr dirty="0" sz="2800" spc="-5"/>
              <a:t>the anterior</a:t>
            </a:r>
            <a:r>
              <a:rPr dirty="0" sz="2800" spc="-75"/>
              <a:t> </a:t>
            </a:r>
            <a:r>
              <a:rPr dirty="0" sz="2800" spc="-5"/>
              <a:t>fossa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901700" y="3170046"/>
            <a:ext cx="4141470" cy="3199130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marL="12700" marR="415290">
              <a:lnSpc>
                <a:spcPct val="83800"/>
              </a:lnSpc>
              <a:spcBef>
                <a:spcPts val="565"/>
              </a:spcBef>
              <a:tabLst>
                <a:tab pos="4241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In front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it is bounded by  posterior borders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lesser wing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the</a:t>
            </a:r>
            <a:r>
              <a:rPr dirty="0" sz="24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sphenoid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and 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body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the</a:t>
            </a:r>
            <a:r>
              <a:rPr dirty="0" sz="24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sphenoid,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Palladio Uralic"/>
              <a:cs typeface="Palladio Uralic"/>
            </a:endParaRPr>
          </a:p>
          <a:p>
            <a:pPr marL="88900" marR="5080" indent="-76835">
              <a:lnSpc>
                <a:spcPct val="100000"/>
              </a:lnSpc>
              <a:tabLst>
                <a:tab pos="4241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Behind by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superior</a:t>
            </a:r>
            <a:r>
              <a:rPr dirty="0" sz="24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borders  of the temporal bones &amp; 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Dorsum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sellae of sphenoid  bone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1600" y="2971800"/>
            <a:ext cx="3962400" cy="3560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6024" y="886955"/>
            <a:ext cx="6607302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01700" y="2088616"/>
            <a:ext cx="3449954" cy="368363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203200">
              <a:lnSpc>
                <a:spcPct val="100000"/>
              </a:lnSpc>
              <a:spcBef>
                <a:spcPts val="580"/>
              </a:spcBef>
            </a:pP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Centrally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OPTIC</a:t>
            </a:r>
            <a:r>
              <a:rPr dirty="0" sz="20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CANAL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HYPOPHYSEAL</a:t>
            </a:r>
            <a:r>
              <a:rPr dirty="0" sz="20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FOSSA</a:t>
            </a:r>
            <a:endParaRPr sz="2000">
              <a:latin typeface="Palladio Uralic"/>
              <a:cs typeface="Palladio Uralic"/>
            </a:endParaRPr>
          </a:p>
          <a:p>
            <a:pPr marL="139065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Laterally</a:t>
            </a:r>
            <a:endParaRPr sz="2000">
              <a:latin typeface="Palladio Uralic"/>
              <a:cs typeface="Palladio Uralic"/>
            </a:endParaRPr>
          </a:p>
          <a:p>
            <a:pPr marL="329565" marR="504825" indent="-317500">
              <a:lnSpc>
                <a:spcPct val="120000"/>
              </a:lnSpc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SUPERIOR</a:t>
            </a:r>
            <a:r>
              <a:rPr dirty="0" sz="20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ORBITAL 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FISSURE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FORAMEN</a:t>
            </a:r>
            <a:r>
              <a:rPr dirty="0" sz="20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ROTUNDUM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FORAMEN</a:t>
            </a:r>
            <a:r>
              <a:rPr dirty="0" sz="20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OVALE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4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FORAMEN</a:t>
            </a:r>
            <a:r>
              <a:rPr dirty="0" sz="20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SPINOSUM</a:t>
            </a:r>
            <a:endParaRPr sz="20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488315" algn="l"/>
              </a:tabLst>
            </a:pPr>
            <a:r>
              <a:rPr dirty="0" sz="1300" spc="23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000" spc="-5">
                <a:solidFill>
                  <a:srgbClr val="FFFFFF"/>
                </a:solidFill>
                <a:latin typeface="Palladio Uralic"/>
                <a:cs typeface="Palladio Uralic"/>
              </a:rPr>
              <a:t>FORAMEN</a:t>
            </a:r>
            <a:r>
              <a:rPr dirty="0" sz="20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000">
                <a:solidFill>
                  <a:srgbClr val="FFFFFF"/>
                </a:solidFill>
                <a:latin typeface="Palladio Uralic"/>
                <a:cs typeface="Palladio Uralic"/>
              </a:rPr>
              <a:t>LACERUM</a:t>
            </a:r>
            <a:endParaRPr sz="20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14800" y="2400300"/>
            <a:ext cx="5029200" cy="4131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2563" y="291045"/>
            <a:ext cx="6809994" cy="366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12900" y="784605"/>
            <a:ext cx="7799070" cy="5951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4945" marR="3201035" indent="-182880">
              <a:lnSpc>
                <a:spcPct val="100000"/>
              </a:lnSpc>
              <a:spcBef>
                <a:spcPts val="100"/>
              </a:spcBef>
            </a:pPr>
            <a:r>
              <a:rPr dirty="0" sz="2400" spc="-35">
                <a:solidFill>
                  <a:srgbClr val="FFFFFF"/>
                </a:solidFill>
                <a:latin typeface="Times New Roman"/>
                <a:cs typeface="Times New Roman"/>
              </a:rPr>
              <a:t>Tweed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employed four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angles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namely:  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IMPA,FMA,FMIA,ANB.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TYPE</a:t>
            </a:r>
            <a:r>
              <a:rPr dirty="0" sz="2400" spc="-1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Maxilla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and mandibule grow downward &amp; forward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24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union.</a:t>
            </a:r>
            <a:endParaRPr sz="2400">
              <a:latin typeface="Times New Roman"/>
              <a:cs typeface="Times New Roman"/>
            </a:endParaRPr>
          </a:p>
          <a:p>
            <a:pPr marL="194945" marR="633095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change in the size of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ANB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angle;25% of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pts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2400" spc="-2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this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growth 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tendency.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TYPE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B:</a:t>
            </a:r>
            <a:endParaRPr sz="2400">
              <a:latin typeface="Times New Roman"/>
              <a:cs typeface="Times New Roman"/>
            </a:endParaRPr>
          </a:p>
          <a:p>
            <a:pPr marL="194945" marR="99060" indent="-182880">
              <a:lnSpc>
                <a:spcPct val="100000"/>
              </a:lnSpc>
              <a:spcBef>
                <a:spcPts val="580"/>
              </a:spcBef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Although entire face grows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downward &amp; forward, maxilla 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grows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more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rapidly than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mandible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resulting in the increase</a:t>
            </a:r>
            <a:r>
              <a:rPr dirty="0" sz="2400" spc="-1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ANB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angle; 15% pts fall under this</a:t>
            </a:r>
            <a:r>
              <a:rPr dirty="0" sz="24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category.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TYPE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C:</a:t>
            </a:r>
            <a:endParaRPr sz="2400">
              <a:latin typeface="Times New Roman"/>
              <a:cs typeface="Times New Roman"/>
            </a:endParaRPr>
          </a:p>
          <a:p>
            <a:pPr marL="194945" marR="5080" indent="-106680">
              <a:lnSpc>
                <a:spcPct val="100000"/>
              </a:lnSpc>
              <a:spcBef>
                <a:spcPts val="580"/>
              </a:spcBef>
              <a:tabLst>
                <a:tab pos="7125334" algn="l"/>
              </a:tabLst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Mandible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grows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rather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downward &amp; forward at a faster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rate 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than </a:t>
            </a:r>
            <a:r>
              <a:rPr dirty="0" sz="2400" spc="-3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idd</a:t>
            </a:r>
            <a:r>
              <a:rPr dirty="0" sz="2400" spc="5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r>
              <a:rPr dirty="0" sz="2400" spc="5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rd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of face.</a:t>
            </a:r>
            <a:r>
              <a:rPr dirty="0" sz="24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This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hows</a:t>
            </a:r>
            <a:r>
              <a:rPr dirty="0" sz="2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le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sen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ng</a:t>
            </a:r>
            <a:r>
              <a:rPr dirty="0" sz="24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400" spc="-1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B	angle  in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comparison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two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standardized lateral ceph . These  constitute</a:t>
            </a:r>
            <a:r>
              <a:rPr dirty="0" sz="2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60%.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4356" y="969263"/>
            <a:ext cx="7367778" cy="540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00" y="2029409"/>
            <a:ext cx="5639435" cy="3464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75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Largest and deepest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cranial</a:t>
            </a:r>
            <a:r>
              <a:rPr dirty="0" sz="24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fossa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50">
              <a:latin typeface="Palladio Uralic"/>
              <a:cs typeface="Palladio Uralic"/>
            </a:endParaRPr>
          </a:p>
          <a:p>
            <a:pPr marL="469900" marR="1887855" indent="-381635">
              <a:lnSpc>
                <a:spcPct val="120000"/>
              </a:lnSpc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Anteriorly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Dorsum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sellae  &amp; body of the</a:t>
            </a:r>
            <a:r>
              <a:rPr dirty="0" sz="2400" spc="-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sphenoid</a:t>
            </a:r>
            <a:endParaRPr sz="2400">
              <a:latin typeface="Palladio Uralic"/>
              <a:cs typeface="Palladio Uralic"/>
            </a:endParaRPr>
          </a:p>
          <a:p>
            <a:pPr marL="889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Posteriorly </a:t>
            </a:r>
            <a:r>
              <a:rPr dirty="0" sz="2400" spc="-4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400" spc="-45">
                <a:solidFill>
                  <a:srgbClr val="FFFFFF"/>
                </a:solidFill>
                <a:latin typeface="Palladio Uralic"/>
                <a:cs typeface="Palladio Uralic"/>
              </a:rPr>
              <a:t>Squamous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part</a:t>
            </a:r>
            <a:r>
              <a:rPr dirty="0" sz="2400" spc="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of</a:t>
            </a:r>
            <a:endParaRPr sz="2400">
              <a:latin typeface="Palladio Uralic"/>
              <a:cs typeface="Palladio Uralic"/>
            </a:endParaRPr>
          </a:p>
          <a:p>
            <a:pPr marL="12700" marR="1520825" indent="457200">
              <a:lnSpc>
                <a:spcPct val="120000"/>
              </a:lnSpc>
              <a:spcBef>
                <a:spcPts val="5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occipital bone  Laterally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Petrous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&amp; mastoid  parts of temporal</a:t>
            </a:r>
            <a:r>
              <a:rPr dirty="0" sz="24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bone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0600" y="2971800"/>
            <a:ext cx="4343400" cy="358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4795" y="1045438"/>
            <a:ext cx="7366254" cy="540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6804" y="1969134"/>
            <a:ext cx="32518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VARIOUS</a:t>
            </a:r>
            <a:r>
              <a:rPr dirty="0" u="heavy" sz="2400" spc="-50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 </a:t>
            </a:r>
            <a:r>
              <a:rPr dirty="0" u="heavy" sz="2400" spc="-5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FORAMINA</a:t>
            </a:r>
            <a:endParaRPr sz="2400">
              <a:latin typeface="P052"/>
              <a:cs typeface="P05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3011928"/>
            <a:ext cx="3926204" cy="265938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241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FORAMEN</a:t>
            </a:r>
            <a:r>
              <a:rPr dirty="0" sz="24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MAGNUM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424180" algn="l"/>
              </a:tabLst>
            </a:pPr>
            <a:r>
              <a:rPr dirty="0" sz="1550" spc="30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JUGULAR</a:t>
            </a:r>
            <a:r>
              <a:rPr dirty="0" sz="2400" spc="-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FORAMIN</a:t>
            </a:r>
            <a:endParaRPr sz="2400">
              <a:latin typeface="Palladio Uralic"/>
              <a:cs typeface="Palladio Uralic"/>
            </a:endParaRPr>
          </a:p>
          <a:p>
            <a:pPr marL="317500" marR="212090" indent="-305435">
              <a:lnSpc>
                <a:spcPct val="120000"/>
              </a:lnSpc>
              <a:tabLst>
                <a:tab pos="4241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INTERNAL</a:t>
            </a:r>
            <a:r>
              <a:rPr dirty="0" sz="2400" spc="-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ACOUSTIC  MEATUS</a:t>
            </a:r>
            <a:endParaRPr sz="2400">
              <a:latin typeface="Palladio Uralic"/>
              <a:cs typeface="Palladio Uralic"/>
            </a:endParaRPr>
          </a:p>
          <a:p>
            <a:pPr marL="11557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FACIAL</a:t>
            </a:r>
            <a:r>
              <a:rPr dirty="0" sz="24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CANAL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4241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HYPOGLOSSAL</a:t>
            </a:r>
            <a:r>
              <a:rPr dirty="0" sz="2400" spc="-4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CANAL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48200" y="2819400"/>
            <a:ext cx="4495800" cy="381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8720" y="633958"/>
            <a:ext cx="7219950" cy="540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1945" y="1607261"/>
            <a:ext cx="181927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/>
              <a:t>CRANIUM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3200400" y="2661411"/>
            <a:ext cx="2667000" cy="767715"/>
          </a:xfrm>
          <a:custGeom>
            <a:avLst/>
            <a:gdLst/>
            <a:ahLst/>
            <a:cxnLst/>
            <a:rect l="l" t="t" r="r" b="b"/>
            <a:pathLst>
              <a:path w="2667000" h="767714">
                <a:moveTo>
                  <a:pt x="2667000" y="767588"/>
                </a:moveTo>
                <a:lnTo>
                  <a:pt x="2649702" y="740918"/>
                </a:lnTo>
                <a:lnTo>
                  <a:pt x="2620645" y="696087"/>
                </a:lnTo>
                <a:lnTo>
                  <a:pt x="2604541" y="723468"/>
                </a:lnTo>
                <a:lnTo>
                  <a:pt x="1374775" y="127"/>
                </a:lnTo>
                <a:lnTo>
                  <a:pt x="1371600" y="5588"/>
                </a:lnTo>
                <a:lnTo>
                  <a:pt x="1368552" y="0"/>
                </a:lnTo>
                <a:lnTo>
                  <a:pt x="63512" y="724992"/>
                </a:lnTo>
                <a:lnTo>
                  <a:pt x="48133" y="697230"/>
                </a:lnTo>
                <a:lnTo>
                  <a:pt x="0" y="767588"/>
                </a:lnTo>
                <a:lnTo>
                  <a:pt x="85090" y="763905"/>
                </a:lnTo>
                <a:lnTo>
                  <a:pt x="73113" y="742315"/>
                </a:lnTo>
                <a:lnTo>
                  <a:pt x="69684" y="736130"/>
                </a:lnTo>
                <a:lnTo>
                  <a:pt x="1371549" y="12903"/>
                </a:lnTo>
                <a:lnTo>
                  <a:pt x="2598077" y="734453"/>
                </a:lnTo>
                <a:lnTo>
                  <a:pt x="2582037" y="761746"/>
                </a:lnTo>
                <a:lnTo>
                  <a:pt x="2667000" y="767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526794" y="3408045"/>
            <a:ext cx="7029450" cy="1585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641725" algn="l"/>
              </a:tabLst>
            </a:pPr>
            <a:r>
              <a:rPr dirty="0" sz="2800" spc="-10">
                <a:solidFill>
                  <a:srgbClr val="FFFFFF"/>
                </a:solidFill>
                <a:latin typeface="Comic Sans MS"/>
                <a:cs typeface="Comic Sans MS"/>
              </a:rPr>
              <a:t>NEUROCRANIUM	VISCEROCRANIUM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3650">
              <a:latin typeface="Comic Sans MS"/>
              <a:cs typeface="Comic Sans MS"/>
            </a:endParaRPr>
          </a:p>
          <a:p>
            <a:pPr algn="ctr" marR="93980">
              <a:lnSpc>
                <a:spcPct val="100000"/>
              </a:lnSpc>
            </a:pPr>
            <a:r>
              <a:rPr dirty="0" sz="3200" spc="-5">
                <a:solidFill>
                  <a:srgbClr val="FFFFFF"/>
                </a:solidFill>
                <a:latin typeface="Comic Sans MS"/>
                <a:cs typeface="Comic Sans MS"/>
              </a:rPr>
              <a:t>BASICRANIUM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1239" y="627887"/>
            <a:ext cx="5465825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630121"/>
            <a:ext cx="7098030" cy="37814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94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At the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cellular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level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5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6908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Hyperplasia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  <a:tabLst>
                <a:tab pos="6908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hypertrophy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tabLst>
                <a:tab pos="6908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Accretion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50">
              <a:latin typeface="Palladio Uralic"/>
              <a:cs typeface="Palladio Uralic"/>
            </a:endParaRPr>
          </a:p>
          <a:p>
            <a:pPr marL="424180" marR="5080" indent="-145415">
              <a:lnSpc>
                <a:spcPct val="11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Cranial base develops by </a:t>
            </a:r>
            <a:r>
              <a:rPr dirty="0" sz="2800" spc="-5" i="1">
                <a:solidFill>
                  <a:srgbClr val="FFFFFF"/>
                </a:solidFill>
                <a:latin typeface="Palladio Uralic"/>
                <a:cs typeface="Palladio Uralic"/>
              </a:rPr>
              <a:t>endochondral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bone  formation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7896" y="970788"/>
            <a:ext cx="5465826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0604" y="2075129"/>
            <a:ext cx="303784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>
                <a:uFill>
                  <a:solidFill>
                    <a:srgbClr val="FFFFFF"/>
                  </a:solidFill>
                </a:uFill>
              </a:rPr>
              <a:t>CHONDRIFICATION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978204" y="3017646"/>
            <a:ext cx="6628130" cy="2320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Earliest evidence is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seen in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late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somite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 period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Palladio Uralic"/>
              <a:cs typeface="Palladio Uralic"/>
            </a:endParaRPr>
          </a:p>
          <a:p>
            <a:pPr marL="88900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Mesenchyme derived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from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paraxial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mesoderm</a:t>
            </a:r>
            <a:endParaRPr sz="2400">
              <a:latin typeface="Palladio Uralic"/>
              <a:cs typeface="Palladio Uralic"/>
            </a:endParaRPr>
          </a:p>
          <a:p>
            <a:pPr marL="165100">
              <a:lnSpc>
                <a:spcPct val="100000"/>
              </a:lnSpc>
              <a:spcBef>
                <a:spcPts val="1585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and neural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crest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condenses to</a:t>
            </a:r>
            <a:r>
              <a:rPr dirty="0" sz="24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from</a:t>
            </a:r>
            <a:endParaRPr sz="2400">
              <a:latin typeface="Palladio Uralic"/>
              <a:cs typeface="Palladio Uralic"/>
            </a:endParaRPr>
          </a:p>
          <a:p>
            <a:pPr marL="393065">
              <a:lnSpc>
                <a:spcPct val="100000"/>
              </a:lnSpc>
              <a:spcBef>
                <a:spcPts val="1730"/>
              </a:spcBef>
            </a:pPr>
            <a:r>
              <a:rPr dirty="0" sz="2400" spc="-5" i="1">
                <a:solidFill>
                  <a:srgbClr val="FFFFFF"/>
                </a:solidFill>
                <a:latin typeface="Palladio Uralic"/>
                <a:cs typeface="Palladio Uralic"/>
              </a:rPr>
              <a:t>ECTOMENINGEAL</a:t>
            </a:r>
            <a:r>
              <a:rPr dirty="0" sz="2400" spc="-30" i="1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 i="1">
                <a:solidFill>
                  <a:srgbClr val="FFFFFF"/>
                </a:solidFill>
                <a:latin typeface="Palladio Uralic"/>
                <a:cs typeface="Palladio Uralic"/>
              </a:rPr>
              <a:t>CAPSULE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187" y="627887"/>
            <a:ext cx="546735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3870" y="2217547"/>
            <a:ext cx="22955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5">
                <a:uFill>
                  <a:solidFill>
                    <a:srgbClr val="FFFFFF"/>
                  </a:solidFill>
                </a:uFill>
              </a:rPr>
              <a:t>CARTILAGES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398777" y="3360242"/>
            <a:ext cx="5715000" cy="2501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0245" algn="l"/>
              </a:tabLst>
            </a:pPr>
            <a:r>
              <a:rPr dirty="0" sz="1800" spc="37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PARACHORDAL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CARTILAGE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020"/>
              </a:spcBef>
              <a:tabLst>
                <a:tab pos="6902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HYPOPHYSEAL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CARTILAGE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014"/>
              </a:spcBef>
              <a:tabLst>
                <a:tab pos="6902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OTIC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 CAPSULE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020"/>
              </a:spcBef>
              <a:tabLst>
                <a:tab pos="6902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NASAL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 CAPSULE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677924" y="963155"/>
              <a:ext cx="6977633" cy="5524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24000" y="2119896"/>
              <a:ext cx="7010400" cy="4507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187" y="627887"/>
            <a:ext cx="546735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39800" y="1362316"/>
            <a:ext cx="7635240" cy="432689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PARACHORDAL</a:t>
            </a:r>
            <a:r>
              <a:rPr dirty="0" sz="2800" spc="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CARTILAGES</a:t>
            </a:r>
            <a:endParaRPr sz="2800">
              <a:latin typeface="Palladio Uralic"/>
              <a:cs typeface="Palladio Uralic"/>
            </a:endParaRPr>
          </a:p>
          <a:p>
            <a:pPr marL="157480" marR="560070" indent="33020">
              <a:lnSpc>
                <a:spcPct val="140000"/>
              </a:lnSpc>
              <a:spcBef>
                <a:spcPts val="254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Chondrification centers forming around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cranial end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r>
              <a:rPr dirty="0" sz="28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notocord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3300">
              <a:latin typeface="Palladio Uralic"/>
              <a:cs typeface="Palladio Uralic"/>
            </a:endParaRPr>
          </a:p>
          <a:p>
            <a:pPr marL="157480" marR="5080" indent="33020">
              <a:lnSpc>
                <a:spcPct val="130000"/>
              </a:lnSpc>
              <a:spcBef>
                <a:spcPts val="218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Parachodal cartilages fuse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with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the sclerotomes 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arising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from occipital somites surrounding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the 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neural</a:t>
            </a:r>
            <a:r>
              <a:rPr dirty="0" sz="28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tube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187" y="627887"/>
            <a:ext cx="546735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53870" y="2252598"/>
            <a:ext cx="6205220" cy="407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HYPOPHYSEAL</a:t>
            </a:r>
            <a:r>
              <a:rPr dirty="0" u="heavy" sz="2800" spc="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CARTILAGES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50">
              <a:latin typeface="Palladio Uralic"/>
              <a:cs typeface="Palladio Uralic"/>
            </a:endParaRPr>
          </a:p>
          <a:p>
            <a:pPr marL="12700" marR="5080">
              <a:lnSpc>
                <a:spcPct val="110100"/>
              </a:lnSpc>
              <a:spcBef>
                <a:spcPts val="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2 Hyphyseal cartilages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Basisphenoid  2 Presphenoid cartilages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r>
              <a:rPr dirty="0" sz="2800" spc="-29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Presphenoid</a:t>
            </a:r>
            <a:endParaRPr sz="2800">
              <a:latin typeface="Palladio Uralic"/>
              <a:cs typeface="Palladio Uralic"/>
            </a:endParaRPr>
          </a:p>
          <a:p>
            <a:pPr marL="102235" marR="1356360" indent="3289300">
              <a:lnSpc>
                <a:spcPct val="110000"/>
              </a:lnSpc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bone  Orbitosphenoid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Lesser wing  Alisphenoid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Greater</a:t>
            </a:r>
            <a:r>
              <a:rPr dirty="0" sz="2800" spc="-1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wing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Palladio Uralic"/>
              <a:cs typeface="Palladio Uralic"/>
            </a:endParaRPr>
          </a:p>
          <a:p>
            <a:pPr marL="635635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MESETHMOID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CARTILAGE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677924" y="963155"/>
              <a:ext cx="6977633" cy="5524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24000" y="2119896"/>
              <a:ext cx="7010400" cy="4507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731010"/>
            <a:ext cx="232410" cy="3035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28850" y="1619250"/>
            <a:ext cx="4457700" cy="3697604"/>
            <a:chOff x="2228850" y="1619250"/>
            <a:chExt cx="4457700" cy="3697604"/>
          </a:xfrm>
        </p:grpSpPr>
        <p:sp>
          <p:nvSpPr>
            <p:cNvPr id="4" name="object 4"/>
            <p:cNvSpPr/>
            <p:nvPr/>
          </p:nvSpPr>
          <p:spPr>
            <a:xfrm>
              <a:off x="2286000" y="1676400"/>
              <a:ext cx="4343400" cy="35829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257425" y="1647825"/>
              <a:ext cx="4400550" cy="3640454"/>
            </a:xfrm>
            <a:custGeom>
              <a:avLst/>
              <a:gdLst/>
              <a:ahLst/>
              <a:cxnLst/>
              <a:rect l="l" t="t" r="r" b="b"/>
              <a:pathLst>
                <a:path w="4400550" h="3640454">
                  <a:moveTo>
                    <a:pt x="0" y="3640074"/>
                  </a:moveTo>
                  <a:lnTo>
                    <a:pt x="4400550" y="3640074"/>
                  </a:lnTo>
                  <a:lnTo>
                    <a:pt x="4400550" y="0"/>
                  </a:lnTo>
                  <a:lnTo>
                    <a:pt x="0" y="0"/>
                  </a:lnTo>
                  <a:lnTo>
                    <a:pt x="0" y="3640074"/>
                  </a:lnTo>
                  <a:close/>
                </a:path>
              </a:pathLst>
            </a:custGeom>
            <a:ln w="57150">
              <a:solidFill>
                <a:srgbClr val="95959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72200" y="3124200"/>
              <a:ext cx="76200" cy="2057400"/>
            </a:xfrm>
            <a:custGeom>
              <a:avLst/>
              <a:gdLst/>
              <a:ahLst/>
              <a:cxnLst/>
              <a:rect l="l" t="t" r="r" b="b"/>
              <a:pathLst>
                <a:path w="76200" h="2057400">
                  <a:moveTo>
                    <a:pt x="76200" y="1219200"/>
                  </a:moveTo>
                  <a:lnTo>
                    <a:pt x="76200" y="0"/>
                  </a:lnTo>
                </a:path>
                <a:path w="76200" h="2057400">
                  <a:moveTo>
                    <a:pt x="76200" y="76200"/>
                  </a:moveTo>
                  <a:lnTo>
                    <a:pt x="0" y="2057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187" y="627887"/>
            <a:ext cx="546735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37561" y="2024837"/>
            <a:ext cx="262001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OTIC</a:t>
            </a:r>
            <a:r>
              <a:rPr dirty="0" sz="2800" spc="-7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CAPSULE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500" y="3042030"/>
            <a:ext cx="70637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Mastoid and petrous portions of the temporal</a:t>
            </a:r>
            <a:r>
              <a:rPr dirty="0" sz="2400" spc="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bones</a:t>
            </a:r>
            <a:endParaRPr sz="2400">
              <a:latin typeface="Palladio Uralic"/>
              <a:cs typeface="Palladio Ural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86000" y="2509837"/>
            <a:ext cx="4724400" cy="4191635"/>
            <a:chOff x="2286000" y="2509837"/>
            <a:chExt cx="4724400" cy="4191635"/>
          </a:xfrm>
        </p:grpSpPr>
        <p:sp>
          <p:nvSpPr>
            <p:cNvPr id="6" name="object 6"/>
            <p:cNvSpPr/>
            <p:nvPr/>
          </p:nvSpPr>
          <p:spPr>
            <a:xfrm>
              <a:off x="2286000" y="3810000"/>
              <a:ext cx="4724400" cy="28910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81400" y="2514600"/>
              <a:ext cx="152400" cy="533400"/>
            </a:xfrm>
            <a:custGeom>
              <a:avLst/>
              <a:gdLst/>
              <a:ahLst/>
              <a:cxnLst/>
              <a:rect l="l" t="t" r="r" b="b"/>
              <a:pathLst>
                <a:path w="152400" h="533400">
                  <a:moveTo>
                    <a:pt x="114300" y="0"/>
                  </a:moveTo>
                  <a:lnTo>
                    <a:pt x="38100" y="0"/>
                  </a:lnTo>
                  <a:lnTo>
                    <a:pt x="38100" y="400050"/>
                  </a:lnTo>
                  <a:lnTo>
                    <a:pt x="0" y="400050"/>
                  </a:lnTo>
                  <a:lnTo>
                    <a:pt x="76200" y="533400"/>
                  </a:lnTo>
                  <a:lnTo>
                    <a:pt x="152400" y="400050"/>
                  </a:lnTo>
                  <a:lnTo>
                    <a:pt x="114300" y="4000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81400" y="2514600"/>
              <a:ext cx="152400" cy="533400"/>
            </a:xfrm>
            <a:custGeom>
              <a:avLst/>
              <a:gdLst/>
              <a:ahLst/>
              <a:cxnLst/>
              <a:rect l="l" t="t" r="r" b="b"/>
              <a:pathLst>
                <a:path w="152400" h="533400">
                  <a:moveTo>
                    <a:pt x="0" y="400050"/>
                  </a:moveTo>
                  <a:lnTo>
                    <a:pt x="38100" y="40005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400050"/>
                  </a:lnTo>
                  <a:lnTo>
                    <a:pt x="152400" y="400050"/>
                  </a:lnTo>
                  <a:lnTo>
                    <a:pt x="76200" y="533400"/>
                  </a:lnTo>
                  <a:lnTo>
                    <a:pt x="0" y="4000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0676" y="810755"/>
            <a:ext cx="5467350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35353" y="1916633"/>
            <a:ext cx="6858000" cy="2550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NASAL</a:t>
            </a:r>
            <a:r>
              <a:rPr dirty="0" sz="24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CAPSULE</a:t>
            </a:r>
            <a:endParaRPr sz="24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Palladio Uralic"/>
              <a:cs typeface="Palladio Uralic"/>
            </a:endParaRPr>
          </a:p>
          <a:p>
            <a:pPr marL="88900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Cartilages of 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nostrils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and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nasal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septal</a:t>
            </a:r>
            <a:r>
              <a:rPr dirty="0" sz="2400" spc="3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cartilage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Functional</a:t>
            </a:r>
            <a:r>
              <a:rPr dirty="0" sz="24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matrix</a:t>
            </a:r>
            <a:endParaRPr sz="2400">
              <a:latin typeface="Palladio Uralic"/>
              <a:cs typeface="Palladio Uralic"/>
            </a:endParaRPr>
          </a:p>
          <a:p>
            <a:pPr marL="469900" marR="31115" indent="-457200">
              <a:lnSpc>
                <a:spcPct val="120000"/>
              </a:lnSpc>
              <a:tabLst>
                <a:tab pos="4235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helps in transferring compressive forces from  incisor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region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to the sphenoid</a:t>
            </a:r>
            <a:r>
              <a:rPr dirty="0" sz="2400" spc="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region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4267198"/>
            <a:ext cx="4724400" cy="2493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187" y="627887"/>
            <a:ext cx="5467350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5061" y="2369947"/>
            <a:ext cx="61150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/>
              <a:t>The separate centers of</a:t>
            </a:r>
            <a:r>
              <a:rPr dirty="0" sz="2800" spc="-40"/>
              <a:t> </a:t>
            </a:r>
            <a:r>
              <a:rPr dirty="0" sz="2800" spc="-5"/>
              <a:t>chondrification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385061" y="3820439"/>
            <a:ext cx="7102475" cy="198882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701164">
              <a:lnSpc>
                <a:spcPct val="100000"/>
              </a:lnSpc>
              <a:spcBef>
                <a:spcPts val="770"/>
              </a:spcBef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BASAL</a:t>
            </a:r>
            <a:r>
              <a:rPr dirty="0" sz="28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PLATE</a:t>
            </a:r>
            <a:endParaRPr sz="2800">
              <a:latin typeface="Palladio Uralic"/>
              <a:cs typeface="Palladio Uralic"/>
            </a:endParaRPr>
          </a:p>
          <a:p>
            <a:pPr marL="245745" marR="5080" indent="-233679">
              <a:lnSpc>
                <a:spcPct val="100000"/>
              </a:lnSpc>
              <a:spcBef>
                <a:spcPts val="67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Cartilaginous </a:t>
            </a:r>
            <a:r>
              <a:rPr dirty="0" sz="2800">
                <a:solidFill>
                  <a:srgbClr val="FFFFFF"/>
                </a:solidFill>
                <a:latin typeface="Palladio Uralic"/>
                <a:cs typeface="Palladio Uralic"/>
              </a:rPr>
              <a:t>skeletal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development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occurs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in  the 3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month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Ossification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starts in the 4</a:t>
            </a:r>
            <a:r>
              <a:rPr dirty="0" sz="2800" spc="-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month</a:t>
            </a:r>
            <a:endParaRPr sz="2800">
              <a:latin typeface="Palladio Uralic"/>
              <a:cs typeface="Palladio Ural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86237" y="2890837"/>
            <a:ext cx="161925" cy="847725"/>
            <a:chOff x="4186237" y="2890837"/>
            <a:chExt cx="161925" cy="847725"/>
          </a:xfrm>
        </p:grpSpPr>
        <p:sp>
          <p:nvSpPr>
            <p:cNvPr id="6" name="object 6"/>
            <p:cNvSpPr/>
            <p:nvPr/>
          </p:nvSpPr>
          <p:spPr>
            <a:xfrm>
              <a:off x="4191000" y="2895600"/>
              <a:ext cx="152400" cy="838200"/>
            </a:xfrm>
            <a:custGeom>
              <a:avLst/>
              <a:gdLst/>
              <a:ahLst/>
              <a:cxnLst/>
              <a:rect l="l" t="t" r="r" b="b"/>
              <a:pathLst>
                <a:path w="152400" h="838200">
                  <a:moveTo>
                    <a:pt x="114300" y="0"/>
                  </a:moveTo>
                  <a:lnTo>
                    <a:pt x="38100" y="0"/>
                  </a:lnTo>
                  <a:lnTo>
                    <a:pt x="38100" y="628650"/>
                  </a:lnTo>
                  <a:lnTo>
                    <a:pt x="0" y="628650"/>
                  </a:lnTo>
                  <a:lnTo>
                    <a:pt x="76200" y="838200"/>
                  </a:lnTo>
                  <a:lnTo>
                    <a:pt x="152400" y="628650"/>
                  </a:lnTo>
                  <a:lnTo>
                    <a:pt x="114300" y="6286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EB8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191000" y="2895600"/>
              <a:ext cx="152400" cy="838200"/>
            </a:xfrm>
            <a:custGeom>
              <a:avLst/>
              <a:gdLst/>
              <a:ahLst/>
              <a:cxnLst/>
              <a:rect l="l" t="t" r="r" b="b"/>
              <a:pathLst>
                <a:path w="152400" h="838200">
                  <a:moveTo>
                    <a:pt x="0" y="628650"/>
                  </a:moveTo>
                  <a:lnTo>
                    <a:pt x="38100" y="62865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628650"/>
                  </a:lnTo>
                  <a:lnTo>
                    <a:pt x="152400" y="628650"/>
                  </a:lnTo>
                  <a:lnTo>
                    <a:pt x="76200" y="838200"/>
                  </a:lnTo>
                  <a:lnTo>
                    <a:pt x="0" y="6286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6099" y="713231"/>
            <a:ext cx="4862322" cy="1040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8996" y="2075129"/>
            <a:ext cx="5095875" cy="7550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870"/>
              </a:lnSpc>
              <a:spcBef>
                <a:spcPts val="100"/>
              </a:spcBef>
            </a:pPr>
            <a:r>
              <a:rPr dirty="0" sz="2400"/>
              <a:t>110 </a:t>
            </a:r>
            <a:r>
              <a:rPr dirty="0" sz="2400" spc="-5"/>
              <a:t>ossification centers appears </a:t>
            </a:r>
            <a:r>
              <a:rPr dirty="0" sz="2400"/>
              <a:t>in </a:t>
            </a:r>
            <a:r>
              <a:rPr dirty="0" sz="2400" spc="-5"/>
              <a:t>the</a:t>
            </a:r>
            <a:endParaRPr sz="2400"/>
          </a:p>
          <a:p>
            <a:pPr marL="228600">
              <a:lnSpc>
                <a:spcPts val="2870"/>
              </a:lnSpc>
            </a:pPr>
            <a:r>
              <a:rPr dirty="0" sz="2400" spc="-5"/>
              <a:t>embryonic human</a:t>
            </a:r>
            <a:r>
              <a:rPr dirty="0" sz="2400" spc="10"/>
              <a:t> </a:t>
            </a:r>
            <a:r>
              <a:rPr dirty="0" sz="2400"/>
              <a:t>skull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130604" y="3096895"/>
            <a:ext cx="71056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UNOSSIFIED CHONDROCRANIAL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u="heavy" sz="24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REMNANTS</a:t>
            </a:r>
            <a:r>
              <a:rPr dirty="0" sz="2400" spc="6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0604" y="5398109"/>
            <a:ext cx="20256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305">
                <a:solidFill>
                  <a:srgbClr val="F8F8F8"/>
                </a:solidFill>
                <a:latin typeface="Arial"/>
                <a:cs typeface="Arial"/>
              </a:rPr>
              <a:t>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0604" y="3770756"/>
            <a:ext cx="6706870" cy="227838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6902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Alae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&amp; septum of the</a:t>
            </a:r>
            <a:r>
              <a:rPr dirty="0" sz="24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nose,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6521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Spheno-occpital &amp; spheno-petrous junctions,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  <a:tabLst>
                <a:tab pos="6521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apex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of the petrous bone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and</a:t>
            </a:r>
            <a:endParaRPr sz="2400">
              <a:latin typeface="Palladio Uralic"/>
              <a:cs typeface="Palladio Uralic"/>
            </a:endParaRPr>
          </a:p>
          <a:p>
            <a:pPr marL="728345">
              <a:lnSpc>
                <a:spcPct val="100000"/>
              </a:lnSpc>
              <a:spcBef>
                <a:spcPts val="935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Between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 separate parts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the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occipital</a:t>
            </a:r>
            <a:endParaRPr sz="2400">
              <a:latin typeface="Palladio Uralic"/>
              <a:cs typeface="Palladio Uralic"/>
            </a:endParaRPr>
          </a:p>
          <a:p>
            <a:pPr marL="697865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bone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905000"/>
            <a:ext cx="64770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8194" y="525017"/>
            <a:ext cx="654367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C8C2D1"/>
                </a:solidFill>
                <a:latin typeface="Comic Sans MS"/>
                <a:cs typeface="Comic Sans MS"/>
              </a:rPr>
              <a:t>CHODROCRANIAL</a:t>
            </a:r>
            <a:endParaRPr sz="4000">
              <a:latin typeface="Comic Sans MS"/>
              <a:cs typeface="Comic Sans MS"/>
            </a:endParaRPr>
          </a:p>
          <a:p>
            <a:pPr marL="2451100">
              <a:lnSpc>
                <a:spcPct val="100000"/>
              </a:lnSpc>
            </a:pPr>
            <a:r>
              <a:rPr dirty="0" sz="4000" spc="-10">
                <a:solidFill>
                  <a:srgbClr val="C8C2D1"/>
                </a:solidFill>
                <a:latin typeface="Comic Sans MS"/>
                <a:cs typeface="Comic Sans MS"/>
              </a:rPr>
              <a:t>OSSIFICATION</a:t>
            </a:r>
            <a:endParaRPr sz="4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5536" y="734555"/>
            <a:ext cx="3873246" cy="55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6804" y="1947798"/>
            <a:ext cx="464248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46145" algn="l"/>
              </a:tabLst>
            </a:pPr>
            <a:r>
              <a:rPr dirty="0" u="heavy" sz="2800" spc="-5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OCCIPITAL</a:t>
            </a:r>
            <a:r>
              <a:rPr dirty="0" u="heavy" sz="2800" spc="10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 </a:t>
            </a:r>
            <a:r>
              <a:rPr dirty="0" u="heavy" sz="2800" spc="-10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BONE</a:t>
            </a:r>
            <a:r>
              <a:rPr dirty="0" sz="2800" spc="-80" b="1" i="1">
                <a:latin typeface="P052"/>
                <a:cs typeface="P052"/>
              </a:rPr>
              <a:t> </a:t>
            </a:r>
            <a:r>
              <a:rPr dirty="0" sz="2400" b="1">
                <a:latin typeface="Palladio Uralic"/>
                <a:cs typeface="Palladio Uralic"/>
              </a:rPr>
              <a:t>-	7</a:t>
            </a:r>
            <a:r>
              <a:rPr dirty="0" sz="2400" spc="-90" b="1">
                <a:latin typeface="Palladio Uralic"/>
                <a:cs typeface="Palladio Uralic"/>
              </a:rPr>
              <a:t> </a:t>
            </a:r>
            <a:r>
              <a:rPr dirty="0" sz="2400"/>
              <a:t>centres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5204" y="2779902"/>
            <a:ext cx="6517005" cy="324485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ctr" marR="1501775">
              <a:lnSpc>
                <a:spcPct val="100000"/>
              </a:lnSpc>
              <a:spcBef>
                <a:spcPts val="385"/>
              </a:spcBef>
              <a:tabLst>
                <a:tab pos="4108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Supranuchal Squamous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portion</a:t>
            </a:r>
            <a:r>
              <a:rPr dirty="0" sz="2400" spc="-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400">
              <a:latin typeface="Georgia"/>
              <a:cs typeface="Georgia"/>
            </a:endParaRPr>
          </a:p>
          <a:p>
            <a:pPr algn="ctr" marL="1142365">
              <a:lnSpc>
                <a:spcPct val="100000"/>
              </a:lnSpc>
              <a:spcBef>
                <a:spcPts val="290"/>
              </a:spcBef>
              <a:tabLst>
                <a:tab pos="1447165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2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intramembranous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 ( 8 </a:t>
            </a:r>
            <a:r>
              <a:rPr dirty="0" baseline="26041" sz="2400" spc="-7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6041" sz="2400" spc="-22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week)</a:t>
            </a:r>
            <a:endParaRPr sz="2400">
              <a:latin typeface="Palladio Uralic"/>
              <a:cs typeface="Palladio Uralic"/>
            </a:endParaRPr>
          </a:p>
          <a:p>
            <a:pPr algn="ctr" marR="2757805">
              <a:lnSpc>
                <a:spcPct val="100000"/>
              </a:lnSpc>
              <a:spcBef>
                <a:spcPts val="290"/>
              </a:spcBef>
              <a:tabLst>
                <a:tab pos="4108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Infranuchal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squamous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400">
              <a:latin typeface="Georgia"/>
              <a:cs typeface="Georgia"/>
            </a:endParaRPr>
          </a:p>
          <a:p>
            <a:pPr algn="ctr" marL="700405">
              <a:lnSpc>
                <a:spcPct val="100000"/>
              </a:lnSpc>
              <a:spcBef>
                <a:spcPts val="290"/>
              </a:spcBef>
              <a:tabLst>
                <a:tab pos="1005205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2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endochondral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 (10 </a:t>
            </a:r>
            <a:r>
              <a:rPr dirty="0" baseline="24305" sz="2400" spc="-7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4305" sz="2400" spc="3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week)</a:t>
            </a:r>
            <a:endParaRPr sz="2400">
              <a:latin typeface="Palladio Uralic"/>
              <a:cs typeface="Palladio Uralic"/>
            </a:endParaRPr>
          </a:p>
          <a:p>
            <a:pPr algn="ctr" marR="1179830">
              <a:lnSpc>
                <a:spcPct val="100000"/>
              </a:lnSpc>
              <a:spcBef>
                <a:spcPts val="285"/>
              </a:spcBef>
              <a:tabLst>
                <a:tab pos="4108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Basioccipital bone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1</a:t>
            </a:r>
            <a:r>
              <a:rPr dirty="0" sz="2400" spc="-10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endochondral</a:t>
            </a:r>
            <a:endParaRPr sz="2400">
              <a:latin typeface="Palladio Uralic"/>
              <a:cs typeface="Palladio Uralic"/>
            </a:endParaRPr>
          </a:p>
          <a:p>
            <a:pPr algn="ctr" marR="67945">
              <a:lnSpc>
                <a:spcPct val="100000"/>
              </a:lnSpc>
              <a:spcBef>
                <a:spcPts val="290"/>
              </a:spcBef>
            </a:pP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(11</a:t>
            </a:r>
            <a:r>
              <a:rPr dirty="0" baseline="24305" sz="2400" spc="-7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4305" sz="2400" spc="3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week)</a:t>
            </a:r>
            <a:endParaRPr sz="2400">
              <a:latin typeface="Palladio Uralic"/>
              <a:cs typeface="Palladio Uralic"/>
            </a:endParaRPr>
          </a:p>
          <a:p>
            <a:pPr algn="ctr" marR="358775">
              <a:lnSpc>
                <a:spcPct val="100000"/>
              </a:lnSpc>
              <a:spcBef>
                <a:spcPts val="290"/>
              </a:spcBef>
              <a:tabLst>
                <a:tab pos="4108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Exoccipital bone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2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endochondral</a:t>
            </a:r>
            <a:r>
              <a:rPr dirty="0" sz="2400" spc="-8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(12 </a:t>
            </a:r>
            <a:r>
              <a:rPr dirty="0" baseline="24305" sz="2400" spc="-7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4305" sz="2400" spc="3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week)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0048" y="627887"/>
            <a:ext cx="3871722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0604" y="2023313"/>
            <a:ext cx="476567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10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TEMPORAL </a:t>
            </a:r>
            <a:r>
              <a:rPr dirty="0" u="heavy" sz="2800" spc="-5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BONE </a:t>
            </a:r>
            <a:r>
              <a:rPr dirty="0" u="heavy" sz="2400" i="1"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-</a:t>
            </a:r>
            <a:r>
              <a:rPr dirty="0" sz="2400" i="1">
                <a:latin typeface="Palladio Uralic"/>
                <a:cs typeface="Palladio Uralic"/>
              </a:rPr>
              <a:t> </a:t>
            </a:r>
            <a:r>
              <a:rPr dirty="0" sz="2400"/>
              <a:t>21</a:t>
            </a:r>
            <a:r>
              <a:rPr dirty="0" sz="2400" spc="-80"/>
              <a:t> </a:t>
            </a:r>
            <a:r>
              <a:rPr dirty="0" sz="2400" spc="-5"/>
              <a:t>centres</a:t>
            </a:r>
            <a:endParaRPr sz="2400">
              <a:latin typeface="Palladio Uralic"/>
              <a:cs typeface="Palladio Ur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1704" y="2456814"/>
            <a:ext cx="6613525" cy="345821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Squamous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portion-1 intramembranous</a:t>
            </a:r>
            <a:r>
              <a:rPr dirty="0" sz="2400" spc="-3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</a:t>
            </a:r>
            <a:endParaRPr sz="2400">
              <a:latin typeface="Palladio Uralic"/>
              <a:cs typeface="Palladio Uralic"/>
            </a:endParaRPr>
          </a:p>
          <a:p>
            <a:pPr algn="ctr" marR="571500">
              <a:lnSpc>
                <a:spcPct val="100000"/>
              </a:lnSpc>
              <a:spcBef>
                <a:spcPts val="575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(8 </a:t>
            </a:r>
            <a:r>
              <a:rPr dirty="0" baseline="24305" sz="2400" spc="-7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4305" sz="2400" spc="3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week)</a:t>
            </a:r>
            <a:endParaRPr sz="2400">
              <a:latin typeface="Palladio Uralic"/>
              <a:cs typeface="Palladio Uralic"/>
            </a:endParaRPr>
          </a:p>
          <a:p>
            <a:pPr algn="ctr" marR="160020">
              <a:lnSpc>
                <a:spcPct val="100000"/>
              </a:lnSpc>
              <a:spcBef>
                <a:spcPts val="575"/>
              </a:spcBef>
              <a:tabLst>
                <a:tab pos="4108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Tympanic ring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4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intramembranous</a:t>
            </a:r>
            <a:r>
              <a:rPr dirty="0" sz="2400" spc="-114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  <a:p>
            <a:pPr algn="ctr" marR="729615">
              <a:lnSpc>
                <a:spcPct val="100000"/>
              </a:lnSpc>
              <a:spcBef>
                <a:spcPts val="580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(3 </a:t>
            </a:r>
            <a:r>
              <a:rPr dirty="0" baseline="24305" sz="2400" spc="-15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4305" sz="2400" spc="7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month)</a:t>
            </a:r>
            <a:endParaRPr sz="2400">
              <a:latin typeface="Palladio Uralic"/>
              <a:cs typeface="Palladio Uralic"/>
            </a:endParaRPr>
          </a:p>
          <a:p>
            <a:pPr algn="ctr" marL="25400" marR="850900">
              <a:lnSpc>
                <a:spcPct val="120000"/>
              </a:lnSpc>
              <a:tabLst>
                <a:tab pos="436245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Petrosal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part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14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endochondral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 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(16</a:t>
            </a:r>
            <a:r>
              <a:rPr dirty="0" baseline="24305" sz="2400" spc="-7">
                <a:solidFill>
                  <a:srgbClr val="FFFFFF"/>
                </a:solidFill>
                <a:latin typeface="Palladio Uralic"/>
                <a:cs typeface="Palladio Uralic"/>
              </a:rPr>
              <a:t>th</a:t>
            </a:r>
            <a:r>
              <a:rPr dirty="0" baseline="24305" sz="2400" spc="31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week)</a:t>
            </a:r>
            <a:endParaRPr sz="2400">
              <a:latin typeface="Palladio Uralic"/>
              <a:cs typeface="Palladio Uralic"/>
            </a:endParaRPr>
          </a:p>
          <a:p>
            <a:pPr marL="268605">
              <a:lnSpc>
                <a:spcPct val="100000"/>
              </a:lnSpc>
              <a:spcBef>
                <a:spcPts val="890"/>
              </a:spcBef>
              <a:tabLst>
                <a:tab pos="509905" algn="l"/>
              </a:tabLst>
            </a:pPr>
            <a:r>
              <a:rPr dirty="0" sz="1050" spc="1155">
                <a:solidFill>
                  <a:srgbClr val="922968"/>
                </a:solidFill>
                <a:latin typeface="Wingdings"/>
                <a:cs typeface="Wingdings"/>
              </a:rPr>
              <a:t>◼</a:t>
            </a:r>
            <a:r>
              <a:rPr dirty="0" sz="1050" spc="1155">
                <a:solidFill>
                  <a:srgbClr val="922968"/>
                </a:solidFill>
                <a:latin typeface="Times New Roman"/>
                <a:cs typeface="Times New Roman"/>
              </a:rPr>
              <a:t>	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Styloid process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– 2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endochochondral</a:t>
            </a:r>
            <a:endParaRPr sz="1800">
              <a:latin typeface="Comic Sans MS"/>
              <a:cs typeface="Comic Sans MS"/>
            </a:endParaRPr>
          </a:p>
          <a:p>
            <a:pPr algn="ctr" marR="554355">
              <a:lnSpc>
                <a:spcPct val="100000"/>
              </a:lnSpc>
              <a:spcBef>
                <a:spcPts val="1080"/>
              </a:spcBef>
            </a:pP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centres(at birth)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0048" y="627887"/>
            <a:ext cx="3871722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98777" y="2292223"/>
            <a:ext cx="6053455" cy="33559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95"/>
              </a:spcBef>
            </a:pPr>
            <a:r>
              <a:rPr dirty="0" u="heavy" sz="28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ETHMOID </a:t>
            </a:r>
            <a:r>
              <a:rPr dirty="0" u="heavy" sz="2800" spc="-1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BONE </a:t>
            </a:r>
            <a:r>
              <a:rPr dirty="0" u="heavy" sz="2800" spc="36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– </a:t>
            </a:r>
            <a:r>
              <a:rPr dirty="0" u="heavy" sz="28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3</a:t>
            </a:r>
            <a:r>
              <a:rPr dirty="0" u="heavy" sz="2800" spc="-46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 </a:t>
            </a:r>
            <a:r>
              <a:rPr dirty="0" u="heavy" sz="28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ladio Uralic"/>
                <a:cs typeface="Palladio Uralic"/>
              </a:rPr>
              <a:t>centres</a:t>
            </a:r>
            <a:endParaRPr sz="28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625"/>
              </a:spcBef>
              <a:tabLst>
                <a:tab pos="423545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u="heavy" sz="1800" spc="365">
                <a:solidFill>
                  <a:srgbClr val="F8F8F8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Perpendicular plate &amp; crista galli</a:t>
            </a:r>
            <a:r>
              <a:rPr dirty="0" sz="2800" spc="-6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800">
              <a:latin typeface="Georgia"/>
              <a:cs typeface="Georgia"/>
            </a:endParaRPr>
          </a:p>
          <a:p>
            <a:pPr marL="812165">
              <a:lnSpc>
                <a:spcPct val="100000"/>
              </a:lnSpc>
              <a:spcBef>
                <a:spcPts val="1420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1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endochodral</a:t>
            </a:r>
            <a:r>
              <a:rPr dirty="0" sz="2800" spc="-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centre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Palladio Uralic"/>
              <a:cs typeface="Palladio Uralic"/>
            </a:endParaRPr>
          </a:p>
          <a:p>
            <a:pPr marL="634365" marR="51435" indent="-622300">
              <a:lnSpc>
                <a:spcPct val="120100"/>
              </a:lnSpc>
              <a:tabLst>
                <a:tab pos="601980" algn="l"/>
              </a:tabLst>
            </a:pPr>
            <a:r>
              <a:rPr dirty="0" sz="1800" spc="365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Lateral labrynths in the nasal  cartilages- 2 </a:t>
            </a:r>
            <a:r>
              <a:rPr dirty="0" sz="2800" spc="-10">
                <a:solidFill>
                  <a:srgbClr val="FFFFFF"/>
                </a:solidFill>
                <a:latin typeface="Palladio Uralic"/>
                <a:cs typeface="Palladio Uralic"/>
              </a:rPr>
              <a:t>endochondral</a:t>
            </a:r>
            <a:r>
              <a:rPr dirty="0" sz="2800" spc="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8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0048" y="627887"/>
            <a:ext cx="3871722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1538605"/>
            <a:ext cx="5689600" cy="44526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390"/>
              </a:spcBef>
            </a:pPr>
            <a:r>
              <a:rPr dirty="0" sz="2400" spc="-5" b="1" i="1">
                <a:solidFill>
                  <a:srgbClr val="FFFFFF"/>
                </a:solidFill>
                <a:latin typeface="P052"/>
                <a:cs typeface="P052"/>
              </a:rPr>
              <a:t>SPHENOID </a:t>
            </a:r>
            <a:r>
              <a:rPr dirty="0" sz="2400" b="1" i="1">
                <a:solidFill>
                  <a:srgbClr val="FFFFFF"/>
                </a:solidFill>
                <a:latin typeface="P052"/>
                <a:cs typeface="P052"/>
              </a:rPr>
              <a:t>BONE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19</a:t>
            </a:r>
            <a:r>
              <a:rPr dirty="0" sz="2400" spc="-15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5765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Basisphenoid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3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presphenoid</a:t>
            </a:r>
            <a:r>
              <a:rPr dirty="0" sz="2400" spc="-12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&amp;</a:t>
            </a:r>
            <a:endParaRPr sz="2400">
              <a:latin typeface="Palladio Uralic"/>
              <a:cs typeface="Palladio Uralic"/>
            </a:endParaRPr>
          </a:p>
          <a:p>
            <a:pPr marL="393700">
              <a:lnSpc>
                <a:spcPct val="100000"/>
              </a:lnSpc>
              <a:spcBef>
                <a:spcPts val="290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4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postsphenoid endochondral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  <a:tabLst>
                <a:tab pos="5765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Greater wings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2</a:t>
            </a:r>
            <a:r>
              <a:rPr dirty="0" sz="2400" spc="-10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576580" algn="l"/>
                <a:tab pos="248031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Lesser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wings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- 2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5765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Medial pterygoid plates</a:t>
            </a:r>
            <a:r>
              <a:rPr dirty="0" sz="2400" spc="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400">
              <a:latin typeface="Georgia"/>
              <a:cs typeface="Georgia"/>
            </a:endParaRPr>
          </a:p>
          <a:p>
            <a:pPr marL="1841500">
              <a:lnSpc>
                <a:spcPct val="100000"/>
              </a:lnSpc>
              <a:spcBef>
                <a:spcPts val="285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2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intramembranous</a:t>
            </a:r>
            <a:r>
              <a:rPr dirty="0" sz="2400" spc="-2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5765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Lateral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pterygoid plates</a:t>
            </a:r>
            <a:r>
              <a:rPr dirty="0" sz="2400" spc="-1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</a:t>
            </a:r>
            <a:endParaRPr sz="2400">
              <a:latin typeface="Georgia"/>
              <a:cs typeface="Georgia"/>
            </a:endParaRPr>
          </a:p>
          <a:p>
            <a:pPr marL="1841500">
              <a:lnSpc>
                <a:spcPct val="100000"/>
              </a:lnSpc>
              <a:spcBef>
                <a:spcPts val="290"/>
              </a:spcBef>
              <a:tabLst>
                <a:tab pos="4722495" algn="l"/>
              </a:tabLst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2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 intramembranous	centres</a:t>
            </a:r>
            <a:endParaRPr sz="2400">
              <a:latin typeface="Palladio Uralic"/>
              <a:cs typeface="Palladio Uralic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424180" algn="l"/>
              </a:tabLst>
            </a:pPr>
            <a:r>
              <a:rPr dirty="0" sz="1550" spc="300">
                <a:solidFill>
                  <a:srgbClr val="F8F8F8"/>
                </a:solidFill>
                <a:latin typeface="Arial"/>
                <a:cs typeface="Arial"/>
              </a:rPr>
              <a:t>	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Sphenoidal conchae </a:t>
            </a:r>
            <a:r>
              <a:rPr dirty="0" sz="2400" spc="-34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2</a:t>
            </a:r>
            <a:r>
              <a:rPr dirty="0" sz="2400" spc="-80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Palladio Uralic"/>
                <a:cs typeface="Palladio Uralic"/>
              </a:rPr>
              <a:t>endochondral</a:t>
            </a:r>
            <a:endParaRPr sz="2400">
              <a:latin typeface="Palladio Uralic"/>
              <a:cs typeface="Palladio Uralic"/>
            </a:endParaRPr>
          </a:p>
          <a:p>
            <a:pPr marL="2908935">
              <a:lnSpc>
                <a:spcPct val="100000"/>
              </a:lnSpc>
              <a:spcBef>
                <a:spcPts val="285"/>
              </a:spcBef>
            </a:pPr>
            <a:r>
              <a:rPr dirty="0" sz="2400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400">
              <a:latin typeface="Palladio Uralic"/>
              <a:cs typeface="Palladio Uralic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0048" y="627887"/>
            <a:ext cx="3871722" cy="55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3954" y="2023998"/>
            <a:ext cx="136588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5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VOM</a:t>
            </a:r>
            <a:r>
              <a:rPr dirty="0" u="heavy" sz="2800" spc="-15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E</a:t>
            </a:r>
            <a:r>
              <a:rPr dirty="0" u="heavy" sz="2800" spc="-5" b="1" i="1"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R</a:t>
            </a:r>
            <a:endParaRPr sz="2800">
              <a:latin typeface="P052"/>
              <a:cs typeface="P05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8861" y="2962782"/>
            <a:ext cx="5394325" cy="2598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Alae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2 intramembranous</a:t>
            </a:r>
            <a:r>
              <a:rPr dirty="0" sz="2800" spc="-17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centres</a:t>
            </a:r>
            <a:endParaRPr sz="2800">
              <a:latin typeface="Palladio Uralic"/>
              <a:cs typeface="Palladio Uralic"/>
            </a:endParaRPr>
          </a:p>
          <a:p>
            <a:pPr>
              <a:lnSpc>
                <a:spcPct val="100000"/>
              </a:lnSpc>
            </a:pPr>
            <a:endParaRPr sz="3400">
              <a:latin typeface="Palladio Uralic"/>
              <a:cs typeface="Palladio Uralic"/>
            </a:endParaRPr>
          </a:p>
          <a:p>
            <a:pPr marL="189230">
              <a:lnSpc>
                <a:spcPct val="100000"/>
              </a:lnSpc>
            </a:pPr>
            <a:r>
              <a:rPr dirty="0" u="heavy" sz="36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Inferior nasal</a:t>
            </a:r>
            <a:r>
              <a:rPr dirty="0" u="heavy" sz="3600" spc="-4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 </a:t>
            </a:r>
            <a:r>
              <a:rPr dirty="0" u="heavy" sz="36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052"/>
                <a:cs typeface="P052"/>
              </a:rPr>
              <a:t>concha</a:t>
            </a:r>
            <a:endParaRPr sz="3600">
              <a:latin typeface="P052"/>
              <a:cs typeface="P05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600">
              <a:latin typeface="P052"/>
              <a:cs typeface="P052"/>
            </a:endParaRPr>
          </a:p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Lamina </a:t>
            </a:r>
            <a:r>
              <a:rPr dirty="0" sz="2800" spc="-405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1 endochondral</a:t>
            </a:r>
            <a:r>
              <a:rPr dirty="0" sz="2800" spc="-145">
                <a:solidFill>
                  <a:srgbClr val="FFFFFF"/>
                </a:solidFill>
                <a:latin typeface="Palladio Uralic"/>
                <a:cs typeface="Palladio Uralic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Palladio Uralic"/>
                <a:cs typeface="Palladio Uralic"/>
              </a:rPr>
              <a:t>centre</a:t>
            </a:r>
            <a:endParaRPr sz="2800">
              <a:latin typeface="Palladio Uralic"/>
              <a:cs typeface="Palladio Ur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33800" y="4800600"/>
            <a:ext cx="152400" cy="609600"/>
          </a:xfrm>
          <a:custGeom>
            <a:avLst/>
            <a:gdLst/>
            <a:ahLst/>
            <a:cxnLst/>
            <a:rect l="l" t="t" r="r" b="b"/>
            <a:pathLst>
              <a:path w="152400" h="609600">
                <a:moveTo>
                  <a:pt x="114300" y="0"/>
                </a:moveTo>
                <a:lnTo>
                  <a:pt x="38100" y="0"/>
                </a:lnTo>
                <a:lnTo>
                  <a:pt x="38100" y="457200"/>
                </a:lnTo>
                <a:lnTo>
                  <a:pt x="0" y="457200"/>
                </a:lnTo>
                <a:lnTo>
                  <a:pt x="76200" y="609600"/>
                </a:lnTo>
                <a:lnTo>
                  <a:pt x="152400" y="457200"/>
                </a:lnTo>
                <a:lnTo>
                  <a:pt x="114300" y="457200"/>
                </a:lnTo>
                <a:lnTo>
                  <a:pt x="114300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95600" y="2590800"/>
            <a:ext cx="152400" cy="609600"/>
          </a:xfrm>
          <a:custGeom>
            <a:avLst/>
            <a:gdLst/>
            <a:ahLst/>
            <a:cxnLst/>
            <a:rect l="l" t="t" r="r" b="b"/>
            <a:pathLst>
              <a:path w="152400" h="609600">
                <a:moveTo>
                  <a:pt x="114300" y="0"/>
                </a:moveTo>
                <a:lnTo>
                  <a:pt x="38100" y="0"/>
                </a:lnTo>
                <a:lnTo>
                  <a:pt x="38100" y="457200"/>
                </a:lnTo>
                <a:lnTo>
                  <a:pt x="0" y="457200"/>
                </a:lnTo>
                <a:lnTo>
                  <a:pt x="76200" y="609600"/>
                </a:lnTo>
                <a:lnTo>
                  <a:pt x="152400" y="457200"/>
                </a:lnTo>
                <a:lnTo>
                  <a:pt x="114300" y="457200"/>
                </a:lnTo>
                <a:lnTo>
                  <a:pt x="114300" y="0"/>
                </a:lnTo>
                <a:close/>
              </a:path>
            </a:pathLst>
          </a:custGeom>
          <a:solidFill>
            <a:srgbClr val="CEB8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95600" y="2590800"/>
            <a:ext cx="990600" cy="2819400"/>
          </a:xfrm>
          <a:custGeom>
            <a:avLst/>
            <a:gdLst/>
            <a:ahLst/>
            <a:cxnLst/>
            <a:rect l="l" t="t" r="r" b="b"/>
            <a:pathLst>
              <a:path w="990600" h="2819400">
                <a:moveTo>
                  <a:pt x="838200" y="2667000"/>
                </a:moveTo>
                <a:lnTo>
                  <a:pt x="876300" y="2667000"/>
                </a:lnTo>
                <a:lnTo>
                  <a:pt x="876300" y="2209800"/>
                </a:lnTo>
                <a:lnTo>
                  <a:pt x="952500" y="2209800"/>
                </a:lnTo>
                <a:lnTo>
                  <a:pt x="952500" y="2667000"/>
                </a:lnTo>
                <a:lnTo>
                  <a:pt x="990600" y="2667000"/>
                </a:lnTo>
                <a:lnTo>
                  <a:pt x="914400" y="2819400"/>
                </a:lnTo>
                <a:lnTo>
                  <a:pt x="838200" y="2667000"/>
                </a:lnTo>
                <a:close/>
              </a:path>
              <a:path w="990600" h="2819400">
                <a:moveTo>
                  <a:pt x="0" y="457200"/>
                </a:moveTo>
                <a:lnTo>
                  <a:pt x="38100" y="457200"/>
                </a:lnTo>
                <a:lnTo>
                  <a:pt x="38100" y="0"/>
                </a:lnTo>
                <a:lnTo>
                  <a:pt x="114300" y="0"/>
                </a:lnTo>
                <a:lnTo>
                  <a:pt x="114300" y="457200"/>
                </a:lnTo>
                <a:lnTo>
                  <a:pt x="152400" y="457200"/>
                </a:lnTo>
                <a:lnTo>
                  <a:pt x="76200" y="609600"/>
                </a:lnTo>
                <a:lnTo>
                  <a:pt x="0" y="45720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2023-05-21T06:36:35Z</dcterms:created>
  <dcterms:modified xsi:type="dcterms:W3CDTF">2023-05-21T06:36:35Z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2023-05-21T00:00:00Z</vt:filetime>
  </property>
</Properties>
</file>